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304" r:id="rId3"/>
    <p:sldId id="306" r:id="rId4"/>
    <p:sldId id="307" r:id="rId5"/>
    <p:sldId id="30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8" r:id="rId25"/>
    <p:sldId id="277" r:id="rId26"/>
    <p:sldId id="279" r:id="rId27"/>
    <p:sldId id="280" r:id="rId28"/>
    <p:sldId id="284" r:id="rId29"/>
    <p:sldId id="281" r:id="rId30"/>
    <p:sldId id="282" r:id="rId31"/>
    <p:sldId id="285" r:id="rId32"/>
    <p:sldId id="286" r:id="rId33"/>
    <p:sldId id="287" r:id="rId34"/>
    <p:sldId id="288" r:id="rId35"/>
    <p:sldId id="290" r:id="rId36"/>
    <p:sldId id="291" r:id="rId37"/>
    <p:sldId id="292" r:id="rId38"/>
    <p:sldId id="293" r:id="rId39"/>
    <p:sldId id="294" r:id="rId40"/>
    <p:sldId id="295" r:id="rId41"/>
    <p:sldId id="309" r:id="rId42"/>
    <p:sldId id="310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2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26/11/2024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26/11/2024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26/11/2024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26/11/2024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26/11/2024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26/11/2024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26/11/2024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26/11/2024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26/11/2024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26/11/2024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26/11/2024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26/11/2024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26/11/2024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26/11/2024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26/11/2024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26/11/2024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26/11/2024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6877" y="1275426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Kidney Failure</a:t>
            </a:r>
            <a:br>
              <a:rPr lang="en-AU" sz="4600" dirty="0"/>
            </a:br>
            <a:r>
              <a:rPr lang="en-AU" sz="4600" dirty="0"/>
              <a:t>in Aotearoa </a:t>
            </a:r>
            <a:br>
              <a:rPr lang="en-AU" sz="4600" dirty="0"/>
            </a:br>
            <a:r>
              <a:rPr lang="en-AU" sz="4600" dirty="0"/>
              <a:t>New Zealand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47</a:t>
            </a:r>
            <a:r>
              <a:rPr lang="en-AU" baseline="30000" dirty="0">
                <a:solidFill>
                  <a:schemeClr val="bg1"/>
                </a:solidFill>
              </a:rPr>
              <a:t>th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31-Dec-2023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9 -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923" y="561817"/>
            <a:ext cx="7884151" cy="573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923" y="561817"/>
            <a:ext cx="7884151" cy="573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923" y="561816"/>
            <a:ext cx="7884152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923" y="561817"/>
            <a:ext cx="7884151" cy="573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923" y="561817"/>
            <a:ext cx="7884151" cy="573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923" y="561817"/>
            <a:ext cx="7884151" cy="573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923" y="561817"/>
            <a:ext cx="7884151" cy="573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599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923" y="561817"/>
            <a:ext cx="7884151" cy="573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080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924" y="561817"/>
            <a:ext cx="7884149" cy="5734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761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924" y="561817"/>
            <a:ext cx="7884149" cy="5734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0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4F97A16-821F-5934-45C6-039BA8122CC7}"/>
              </a:ext>
            </a:extLst>
          </p:cNvPr>
          <p:cNvSpPr/>
          <p:nvPr/>
        </p:nvSpPr>
        <p:spPr>
          <a:xfrm>
            <a:off x="4974645" y="882149"/>
            <a:ext cx="6740343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9.1 	Incidence of Kidney Replacement Therapy - Aotearoa New Zealand 1994-2023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9.2 	Trends in Modality at Start of Kidney Replacement Therapy - Aotearoa New Zealand 2014-2023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9.3 	Primary Cause of Kidney Disease of New Patients Commencing Kidney Replacement Therapy, 2023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9.4 	Children and Young Adults (0-24 years) Commencing KRT - Aotearoa New Zealand 2014-2023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9.5 	Incidence of Kidney Replacement Therapy by Age Group - Aotearoa New Zealand, 2014-2023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9.6 	Incidence of KRT by Age Group and Modality - Per Million Population, Aotearoa New Zealand 2023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9.7	Age of Incident Kidney Replacement Therapy Patients - Aotearoa New Zealand, 2014-2023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9.8 	Prevalence of Dialysis and Transplantation - Aotearoa New Zealand 1994-2023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9.9 	Prevalence of Kidney Replacement Therapy - Aotearoa New Zealand 2019-2023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9.10 	Method and Location of Dialysis - Aotearoa New Zealand, 2019-2023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B5B146-722C-8705-B1EB-925C56E10C2F}"/>
              </a:ext>
            </a:extLst>
          </p:cNvPr>
          <p:cNvSpPr/>
          <p:nvPr/>
        </p:nvSpPr>
        <p:spPr>
          <a:xfrm>
            <a:off x="693778" y="534316"/>
            <a:ext cx="404116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</p:txBody>
      </p:sp>
      <p:pic>
        <p:nvPicPr>
          <p:cNvPr id="8" name="Graphic 7" descr="Bar chart RTL">
            <a:extLst>
              <a:ext uri="{FF2B5EF4-FFF2-40B4-BE49-F238E27FC236}">
                <a16:creationId xmlns:a16="http://schemas.microsoft.com/office/drawing/2014/main" id="{E3078DBD-EABC-BB92-6C36-84F7707A93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65724" y="2223903"/>
            <a:ext cx="3146955" cy="3146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0045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924" y="561817"/>
            <a:ext cx="7884149" cy="5734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2185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201929" y="557583"/>
            <a:ext cx="7884151" cy="573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7247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1831" y="560295"/>
            <a:ext cx="7888335" cy="5737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7820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1831" y="560295"/>
            <a:ext cx="7888335" cy="5737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4132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1831" y="560295"/>
            <a:ext cx="7888335" cy="5737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9184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1831" y="560295"/>
            <a:ext cx="7888335" cy="5737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3717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1831" y="560295"/>
            <a:ext cx="7888335" cy="5737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7166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1831" y="560295"/>
            <a:ext cx="7888335" cy="5737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1570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1831" y="560295"/>
            <a:ext cx="7888335" cy="5737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6391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1831" y="560295"/>
            <a:ext cx="7888335" cy="5737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862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4F97A16-821F-5934-45C6-039BA8122CC7}"/>
              </a:ext>
            </a:extLst>
          </p:cNvPr>
          <p:cNvSpPr/>
          <p:nvPr/>
        </p:nvSpPr>
        <p:spPr>
          <a:xfrm>
            <a:off x="4942857" y="585527"/>
            <a:ext cx="6740343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9.11 	Home and Facility Based Dialysis - Aotearoa New Zealand, 2019-2023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9.12 	New Kidney Transplants in Aotearoa New Zealand 2019-2023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9.13 	Late Referral Rates by Age Group - Aotearoa New Zealand 2014 - 2023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9.14 	Incidence of KRT by Ethnicity - Aotearoa New Zealand 2019-2023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9.15 	Incidence of KRT by Ethnicity and Modality - Aotearoa New Zealand 2023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9.16 	Percentage of Patients Starting KRT with Pre-emptive Kidney Transplant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9.17 	Percentage of New Patients Commencing on Haemodialysis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9.18 	Unadjusted Incident KRT Rate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9.19 	Relative Incidence Rate of Treated Kidney Failure for Māori and Pacific Peoples Patients, compared with non-Māori, non-Pacific patients - Aotearoa New Zealand 2019-2023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9.20.1 	Age-specific Incidence Rates of Treated Kidney Failure - Non-Māori, non-Pacific,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9.20.2	Age-specific Incidence Rates of Treated Kidney Failure - Māori,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9.20.3 	Age-specific Incidence Rates of Treated Kidney Failure - Pacific Peoples, Aotearoa New Zealand</a:t>
            </a:r>
          </a:p>
        </p:txBody>
      </p:sp>
      <p:pic>
        <p:nvPicPr>
          <p:cNvPr id="6" name="Graphic 5" descr="Bar chart RTL">
            <a:extLst>
              <a:ext uri="{FF2B5EF4-FFF2-40B4-BE49-F238E27FC236}">
                <a16:creationId xmlns:a16="http://schemas.microsoft.com/office/drawing/2014/main" id="{76663980-AA82-D1E1-97DF-736AC38BE4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65724" y="2223903"/>
            <a:ext cx="3146955" cy="314695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BB5B146-722C-8705-B1EB-925C56E10C2F}"/>
              </a:ext>
            </a:extLst>
          </p:cNvPr>
          <p:cNvSpPr/>
          <p:nvPr/>
        </p:nvSpPr>
        <p:spPr>
          <a:xfrm>
            <a:off x="693778" y="534316"/>
            <a:ext cx="404116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  <a:p>
            <a:r>
              <a:rPr lang="en-AU" sz="3200" i="1" dirty="0">
                <a:solidFill>
                  <a:schemeClr val="accent2"/>
                </a:solidFill>
              </a:rPr>
              <a:t>Continued…</a:t>
            </a:r>
          </a:p>
        </p:txBody>
      </p:sp>
    </p:spTree>
    <p:extLst>
      <p:ext uri="{BB962C8B-B14F-4D97-AF65-F5344CB8AC3E}">
        <p14:creationId xmlns:p14="http://schemas.microsoft.com/office/powerpoint/2010/main" val="2595780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1831" y="560295"/>
            <a:ext cx="7888335" cy="5737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517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43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45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46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47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5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5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5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6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61" name="Isosceles Triangle 6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62" name="Isosceles Triangle 6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49920" y="558906"/>
            <a:ext cx="7892160" cy="5740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4420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49920" y="558906"/>
            <a:ext cx="7892160" cy="5740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1588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43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45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46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47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5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5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5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6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61" name="Isosceles Triangle 6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62" name="Isosceles Triangle 6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49920" y="558906"/>
            <a:ext cx="7892160" cy="5740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5680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1831" y="560294"/>
            <a:ext cx="7888335" cy="5737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0224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1831" y="560294"/>
            <a:ext cx="7888335" cy="5737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6083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43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45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46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47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5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5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5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6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61" name="Isosceles Triangle 6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62" name="Isosceles Triangle 6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49920" y="558906"/>
            <a:ext cx="7892160" cy="5740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943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1831" y="560294"/>
            <a:ext cx="7888335" cy="5737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44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1831" y="560294"/>
            <a:ext cx="7888335" cy="5737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307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43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45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46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47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5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5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5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6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61" name="Isosceles Triangle 6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62" name="Isosceles Triangle 6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49920" y="558906"/>
            <a:ext cx="7892160" cy="5740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704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4F97A16-821F-5934-45C6-039BA8122CC7}"/>
              </a:ext>
            </a:extLst>
          </p:cNvPr>
          <p:cNvSpPr/>
          <p:nvPr/>
        </p:nvSpPr>
        <p:spPr>
          <a:xfrm>
            <a:off x="4897078" y="793276"/>
            <a:ext cx="674034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9.21.1 	Prevalent Patients by Modality - Aotearoa New Zealand - Māori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9.21.2 	Prevalent Patients by Modality - Aotearoa New Zealand - Pacific Peoples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9.21.3 	Prevalent Patients by Modality - Aotearoa New Zealand - Non-Māori, non-Pacific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9.22 	Prevalent Haemodialysis at Home* (% of all HD^) by Ethnicity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9.23 	Diabetes as a Comorbidity in Prevalent Patients - Aotearoa New Zealand, 2014-2023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9.24 	Incidence of New Patients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9.25 	Incidence of New Transplants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9.26 	Prevalent Haemodialysis^ Patients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9.27 	Prevalent Peritoneal Dialysis^ Patients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9.28 	Prevalent Transplant Patients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9.29 	Deaths of KRT Patients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9.30 	Donor Type by Ethnicity - Aotearoa New Zealand 2014-2023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9.31 	Donor Type by Ethnicity and Year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9.32 	Time to Primary Transplant from KRT Start - Aotearoa New Zealand Incident KRT Patients 2014-2023</a:t>
            </a:r>
          </a:p>
        </p:txBody>
      </p:sp>
      <p:pic>
        <p:nvPicPr>
          <p:cNvPr id="6" name="Graphic 5" descr="Bar chart RTL">
            <a:extLst>
              <a:ext uri="{FF2B5EF4-FFF2-40B4-BE49-F238E27FC236}">
                <a16:creationId xmlns:a16="http://schemas.microsoft.com/office/drawing/2014/main" id="{76663980-AA82-D1E1-97DF-736AC38BE4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65724" y="2223903"/>
            <a:ext cx="3146955" cy="314695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BB5B146-722C-8705-B1EB-925C56E10C2F}"/>
              </a:ext>
            </a:extLst>
          </p:cNvPr>
          <p:cNvSpPr/>
          <p:nvPr/>
        </p:nvSpPr>
        <p:spPr>
          <a:xfrm>
            <a:off x="693778" y="534316"/>
            <a:ext cx="404116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  <a:p>
            <a:r>
              <a:rPr lang="en-AU" sz="3200" i="1" dirty="0">
                <a:solidFill>
                  <a:schemeClr val="accent2"/>
                </a:solidFill>
              </a:rPr>
              <a:t>Continued…</a:t>
            </a:r>
          </a:p>
        </p:txBody>
      </p:sp>
    </p:spTree>
    <p:extLst>
      <p:ext uri="{BB962C8B-B14F-4D97-AF65-F5344CB8AC3E}">
        <p14:creationId xmlns:p14="http://schemas.microsoft.com/office/powerpoint/2010/main" val="52245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1831" y="560294"/>
            <a:ext cx="7888335" cy="5737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2742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1831" y="560294"/>
            <a:ext cx="7888335" cy="5737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5356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1831" y="560294"/>
            <a:ext cx="7888335" cy="5737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90239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1831" y="560294"/>
            <a:ext cx="7888335" cy="5737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85835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1833" y="560294"/>
            <a:ext cx="7888332" cy="5737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12140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43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45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46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47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5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5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5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6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61" name="Isosceles Triangle 6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62" name="Isosceles Triangle 6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49920" y="558906"/>
            <a:ext cx="7892160" cy="5740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24658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1833" y="560294"/>
            <a:ext cx="7888332" cy="5737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97164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1833" y="560294"/>
            <a:ext cx="7888332" cy="5737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71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1833" y="560294"/>
            <a:ext cx="7888332" cy="5737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91707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1833" y="560294"/>
            <a:ext cx="7888332" cy="5737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39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4F97A16-821F-5934-45C6-039BA8122CC7}"/>
              </a:ext>
            </a:extLst>
          </p:cNvPr>
          <p:cNvSpPr/>
          <p:nvPr/>
        </p:nvSpPr>
        <p:spPr>
          <a:xfrm>
            <a:off x="4951711" y="1197620"/>
            <a:ext cx="674034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9.33 	Time to Primary Transplant from KRT Start by Era - Aotearoa New Zealand Incident KRT Patients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9.34 	Patient Survival, Recipients of Primary Deceased Donor Grafts - Aotearoa New Zealand 2014-2023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9.35 	Graft Survival, Recipients of Primary Deceased Donor Grafts - Aotearoa New Zealand 2014-2023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9.36 	Transplant Outcomes, Aotearoa New Zealand - Primary Deceased Donor Kidney-only Transplants 2014-2023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9.37 	Dialysis Modality End 2023 - Aotearoa New Zealand, by Ethnicity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9.38 	Patient Survival, Incident Dialysis Patients - Aotearoa New Zealand 2014-2023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9.39 	eGFR at Dialysis Initiation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9.40 	Cause of Death by Modality and Ethnicity - Deaths Occurring During 2023,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9.41 	Late Referral Rates by Ethnicity - Aotearoa New Zealand 2019 - 2023</a:t>
            </a:r>
          </a:p>
        </p:txBody>
      </p:sp>
      <p:pic>
        <p:nvPicPr>
          <p:cNvPr id="6" name="Graphic 5" descr="Bar chart RTL">
            <a:extLst>
              <a:ext uri="{FF2B5EF4-FFF2-40B4-BE49-F238E27FC236}">
                <a16:creationId xmlns:a16="http://schemas.microsoft.com/office/drawing/2014/main" id="{76663980-AA82-D1E1-97DF-736AC38BE4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65724" y="2223903"/>
            <a:ext cx="3146955" cy="314695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BB5B146-722C-8705-B1EB-925C56E10C2F}"/>
              </a:ext>
            </a:extLst>
          </p:cNvPr>
          <p:cNvSpPr/>
          <p:nvPr/>
        </p:nvSpPr>
        <p:spPr>
          <a:xfrm>
            <a:off x="693778" y="534316"/>
            <a:ext cx="404116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  <a:p>
            <a:r>
              <a:rPr lang="en-AU" sz="3200" i="1" dirty="0">
                <a:solidFill>
                  <a:schemeClr val="accent2"/>
                </a:solidFill>
              </a:rPr>
              <a:t>Continued…</a:t>
            </a:r>
          </a:p>
        </p:txBody>
      </p:sp>
    </p:spTree>
    <p:extLst>
      <p:ext uri="{BB962C8B-B14F-4D97-AF65-F5344CB8AC3E}">
        <p14:creationId xmlns:p14="http://schemas.microsoft.com/office/powerpoint/2010/main" val="391621407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1833" y="560294"/>
            <a:ext cx="7888332" cy="5737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349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922" y="561816"/>
            <a:ext cx="7884154" cy="5734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923" y="561817"/>
            <a:ext cx="7884151" cy="573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923" y="561817"/>
            <a:ext cx="7884151" cy="573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923" y="561817"/>
            <a:ext cx="7884151" cy="573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1247</TotalTime>
  <Words>714</Words>
  <Application>Microsoft Office PowerPoint</Application>
  <PresentationFormat>Widescreen</PresentationFormat>
  <Paragraphs>55</Paragraphs>
  <Slides>50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4" baseType="lpstr">
      <vt:lpstr>Arial</vt:lpstr>
      <vt:lpstr>Trebuchet MS</vt:lpstr>
      <vt:lpstr>Wingdings 3</vt:lpstr>
      <vt:lpstr>Facet</vt:lpstr>
      <vt:lpstr>Kidney Failure in Aotearoa  New Zealand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ANZDAT Registry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ANZDATA AR 2023 - Aotearoa New Zealand</dc:title>
  <dc:subject>Aotearoa New Zealand</dc:subject>
  <dc:creator>Kylie Hurst;ANZDATA Registry</dc:creator>
  <cp:keywords>#Aotearoa, #ANZDATA</cp:keywords>
  <dc:description>Chapter 9 ANZDATA Annual Report</dc:description>
  <cp:lastModifiedBy>Tara Hurst</cp:lastModifiedBy>
  <cp:revision>23</cp:revision>
  <dcterms:created xsi:type="dcterms:W3CDTF">2020-03-04T00:25:18Z</dcterms:created>
  <dcterms:modified xsi:type="dcterms:W3CDTF">2024-11-26T02:42:31Z</dcterms:modified>
  <cp:category>46th Annual Report 2023</cp:category>
  <cp:contentStatus/>
</cp:coreProperties>
</file>