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99" r:id="rId3"/>
    <p:sldId id="300" r:id="rId4"/>
    <p:sldId id="301" r:id="rId5"/>
    <p:sldId id="30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20" r:id="rId17"/>
    <p:sldId id="321" r:id="rId18"/>
    <p:sldId id="322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79" r:id="rId30"/>
    <p:sldId id="280" r:id="rId31"/>
    <p:sldId id="284" r:id="rId32"/>
    <p:sldId id="281" r:id="rId33"/>
    <p:sldId id="323" r:id="rId34"/>
    <p:sldId id="324" r:id="rId35"/>
    <p:sldId id="325" r:id="rId36"/>
    <p:sldId id="326" r:id="rId37"/>
    <p:sldId id="282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02" r:id="rId46"/>
    <p:sldId id="292" r:id="rId47"/>
    <p:sldId id="293" r:id="rId48"/>
    <p:sldId id="294" r:id="rId49"/>
    <p:sldId id="295" r:id="rId50"/>
    <p:sldId id="296" r:id="rId51"/>
    <p:sldId id="297" r:id="rId52"/>
    <p:sldId id="303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5" r:id="rId62"/>
    <p:sldId id="314" r:id="rId63"/>
    <p:sldId id="317" r:id="rId64"/>
    <p:sldId id="316" r:id="rId65"/>
    <p:sldId id="318" r:id="rId66"/>
    <p:sldId id="31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6/12/2024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Kidney Transplantation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47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31-Dec-2023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7 -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FEFEA-B2D6-4E86-9C48-CA6CB4FF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6511E-A445-412E-B677-51DA4219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ADC36-8CE9-48A0-BBA9-FAAE00DA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E631D-C9E4-4867-925F-92FA6E8B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A96EE-1B85-48C8-A01E-FF635CE7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4105" y="561949"/>
            <a:ext cx="7883790" cy="57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799675"/>
            <a:ext cx="7887973" cy="5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799675"/>
            <a:ext cx="7887972" cy="5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1788" y="1068198"/>
            <a:ext cx="9443206" cy="47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12EE9-3EA3-4F7E-AF87-2E05FA6A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1473A5-A7CD-BADF-40C5-CEC04A659BE2}"/>
              </a:ext>
            </a:extLst>
          </p:cNvPr>
          <p:cNvSpPr/>
          <p:nvPr/>
        </p:nvSpPr>
        <p:spPr>
          <a:xfrm>
            <a:off x="4514988" y="472001"/>
            <a:ext cx="7200000" cy="56938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7.1.1 	Deceased and Living Donor Transplants - Australia 2014-2023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7.1.2 	Deceased and Living Donor Transplants - New Zealand 2014-2023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 	Transplant Rate of Dialysed Patients 2023 - All Dialysis Patients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 	Transplant Rate of Dialysed Patients 2023 - Patients Aged 15-64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7.4.1	Transplant Rate of Dialysed Patients by Age 2023 -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7.4.2	Transplant Rate of Dialysed Patients by Age 2023 -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7.5.1 	Transplant Rate of Dialysed Patients by Ethnicity 2014-2023 - Australia, Patients Aged 15-64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7.5.2 	Transplant Rate of Dialysed Patients by Ethnicity 2014-2023 - New Zealand, Patients Aged 15-64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7.6.1 	Transplant Operations (Per Million Population) 2023 -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7.6.2 	Transplant Operations (Per Million Population) 2023 -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7.7.1 	Total Ischaemic Time by Transplant Region DNDD Donors 2019-2023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7.7.2 	Total Ischaemic Time by Transplant Region DCDD Donors 2019-2023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7.8 	BMI Category at Transplant for Adult Recipients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7.9 	Functioning Transplants Per Million Population by Transplanting Region - Australia and New Zealand 2014-2023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7.10 	Prevalence of Functioning Transplants 31 Dec 2023 - Per Million Population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7.11.1 	Percentage of KRT Patients with a Functioning Transplant - By Age, Australia 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7.11.2 	Percentage of KRT Patients with a Functioning Transplant - By Age, New Zealand 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7.12.1 	Age Distribution of Functioning Transplants - Australia 2023 (n=13648)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7.12.2 	Age Distribution of Functioning Transplants - Per Million Population, Australia 2023</a:t>
            </a:r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9451B-B65A-9176-C280-EB0978DF0D8C}"/>
              </a:ext>
            </a:extLst>
          </p:cNvPr>
          <p:cNvSpPr/>
          <p:nvPr/>
        </p:nvSpPr>
        <p:spPr>
          <a:xfrm>
            <a:off x="473964" y="480060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188449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B1E52-ECB2-4BF1-9620-8FE12F26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B76F4-75D2-4ABC-8AB2-B73902C0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BCBE2-7A2D-4A7A-8066-50540929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A2A55-E1F0-4905-BAD9-69390CE4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3D992-BCC0-4786-A87E-B91D9C7F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02716-EE2A-4071-B621-E638396D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D2DD3-DC3F-46EA-8068-238286A8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DE84A-D78D-4601-AD6F-435F8639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CDB5D-AC84-4E6D-8138-707B069B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CB81D-424D-4DFB-B10E-54156FB1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9451B-B65A-9176-C280-EB0978DF0D8C}"/>
              </a:ext>
            </a:extLst>
          </p:cNvPr>
          <p:cNvSpPr/>
          <p:nvPr/>
        </p:nvSpPr>
        <p:spPr>
          <a:xfrm>
            <a:off x="396464" y="466221"/>
            <a:ext cx="4371515" cy="19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pPr>
              <a:lnSpc>
                <a:spcPct val="150000"/>
              </a:lnSpc>
            </a:pPr>
            <a:r>
              <a:rPr lang="en-AU" sz="3600" i="1" dirty="0">
                <a:solidFill>
                  <a:schemeClr val="accent2"/>
                </a:solidFill>
              </a:rPr>
              <a:t>Continued…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854BE-B78E-E905-5204-57BD834CE037}"/>
              </a:ext>
            </a:extLst>
          </p:cNvPr>
          <p:cNvSpPr/>
          <p:nvPr/>
        </p:nvSpPr>
        <p:spPr>
          <a:xfrm>
            <a:off x="4388729" y="766159"/>
            <a:ext cx="7366528" cy="54784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7.13.1 	Age Distribution of Functioning Transplants - New Zealand 2023 (n=2374)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7.13.2 	Age Distribution of Functioning Transplants - Per Million Population, New Zealand 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7.14.1 	Prevalent Transplant Recipients by Age Group 2004-2023 -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7.14.2 	Prevalent Transplant Recipients by Age Group 2004-2023 -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7.15.1 	Prevalent Transplant Recipients Per Million Population by Age Group - Australia 2004-2023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7.15.2 	Prevalent Transplant Recipients Per Million Population by Age Group - New Zealand 2004-2023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7.16.1 	Number of Functioning Grafts by Graft Duration - Australia 2023 (n=13648)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7.16.2 	Number of Functioning Grafts by Graft Duration - New Zealand 2023 (n=2374)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7.17 	Time to Rejection from Transplant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7.18 	Time to Rejection from Transplant by Donor Type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7.19 	Time to Rejection from Transplant by Graft Number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7.20 	Time to Rejection from Transplants by Era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7.21 	Primary Deceased Donor Grafts - Patient Survival –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7.22 	Primary Deceased Donor Grafts - Graft Survival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7.23 	Primary Deceased Donor Grafts - Patient Survival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7.24 	Primary Deceased Donor Grafts - Graft Survival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7.25 	Primary Deceased Donor Grafts - Patient Survival - Australia and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7.26	Primary Deceased Donor Grafts - Graft Survival - Australia and New Zealand</a:t>
            </a:r>
          </a:p>
        </p:txBody>
      </p:sp>
    </p:spTree>
    <p:extLst>
      <p:ext uri="{BB962C8B-B14F-4D97-AF65-F5344CB8AC3E}">
        <p14:creationId xmlns:p14="http://schemas.microsoft.com/office/powerpoint/2010/main" val="7888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CABAA-40BF-4EAD-B986-FBB3AF00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04239-38C5-448B-B097-060C4D72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16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2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0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60428"/>
            <a:ext cx="7887970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0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C7580-DA46-4778-8C3A-3B282D33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0A97A-CF44-4887-B005-DB36108F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9323-C903-4076-BABB-2E88F33E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D73DDF-3D9E-D3ED-F162-015F46831E8A}"/>
              </a:ext>
            </a:extLst>
          </p:cNvPr>
          <p:cNvSpPr/>
          <p:nvPr/>
        </p:nvSpPr>
        <p:spPr>
          <a:xfrm>
            <a:off x="448733" y="440839"/>
            <a:ext cx="4371515" cy="19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pPr>
              <a:lnSpc>
                <a:spcPct val="150000"/>
              </a:lnSpc>
            </a:pPr>
            <a:r>
              <a:rPr lang="en-AU" sz="3600" i="1" dirty="0">
                <a:solidFill>
                  <a:schemeClr val="accent2"/>
                </a:solidFill>
              </a:rPr>
              <a:t>Continued…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4E7F-C3C7-4371-E060-C33C180E0444}"/>
              </a:ext>
            </a:extLst>
          </p:cNvPr>
          <p:cNvSpPr/>
          <p:nvPr/>
        </p:nvSpPr>
        <p:spPr>
          <a:xfrm>
            <a:off x="4478950" y="640491"/>
            <a:ext cx="7229773" cy="5539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7.27 	Second and Subsequent Deceased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7.28 	Second and Subsequent Deceased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7.29 	Second and Subsequent Deceased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7.30 	Second and Subsequent Deceased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7.31 	Primary Living Donor Grafts - Patient Survival - Australia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7.32 	Primary Living Donor Grafts - Graft Survival - Australia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7.33 	Primary Living Donor Grafts - Patient Survival -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7.34 	Primary Living Donor Grafts - Graft Survival -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7.35 	Primary Living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7.36	Primary Living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7.37 	Second and Subsequent Living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7.38 	Second and Subsequent Living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7.39 	Primary Deceased Donor Grafts - Patient Survival by Age - Australia 2009-2023</a:t>
            </a:r>
          </a:p>
        </p:txBody>
      </p:sp>
    </p:spTree>
    <p:extLst>
      <p:ext uri="{BB962C8B-B14F-4D97-AF65-F5344CB8AC3E}">
        <p14:creationId xmlns:p14="http://schemas.microsoft.com/office/powerpoint/2010/main" val="2226997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EE15-21B0-464C-8709-CB849715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BAF0-734D-484F-96EA-C985DCAF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3020D-8F56-4E23-AEDF-9D5219FF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7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925F6-28B6-4F63-8145-B2AE8D20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4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AB1B-88CF-4C3C-A853-7591AE97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3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AB1B-88CF-4C3C-A853-7591AE97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60428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7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C7AF1-BCB0-49F8-8675-9D0EE02C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4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564BA-C46F-4F9E-A52E-632324BD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2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990AA-5FD7-4089-BD3A-553B2583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21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51E75-8FA1-426C-B9C8-94BF2C38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D73DDF-3D9E-D3ED-F162-015F46831E8A}"/>
              </a:ext>
            </a:extLst>
          </p:cNvPr>
          <p:cNvSpPr/>
          <p:nvPr/>
        </p:nvSpPr>
        <p:spPr>
          <a:xfrm>
            <a:off x="448733" y="485405"/>
            <a:ext cx="4371515" cy="19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pPr>
              <a:lnSpc>
                <a:spcPct val="150000"/>
              </a:lnSpc>
            </a:pPr>
            <a:r>
              <a:rPr lang="en-AU" sz="3600" i="1" dirty="0">
                <a:solidFill>
                  <a:schemeClr val="accent2"/>
                </a:solidFill>
              </a:rPr>
              <a:t>Continued…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4E7F-C3C7-4371-E060-C33C180E0444}"/>
              </a:ext>
            </a:extLst>
          </p:cNvPr>
          <p:cNvSpPr/>
          <p:nvPr/>
        </p:nvSpPr>
        <p:spPr>
          <a:xfrm>
            <a:off x="4514988" y="717435"/>
            <a:ext cx="7200000" cy="53860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7.40 	Primary Deceased Donor Grafts - Graft Survival by Age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7.41 	Primary Deceased Donor Grafts - Patient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7.42 	Primary Deceased Donor Grafts - Graft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7.43 	Primary Living Donor Grafts - Patient Survival by Age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7.44 	Primary Living Donor Grafts - Graft Survival by Age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7.45 	Primary Living Donor Grafts - Patient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7.46 	Primary Living Donor Grafts - Graft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7.47 	Primary Deceased Donor Grafts by Donor Pathway - Patient Survival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7.48 	Primary Deceased Donor Grafts by Donor Pathway - Graft Survival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7.49 	Primary Deceased Donor Grafts by Donor Pathway - Patient Survival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7.50 	Primary Deceased Donor Grafts by Donor Pathway - Graft Survival - New Zealand 2009-2023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2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15535-8DB4-4DDE-B1C5-514F810DA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2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18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4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49411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70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7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70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5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9" cy="5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3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9" cy="5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0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9" cy="5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6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ECE99-36EE-4BD5-BF17-D1CAFB73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4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5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83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67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6" cy="5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6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6" cy="5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98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1505" y="549411"/>
            <a:ext cx="7887966" cy="5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28C47-7BF0-44A4-8325-0EA9FAFC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AA425-C9E3-43AC-B27F-1D09F04D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7EFF7-CBBC-4E61-9E36-3CB50512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932</Words>
  <Application>Microsoft Office PowerPoint</Application>
  <PresentationFormat>Widescreen</PresentationFormat>
  <Paragraphs>71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Trebuchet MS</vt:lpstr>
      <vt:lpstr>Wingdings 3</vt:lpstr>
      <vt:lpstr>Facet</vt:lpstr>
      <vt:lpstr>Kidney Transplantation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Transplantation</dc:title>
  <dc:creator>ANZ DATA;Kylie@anzdata.org.au</dc:creator>
  <cp:keywords>#transplant #ANZDATA</cp:keywords>
  <cp:lastModifiedBy>Tara Hurst</cp:lastModifiedBy>
  <cp:revision>24</cp:revision>
  <dcterms:created xsi:type="dcterms:W3CDTF">2019-09-24T02:19:39Z</dcterms:created>
  <dcterms:modified xsi:type="dcterms:W3CDTF">2024-12-06T04:45:13Z</dcterms:modified>
  <cp:category>46th Annual Report 2023</cp:category>
  <cp:contentStatus/>
</cp:coreProperties>
</file>