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73"/>
  </p:notesMasterIdLst>
  <p:sldIdLst>
    <p:sldId id="257" r:id="rId2"/>
    <p:sldId id="258" r:id="rId3"/>
    <p:sldId id="270" r:id="rId4"/>
    <p:sldId id="354" r:id="rId5"/>
    <p:sldId id="271" r:id="rId6"/>
    <p:sldId id="272" r:id="rId7"/>
    <p:sldId id="3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6"/>
    <p:sldId id="268" r:id="rId17"/>
    <p:sldId id="269" r:id="rId18"/>
    <p:sldId id="274" r:id="rId19"/>
    <p:sldId id="275" r:id="rId20"/>
    <p:sldId id="276" r:id="rId21"/>
    <p:sldId id="277" r:id="rId22"/>
    <p:sldId id="278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2" r:id="rId32"/>
    <p:sldId id="311" r:id="rId33"/>
    <p:sldId id="313" r:id="rId34"/>
    <p:sldId id="314" r:id="rId35"/>
    <p:sldId id="315" r:id="rId36"/>
    <p:sldId id="316" r:id="rId37"/>
    <p:sldId id="317" r:id="rId38"/>
    <p:sldId id="318" r:id="rId39"/>
    <p:sldId id="319" r:id="rId40"/>
    <p:sldId id="320" r:id="rId41"/>
    <p:sldId id="321" r:id="rId42"/>
    <p:sldId id="322" r:id="rId43"/>
    <p:sldId id="328" r:id="rId44"/>
    <p:sldId id="329" r:id="rId45"/>
    <p:sldId id="330" r:id="rId46"/>
    <p:sldId id="331" r:id="rId47"/>
    <p:sldId id="332" r:id="rId48"/>
    <p:sldId id="333" r:id="rId49"/>
    <p:sldId id="334" r:id="rId50"/>
    <p:sldId id="335" r:id="rId51"/>
    <p:sldId id="336" r:id="rId52"/>
    <p:sldId id="337" r:id="rId53"/>
    <p:sldId id="338" r:id="rId54"/>
    <p:sldId id="339" r:id="rId55"/>
    <p:sldId id="340" r:id="rId56"/>
    <p:sldId id="341" r:id="rId57"/>
    <p:sldId id="342" r:id="rId58"/>
    <p:sldId id="343" r:id="rId59"/>
    <p:sldId id="345" r:id="rId60"/>
    <p:sldId id="344" r:id="rId61"/>
    <p:sldId id="346" r:id="rId62"/>
    <p:sldId id="347" r:id="rId63"/>
    <p:sldId id="348" r:id="rId64"/>
    <p:sldId id="349" r:id="rId65"/>
    <p:sldId id="350" r:id="rId66"/>
    <p:sldId id="351" r:id="rId67"/>
    <p:sldId id="352" r:id="rId68"/>
    <p:sldId id="353" r:id="rId69"/>
    <p:sldId id="356" r:id="rId70"/>
    <p:sldId id="355" r:id="rId71"/>
    <p:sldId id="357" r:id="rId7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2" autoAdjust="0"/>
    <p:restoredTop sz="94660"/>
  </p:normalViewPr>
  <p:slideViewPr>
    <p:cSldViewPr snapToGrid="0">
      <p:cViewPr varScale="1">
        <p:scale>
          <a:sx n="63" d="100"/>
          <a:sy n="63" d="100"/>
        </p:scale>
        <p:origin x="54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57A6E-C9D4-4028-BF57-718CA63A6191}" type="datetimeFigureOut">
              <a:rPr lang="en-AU" smtClean="0"/>
              <a:t>19/03/2024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C6F95-3204-4339-BF27-DFD12E21903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790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19/03/2024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7241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19/03/2024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7390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19/03/2024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3459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19/03/2024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0352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19/03/2024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7723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19/03/2024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2932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19/03/2024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6932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19/03/2024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358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19/03/2024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9730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19/03/2024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6436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19/03/2024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3278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19/03/2024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1131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19/03/2024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487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19/03/2024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9165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19/03/2024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953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19/03/2024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1961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DDD60-8BC9-4A56-805C-3B1FC1BAEC1F}" type="datetimeFigureOut">
              <a:rPr lang="en-AU" smtClean="0"/>
              <a:t>19/03/2024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971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ADFFC45-3DC9-4433-926F-043E879D9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5F26A87-0610-435F-AA13-BD658385C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67230" y="-8468"/>
            <a:ext cx="4763558" cy="6866467"/>
            <a:chOff x="67175" y="-8467"/>
            <a:chExt cx="4763558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6321436-5AAD-4FB6-BB0D-316D4540E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448300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4B0BD33-3D46-4F43-947A-825DFEF61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7175" y="3681413"/>
              <a:ext cx="4763558" cy="3176587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92E26C27-E1F5-47DC-9F83-469D196C5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58764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95F944E7-2B4E-4AE2-B4DB-846FF8AE0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0730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FF14952D-390F-46CC-B302-73DDD9C41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9621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867CDE55-B22A-40D0-882A-9452919EE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11788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C409231-C942-4808-B529-DAC32A7DB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8954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7335" y="1282701"/>
            <a:ext cx="5096060" cy="430714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AU" sz="4600" dirty="0"/>
              <a:t>Peritoneal </a:t>
            </a:r>
            <a:br>
              <a:rPr lang="en-AU" sz="4600" dirty="0"/>
            </a:br>
            <a:r>
              <a:rPr lang="en-AU" sz="4600" dirty="0"/>
              <a:t>Dialysis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9370F01-B8C9-4CE4-824C-92B2792E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6497" y="-8468"/>
            <a:ext cx="5074930" cy="6866468"/>
          </a:xfrm>
          <a:custGeom>
            <a:avLst/>
            <a:gdLst>
              <a:gd name="connsiteX0" fmla="*/ 0 w 5074930"/>
              <a:gd name="connsiteY0" fmla="*/ 0 h 6858000"/>
              <a:gd name="connsiteX1" fmla="*/ 1249825 w 5074930"/>
              <a:gd name="connsiteY1" fmla="*/ 0 h 6858000"/>
              <a:gd name="connsiteX2" fmla="*/ 1249825 w 5074930"/>
              <a:gd name="connsiteY2" fmla="*/ 8457 h 6858000"/>
              <a:gd name="connsiteX3" fmla="*/ 5074930 w 5074930"/>
              <a:gd name="connsiteY3" fmla="*/ 8457 h 6858000"/>
              <a:gd name="connsiteX4" fmla="*/ 5074930 w 5074930"/>
              <a:gd name="connsiteY4" fmla="*/ 6858000 h 6858000"/>
              <a:gd name="connsiteX5" fmla="*/ 1249825 w 5074930"/>
              <a:gd name="connsiteY5" fmla="*/ 6858000 h 6858000"/>
              <a:gd name="connsiteX6" fmla="*/ 1109383 w 507493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4930" h="6858000">
                <a:moveTo>
                  <a:pt x="0" y="0"/>
                </a:moveTo>
                <a:lnTo>
                  <a:pt x="1249825" y="0"/>
                </a:lnTo>
                <a:lnTo>
                  <a:pt x="1249825" y="8457"/>
                </a:lnTo>
                <a:lnTo>
                  <a:pt x="5074930" y="8457"/>
                </a:lnTo>
                <a:lnTo>
                  <a:pt x="5074930" y="6858000"/>
                </a:lnTo>
                <a:lnTo>
                  <a:pt x="1249825" y="6858000"/>
                </a:lnTo>
                <a:lnTo>
                  <a:pt x="1109383" y="6858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21120" y="2753679"/>
            <a:ext cx="4078935" cy="1663907"/>
          </a:xfrm>
        </p:spPr>
        <p:txBody>
          <a:bodyPr anchor="ctr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AU" dirty="0">
                <a:solidFill>
                  <a:schemeClr val="bg1"/>
                </a:solidFill>
              </a:rPr>
              <a:t>ANZDATA Registry 46</a:t>
            </a:r>
            <a:r>
              <a:rPr lang="en-AU" baseline="30000" dirty="0">
                <a:solidFill>
                  <a:schemeClr val="bg1"/>
                </a:solidFill>
              </a:rPr>
              <a:t>th</a:t>
            </a:r>
            <a:r>
              <a:rPr lang="en-AU" dirty="0">
                <a:solidFill>
                  <a:schemeClr val="bg1"/>
                </a:solidFill>
              </a:rPr>
              <a:t> Annual Report</a:t>
            </a:r>
            <a:br>
              <a:rPr lang="en-AU" dirty="0">
                <a:solidFill>
                  <a:schemeClr val="bg1"/>
                </a:solidFill>
              </a:rPr>
            </a:br>
            <a:r>
              <a:rPr lang="en-AU" dirty="0">
                <a:solidFill>
                  <a:srgbClr val="FFFFFF"/>
                </a:solidFill>
              </a:rPr>
              <a:t>Data to 31-Dec-2022</a:t>
            </a:r>
          </a:p>
          <a:p>
            <a:pPr algn="l"/>
            <a:r>
              <a:rPr lang="en-AU" sz="3500" dirty="0">
                <a:solidFill>
                  <a:schemeClr val="bg1"/>
                </a:solidFill>
              </a:rPr>
              <a:t>Chapter 5 - Graphs</a:t>
            </a:r>
            <a:endParaRPr lang="en-AU" sz="3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272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7BCC1C-1251-4F55-8D95-FA06B9086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61495"/>
            <a:ext cx="7912254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45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010B66-279B-400D-BAEC-06A2D3C17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61495"/>
            <a:ext cx="7912254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15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0E16AE-D7C0-4A3D-AFB2-88CA8B063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61495"/>
            <a:ext cx="7912254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35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E3610C-43CF-45EC-A02E-DB9FD6D09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0" y="561493"/>
            <a:ext cx="7912258" cy="573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912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08E9DC-456B-4C29-97CD-3F05CD8FE7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61495"/>
            <a:ext cx="7912254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18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9F677B-1AB2-4038-9BD6-CD388D250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61495"/>
            <a:ext cx="7912254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52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A2FBF5-4AB6-435A-AB08-72377AA37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61495"/>
            <a:ext cx="7912254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83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E9F46A-A1B6-42E3-B159-E9F89F33B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61495"/>
            <a:ext cx="7912254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59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13C194-35FD-4D35-BF00-43A13E4D6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61495"/>
            <a:ext cx="7912254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017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2C1BC5-A1CF-4E7B-B27F-140AEA3DA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61495"/>
            <a:ext cx="7912254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10D7E8-7049-4CCB-A0CE-BD98A89F510D}"/>
              </a:ext>
            </a:extLst>
          </p:cNvPr>
          <p:cNvSpPr/>
          <p:nvPr/>
        </p:nvSpPr>
        <p:spPr>
          <a:xfrm>
            <a:off x="4514988" y="735955"/>
            <a:ext cx="72000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5.1.1 	Time on Peritoneal Dialysis - Prevalent PD Patients Australia 31 Dec 2022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5.1.2 	Time on Peritoneal Dialysis - Prevalent PD Patients New Zealand 31 Dec 2022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5.2.1 	Incidence, Cessation and Annual Prevalence of Peritoneal Dialysis Patients - Australia 2018-2022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5.2.2 	Incidence, Cessation and Annual Prevalence of Peritoneal Dialysis Patients - New Zealand 2018-2022 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5.3.1 	Age (%) of Incident Peritoneal Dialysis Patients - Australia 2022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5.3.2 	Age (%) of Incident Peritoneal Dialysis Patients - New Zealand 2022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5.4.1 	Age (%) of Prevalent Peritoneal Dialysis Patients - Australia 2022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5.4.2 	Age (%) of Prevalent Peritoneal Dialysis Patients - New Zealand 2022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5.5.1 	PD Patients (%) of all Prevalent Dialysis - Australia 2022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5.5.2 	PD Patients (%) of all Prevalent Dialysis - New Zealand 2022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5.6.1 	Prevalent PD Modality - Australia, December 2018 - 2022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5.6.2 	Prevalent PD Modality - New Zealand, December 2018 - 2022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5.7.1 	</a:t>
            </a:r>
            <a:r>
              <a:rPr lang="en-AU" sz="1200" dirty="0" err="1">
                <a:latin typeface="Arial" panose="020B0604020202020204" pitchFamily="34" charset="0"/>
                <a:cs typeface="Arial" panose="020B0604020202020204" pitchFamily="34" charset="0"/>
              </a:rPr>
              <a:t>Icodextrin</a:t>
            </a: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 Use by Modality - Prevalent Patients December 2020 - 2022 Australia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5.7.2 	</a:t>
            </a:r>
            <a:r>
              <a:rPr lang="en-AU" sz="1200" dirty="0" err="1">
                <a:latin typeface="Arial" panose="020B0604020202020204" pitchFamily="34" charset="0"/>
                <a:cs typeface="Arial" panose="020B0604020202020204" pitchFamily="34" charset="0"/>
              </a:rPr>
              <a:t>Icodextrin</a:t>
            </a: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 Use by Modality - Prevalent Patients December 2020 - 2022 New Zealand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5.8 	</a:t>
            </a:r>
            <a:r>
              <a:rPr lang="en-AU" sz="1200" dirty="0" err="1">
                <a:latin typeface="Arial" panose="020B0604020202020204" pitchFamily="34" charset="0"/>
                <a:cs typeface="Arial" panose="020B0604020202020204" pitchFamily="34" charset="0"/>
              </a:rPr>
              <a:t>Icodextrin</a:t>
            </a: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 Use by State and Country - Prevalent Patients December 2022</a:t>
            </a:r>
          </a:p>
        </p:txBody>
      </p:sp>
      <p:pic>
        <p:nvPicPr>
          <p:cNvPr id="4" name="Graphic 3" descr="Bar chart RTL">
            <a:extLst>
              <a:ext uri="{FF2B5EF4-FFF2-40B4-BE49-F238E27FC236}">
                <a16:creationId xmlns:a16="http://schemas.microsoft.com/office/drawing/2014/main" id="{E74C6A5F-0F6C-4144-8833-EFE6EBD44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01788" y="2642015"/>
            <a:ext cx="2379690" cy="23796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DE45F5-1AD8-444A-A88F-B26ED6F04E6E}"/>
              </a:ext>
            </a:extLst>
          </p:cNvPr>
          <p:cNvSpPr/>
          <p:nvPr/>
        </p:nvSpPr>
        <p:spPr>
          <a:xfrm>
            <a:off x="505451" y="496388"/>
            <a:ext cx="4371515" cy="1064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4800" dirty="0">
                <a:solidFill>
                  <a:schemeClr val="accent2"/>
                </a:solidFill>
              </a:rPr>
              <a:t>List of Figures</a:t>
            </a:r>
          </a:p>
        </p:txBody>
      </p:sp>
    </p:spTree>
    <p:extLst>
      <p:ext uri="{BB962C8B-B14F-4D97-AF65-F5344CB8AC3E}">
        <p14:creationId xmlns:p14="http://schemas.microsoft.com/office/powerpoint/2010/main" val="3965713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B637FE-EDFC-4B56-ABA9-C9D6FA425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6451" y="595257"/>
            <a:ext cx="7819095" cy="56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172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3D4E25-E2DA-4C0E-B823-5A5F7CB81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61495"/>
            <a:ext cx="7912254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00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FD24A3-58A2-40F9-954E-5779E4D636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61495"/>
            <a:ext cx="7912254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834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D5E93F-AA9D-405A-8371-66D0AC8F4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61495"/>
            <a:ext cx="7912254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758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4319D1-AB61-49B2-A112-98B8E9328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61495"/>
            <a:ext cx="7912254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0004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E16409-DAC2-4B04-ACAD-763E95A041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61495"/>
            <a:ext cx="7912254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30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4A7C51-681D-4C78-994E-4C48D1315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61495"/>
            <a:ext cx="7912254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9774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59D3A3-D5D8-4976-B944-7168F8741F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61495"/>
            <a:ext cx="7912254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0205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9F5CB5-696C-4AF8-A329-9AEC34AD6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61495"/>
            <a:ext cx="7912254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2359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6848D-DF67-48D5-B183-8530B86A6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61495"/>
            <a:ext cx="7912254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921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10D7E8-7049-4CCB-A0CE-BD98A89F510D}"/>
              </a:ext>
            </a:extLst>
          </p:cNvPr>
          <p:cNvSpPr/>
          <p:nvPr/>
        </p:nvSpPr>
        <p:spPr>
          <a:xfrm>
            <a:off x="4555257" y="603647"/>
            <a:ext cx="7200000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Figure 5.9.1 	Low GDP Use by Modality - Prevalent Patients December 2020 - 2022 Australia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Figure 5.9.2 	Low GDP Use by Modality - Prevalent Patients December 2020 - 2022 New Zealand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Figure 5.10 	Low GDP Use by State and Country - Prevalent Patients December 2022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Figure 5.11.1 	% Low GDP Use by Hospital - Australia 31 December 2022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Figure 5.11.2 	% Low GDP by Hospital - New Zealand 31 December 2022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Figure 5.12.1 	Patient Survival by Era Peritoneal Dialysis within 365 days of KRT start - 2011 - 2022 Censored for Transplant - Australia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Figure 5.12.2 	Patient Survival by Era Peritoneal Dialysis within 365 days of KRT start - 2011 - 2022 Censored for Transplant - New Zealand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Figure 5.13.1 	Patient Survival by Age Group Peritoneal Dialysis within 365 days of KRT start - 2011 - 2022 Censored for Transplant - Australia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Figure 5.13.2 	Patient Survival by Age Group Peritoneal Dialysis within 365 days of KRT start - 2011 - 2022 Censored for Transplant - New Zealand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Figure 5.14.1 	Patient Survival by Diabetic Status Peritoneal Dialysis within 365 days of KRT start - 2011 - 2022 Censored for Transplant - Australia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Figure 5.14.2 	Patient Survival by Diabetic Status Peritoneal Dialysis within 365 days of KRT start - 2011 - 2022 Censored for Transplant - New Zealand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Figure 5.15.1 	Time on Peritoneal Dialysis by Era Peritoneal Dialysis within 365 days of KRT start - 2011 - 2022 Censored for Transplant - Australia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Figure 5.15.2 	Time on Peritoneal Dialysis by Era Peritoneal Dialysis within 365 days of KRT start - 2011 - 2022 Censored for Transplant - New Zealand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phic 3" descr="Bar chart RTL">
            <a:extLst>
              <a:ext uri="{FF2B5EF4-FFF2-40B4-BE49-F238E27FC236}">
                <a16:creationId xmlns:a16="http://schemas.microsoft.com/office/drawing/2014/main" id="{E74C6A5F-0F6C-4144-8833-EFE6EBD44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01788" y="2642015"/>
            <a:ext cx="2379690" cy="23796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DE45F5-1AD8-444A-A88F-B26ED6F04E6E}"/>
              </a:ext>
            </a:extLst>
          </p:cNvPr>
          <p:cNvSpPr/>
          <p:nvPr/>
        </p:nvSpPr>
        <p:spPr>
          <a:xfrm>
            <a:off x="448733" y="480060"/>
            <a:ext cx="437151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4800" dirty="0">
                <a:solidFill>
                  <a:schemeClr val="accent2"/>
                </a:solidFill>
              </a:rPr>
              <a:t>List of Figures</a:t>
            </a:r>
          </a:p>
          <a:p>
            <a:r>
              <a:rPr lang="en-AU" sz="3200" i="1" dirty="0">
                <a:solidFill>
                  <a:schemeClr val="accent2"/>
                </a:solidFill>
              </a:rPr>
              <a:t>continued</a:t>
            </a:r>
          </a:p>
        </p:txBody>
      </p:sp>
    </p:spTree>
    <p:extLst>
      <p:ext uri="{BB962C8B-B14F-4D97-AF65-F5344CB8AC3E}">
        <p14:creationId xmlns:p14="http://schemas.microsoft.com/office/powerpoint/2010/main" val="24059101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E296A1-BE62-49BD-801F-A8916B577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61495"/>
            <a:ext cx="7912254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105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C84597-62DE-41A9-A931-408A84B24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61495"/>
            <a:ext cx="7912254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3564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5E4912-8101-4B93-A375-1E7E179F7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61495"/>
            <a:ext cx="7912254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518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665F6A-9110-42D0-BA38-B1FA8D91B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61495"/>
            <a:ext cx="7912254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956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246706-9C1E-45DE-A4C9-ADE422BDB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61495"/>
            <a:ext cx="7912254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7266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05D0B8-B8E5-4B72-8355-F02159A7C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61495"/>
            <a:ext cx="7912254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453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2031F2-DEEE-4FB9-8101-C47761C3E5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61495"/>
            <a:ext cx="7912254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926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00E793-0C65-4FC0-92F4-1611C392B0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0" y="561493"/>
            <a:ext cx="7912258" cy="573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045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D767F6-FB3E-440D-B267-5AD0AAC59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61495"/>
            <a:ext cx="7912254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839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8B6488-742A-4027-83A0-AE613D478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61495"/>
            <a:ext cx="7912254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494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10D7E8-7049-4CCB-A0CE-BD98A89F510D}"/>
              </a:ext>
            </a:extLst>
          </p:cNvPr>
          <p:cNvSpPr/>
          <p:nvPr/>
        </p:nvSpPr>
        <p:spPr>
          <a:xfrm>
            <a:off x="4507211" y="689789"/>
            <a:ext cx="7200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Figure 5.16.1 	Time on Peritoneal Dialysis by Age Group Peritoneal Dialysis within 365 days of KRT start - 2011 - 2022 Censored for Transplant - Australia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Figure 5.16.2 	Time on Peritoneal Dialysis by Age Group Peritoneal Dialysis within 365 days of KRT start - 2011 - 2022 Censored for Transplant - New Zealand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Figure 5.17.1 	Time on Peritoneal Dialysis by Diabetic Status Peritoneal Dialysis within 365 days of KRT start - 2011 - 2022 Censored for Transplant - Australia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Figure 5.17.2 	Time on Peritoneal Dialysis by Diabetic Status Peritoneal Dialysis within 365 days of KRT start - 2011 - 2022 Censored for Transplant - New Zealand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Figure 5.18.1 	Transfer to Haemodialysis by Era Peritoneal Dialysis within 365 days of KRT start - 2011 - 2022 Censored for Death, Withdrawal and Transplant - Australia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Figure 5.18.2 	Transfer to Haemodialysis by Era Peritoneal Dialysis within 365 days of KRT start - 2011 - 2022 Censored for Death, Withdrawal and Transplant - New Zealand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Figure 5.19.1 	Transfer to Haemodialysis by Age Group Peritoneal Dialysis within 365 days of KRT start - 2011 - 2022 Censored for Death, Withdrawal and Transplant - Australia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Figure 5.19.2 	Transfer to Haemodialysis by Age Group Peritoneal Dialysis within 365 days of KRT start - 2011 - 2022 Censored for Death, Withdrawal and Transplant - New Zealand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Figure 5.20.1 	Transfer to Haemodialysis by Diabetic Status Peritoneal Dialysis within 365 days of KRT start - 2011 - 2022 Censored for Death, Withdrawal and Transplant - Australia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Figure 5.20.2 	Transfer to Haemodialysis by Diabetic Status Peritoneal Dialysis within 365 days of KRT start - 2011 - 2022 Censored for Death, Withdrawal and Transplant - New Zealand 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phic 3" descr="Bar chart RTL">
            <a:extLst>
              <a:ext uri="{FF2B5EF4-FFF2-40B4-BE49-F238E27FC236}">
                <a16:creationId xmlns:a16="http://schemas.microsoft.com/office/drawing/2014/main" id="{E74C6A5F-0F6C-4144-8833-EFE6EBD44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01788" y="2642015"/>
            <a:ext cx="2379690" cy="23796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DE45F5-1AD8-444A-A88F-B26ED6F04E6E}"/>
              </a:ext>
            </a:extLst>
          </p:cNvPr>
          <p:cNvSpPr/>
          <p:nvPr/>
        </p:nvSpPr>
        <p:spPr>
          <a:xfrm>
            <a:off x="426509" y="480060"/>
            <a:ext cx="437151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4800" dirty="0">
                <a:solidFill>
                  <a:schemeClr val="accent2"/>
                </a:solidFill>
              </a:rPr>
              <a:t>List of Figures</a:t>
            </a:r>
          </a:p>
          <a:p>
            <a:r>
              <a:rPr lang="en-AU" sz="3200" i="1" dirty="0">
                <a:solidFill>
                  <a:schemeClr val="accent2"/>
                </a:solidFill>
              </a:rPr>
              <a:t>continued</a:t>
            </a:r>
          </a:p>
        </p:txBody>
      </p:sp>
    </p:spTree>
    <p:extLst>
      <p:ext uri="{BB962C8B-B14F-4D97-AF65-F5344CB8AC3E}">
        <p14:creationId xmlns:p14="http://schemas.microsoft.com/office/powerpoint/2010/main" val="22603420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C64B83-D465-4A5A-8623-A999A8173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61495"/>
            <a:ext cx="7912254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816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545EC6-5A94-4298-8EC2-163ED22E5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61495"/>
            <a:ext cx="7912254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18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9F28BB-ECCE-42F9-B352-3D21F7870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61495"/>
            <a:ext cx="7912254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2555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67B0DD-8370-469D-B329-D33B0EC5F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61495"/>
            <a:ext cx="7912254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243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1EBF1D-2DC2-42C0-AF21-4449ACE93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61495"/>
            <a:ext cx="7912254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940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6B18F4-86EA-4413-9821-8F1C3619A9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61495"/>
            <a:ext cx="7912254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72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BFB6FB-3FF6-4352-9C2D-72FB9D6AD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61495"/>
            <a:ext cx="7912254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792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2FD5B4-AD9E-4AC0-A32E-7FBDBEEDF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61495"/>
            <a:ext cx="7912254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684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D5A5A0-C6CC-4CB7-B288-1BD11FFE5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61495"/>
            <a:ext cx="7912254" cy="5735008"/>
          </a:xfrm>
          <a:prstGeom prst="rect">
            <a:avLst/>
          </a:prstGeom>
        </p:spPr>
      </p:pic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39D2373A-F4B4-BFFA-5162-51FA4BF18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9137" y="5972096"/>
            <a:ext cx="6297612" cy="365125"/>
          </a:xfrm>
        </p:spPr>
        <p:txBody>
          <a:bodyPr/>
          <a:lstStyle/>
          <a:p>
            <a:pPr algn="r"/>
            <a:r>
              <a:rPr lang="en-AU" sz="1000" dirty="0"/>
              <a:t>Data updated 30/01/2024 </a:t>
            </a:r>
          </a:p>
        </p:txBody>
      </p:sp>
    </p:spTree>
    <p:extLst>
      <p:ext uri="{BB962C8B-B14F-4D97-AF65-F5344CB8AC3E}">
        <p14:creationId xmlns:p14="http://schemas.microsoft.com/office/powerpoint/2010/main" val="32695103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6B5EE8-9E60-4720-82D1-33014F996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61495"/>
            <a:ext cx="7912254" cy="573500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B4A479-28B6-4A2E-FDBB-C93772516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46165" y="5988845"/>
            <a:ext cx="6297612" cy="365125"/>
          </a:xfrm>
        </p:spPr>
        <p:txBody>
          <a:bodyPr/>
          <a:lstStyle/>
          <a:p>
            <a:pPr algn="r"/>
            <a:r>
              <a:rPr lang="en-AU" sz="1000" dirty="0"/>
              <a:t>Data updated 30/01/2024 </a:t>
            </a:r>
          </a:p>
        </p:txBody>
      </p:sp>
    </p:spTree>
    <p:extLst>
      <p:ext uri="{BB962C8B-B14F-4D97-AF65-F5344CB8AC3E}">
        <p14:creationId xmlns:p14="http://schemas.microsoft.com/office/powerpoint/2010/main" val="507882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10D7E8-7049-4CCB-A0CE-BD98A89F510D}"/>
              </a:ext>
            </a:extLst>
          </p:cNvPr>
          <p:cNvSpPr/>
          <p:nvPr/>
        </p:nvSpPr>
        <p:spPr>
          <a:xfrm>
            <a:off x="4514988" y="566678"/>
            <a:ext cx="720000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5.21.1 	Time to Restarting PD after Transfer to Haemodialysis - Australia 2018-2022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5.21.2 	Time to Restarting PD after Transfer to Haemodialysis - New Zealand 2018-2022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5.22.1 	First PD Treatment to First Peritonitis - By Age at First PD Australia 2018 - 2022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5.22.2 	First PD Treatment to First Peritonitis - By Age at First PD New Zealand 2018 - 2022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5.23.1 	First PD Treatment to First Peritonitis - By Diabetic Status at KRT entry Australia 2018 - 2022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5.23.2 	First PD Treatment to First Peritonitis - By Diabetic Status at KRT entry New Zealand 2018 - 2022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5.24 	PD Peritonitis Rate - Australia 2004-2022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5.25 	PD Peritonitis Rate - By State/Territory, Australia 2018-2022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5.26 	PD Peritonitis Rate - By State/Territory, Australia 2013-2022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5.27 	PD Peritonitis Rate - By Treating Unit, Australia 2013-2022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5.28 	PD Peritonitis Rate - By Treating Unit, Australia 2022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5.29 	Distribution of Organisms Causing Peritonitis - Australia 2017-2022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5.30 	Distribution of Organisms Causing Peritonitis - Australia 2022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5.31 	Initial Antibiotic Regimen - Gram Positive Cover - Australia 2017-2022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5.32 	Initial Antibiotic Regimen - Gram Negative Cover - Australia 2017-2022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5.33 	Final Antibiotic Regimen - Gram Positive Cover - Australia 2017-2022</a:t>
            </a:r>
          </a:p>
        </p:txBody>
      </p:sp>
      <p:pic>
        <p:nvPicPr>
          <p:cNvPr id="4" name="Graphic 3" descr="Bar chart RTL">
            <a:extLst>
              <a:ext uri="{FF2B5EF4-FFF2-40B4-BE49-F238E27FC236}">
                <a16:creationId xmlns:a16="http://schemas.microsoft.com/office/drawing/2014/main" id="{E74C6A5F-0F6C-4144-8833-EFE6EBD44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01788" y="2642015"/>
            <a:ext cx="2379690" cy="23796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DE45F5-1AD8-444A-A88F-B26ED6F04E6E}"/>
              </a:ext>
            </a:extLst>
          </p:cNvPr>
          <p:cNvSpPr/>
          <p:nvPr/>
        </p:nvSpPr>
        <p:spPr>
          <a:xfrm>
            <a:off x="425714" y="439394"/>
            <a:ext cx="437151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4800" dirty="0">
                <a:solidFill>
                  <a:schemeClr val="accent2"/>
                </a:solidFill>
              </a:rPr>
              <a:t>List of Figures</a:t>
            </a:r>
          </a:p>
          <a:p>
            <a:r>
              <a:rPr lang="en-AU" sz="3200" i="1" dirty="0">
                <a:solidFill>
                  <a:schemeClr val="accent2"/>
                </a:solidFill>
              </a:rPr>
              <a:t>continued</a:t>
            </a:r>
          </a:p>
        </p:txBody>
      </p:sp>
    </p:spTree>
    <p:extLst>
      <p:ext uri="{BB962C8B-B14F-4D97-AF65-F5344CB8AC3E}">
        <p14:creationId xmlns:p14="http://schemas.microsoft.com/office/powerpoint/2010/main" val="13234853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D4E374-A36B-4586-869B-866278E7E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61495"/>
            <a:ext cx="7912254" cy="573500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08239B-117B-5115-E811-607242F30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46165" y="5988845"/>
            <a:ext cx="6297612" cy="365125"/>
          </a:xfrm>
        </p:spPr>
        <p:txBody>
          <a:bodyPr/>
          <a:lstStyle/>
          <a:p>
            <a:pPr algn="r"/>
            <a:r>
              <a:rPr lang="en-AU" sz="1000" dirty="0"/>
              <a:t>Data updated 30/01/2024 </a:t>
            </a:r>
          </a:p>
        </p:txBody>
      </p:sp>
    </p:spTree>
    <p:extLst>
      <p:ext uri="{BB962C8B-B14F-4D97-AF65-F5344CB8AC3E}">
        <p14:creationId xmlns:p14="http://schemas.microsoft.com/office/powerpoint/2010/main" val="25089905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0DD386-83DD-4518-A8AA-EDDCDBE8AA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61495"/>
            <a:ext cx="7912254" cy="573500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D58912-F69E-9927-297A-3BB486126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46165" y="5988845"/>
            <a:ext cx="6297612" cy="365125"/>
          </a:xfrm>
        </p:spPr>
        <p:txBody>
          <a:bodyPr/>
          <a:lstStyle/>
          <a:p>
            <a:pPr algn="r"/>
            <a:r>
              <a:rPr lang="en-AU" sz="1000" dirty="0"/>
              <a:t>Data updated 30/01/2024 </a:t>
            </a:r>
          </a:p>
        </p:txBody>
      </p:sp>
    </p:spTree>
    <p:extLst>
      <p:ext uri="{BB962C8B-B14F-4D97-AF65-F5344CB8AC3E}">
        <p14:creationId xmlns:p14="http://schemas.microsoft.com/office/powerpoint/2010/main" val="37197355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7BA323-6909-4BA5-99EB-DC1BF1B68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61495"/>
            <a:ext cx="7912254" cy="573500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4512281-B359-35E3-64B3-6ECB2327D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46165" y="5988845"/>
            <a:ext cx="6297612" cy="365125"/>
          </a:xfrm>
        </p:spPr>
        <p:txBody>
          <a:bodyPr/>
          <a:lstStyle/>
          <a:p>
            <a:pPr algn="r"/>
            <a:r>
              <a:rPr lang="en-AU" sz="1000" dirty="0"/>
              <a:t>Data updated 30/01/2024 </a:t>
            </a:r>
          </a:p>
        </p:txBody>
      </p:sp>
    </p:spTree>
    <p:extLst>
      <p:ext uri="{BB962C8B-B14F-4D97-AF65-F5344CB8AC3E}">
        <p14:creationId xmlns:p14="http://schemas.microsoft.com/office/powerpoint/2010/main" val="38089983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162A95-437A-4476-99A3-D25BBB07C7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43227" y="491443"/>
            <a:ext cx="8105549" cy="587511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693208-67C2-0681-6C92-81E3F1B42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46165" y="5988845"/>
            <a:ext cx="6297612" cy="365125"/>
          </a:xfrm>
        </p:spPr>
        <p:txBody>
          <a:bodyPr/>
          <a:lstStyle/>
          <a:p>
            <a:pPr algn="r"/>
            <a:r>
              <a:rPr lang="en-AU" sz="1000" dirty="0"/>
              <a:t>Data updated 30/01/2024 </a:t>
            </a:r>
          </a:p>
        </p:txBody>
      </p:sp>
    </p:spTree>
    <p:extLst>
      <p:ext uri="{BB962C8B-B14F-4D97-AF65-F5344CB8AC3E}">
        <p14:creationId xmlns:p14="http://schemas.microsoft.com/office/powerpoint/2010/main" val="4965434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50A89D-2CB1-4F76-BBCD-BC6A7FA24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5441" y="491443"/>
            <a:ext cx="8105549" cy="587511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94D0580-81F0-6269-AD31-DFB3A142F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46165" y="5988845"/>
            <a:ext cx="6297612" cy="365125"/>
          </a:xfrm>
        </p:spPr>
        <p:txBody>
          <a:bodyPr/>
          <a:lstStyle/>
          <a:p>
            <a:pPr algn="r"/>
            <a:r>
              <a:rPr lang="en-AU" sz="1000" dirty="0"/>
              <a:t>Data updated 30/01/2024 </a:t>
            </a:r>
          </a:p>
        </p:txBody>
      </p:sp>
    </p:spTree>
    <p:extLst>
      <p:ext uri="{BB962C8B-B14F-4D97-AF65-F5344CB8AC3E}">
        <p14:creationId xmlns:p14="http://schemas.microsoft.com/office/powerpoint/2010/main" val="14850280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7DF278-074F-4AC0-98B4-A2C1F20D7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1" y="561493"/>
            <a:ext cx="7912258" cy="5735011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D6CFCFE-65E8-E47F-A889-28F9CE355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46165" y="5988845"/>
            <a:ext cx="6297612" cy="365125"/>
          </a:xfrm>
        </p:spPr>
        <p:txBody>
          <a:bodyPr/>
          <a:lstStyle/>
          <a:p>
            <a:pPr algn="r"/>
            <a:r>
              <a:rPr lang="en-AU" sz="1000" dirty="0"/>
              <a:t>Data updated 30/01/2024 </a:t>
            </a:r>
          </a:p>
        </p:txBody>
      </p:sp>
    </p:spTree>
    <p:extLst>
      <p:ext uri="{BB962C8B-B14F-4D97-AF65-F5344CB8AC3E}">
        <p14:creationId xmlns:p14="http://schemas.microsoft.com/office/powerpoint/2010/main" val="11206651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305C16-2300-4160-BD81-EACE4E1FCA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2634" y="549001"/>
            <a:ext cx="7946732" cy="575999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86B008C-8507-E9ED-CC15-638AD9F7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46165" y="5988845"/>
            <a:ext cx="6297612" cy="365125"/>
          </a:xfrm>
        </p:spPr>
        <p:txBody>
          <a:bodyPr/>
          <a:lstStyle/>
          <a:p>
            <a:pPr algn="r"/>
            <a:r>
              <a:rPr lang="en-AU" sz="1000" dirty="0"/>
              <a:t>Data updated 30/01/2024 </a:t>
            </a:r>
          </a:p>
        </p:txBody>
      </p:sp>
    </p:spTree>
    <p:extLst>
      <p:ext uri="{BB962C8B-B14F-4D97-AF65-F5344CB8AC3E}">
        <p14:creationId xmlns:p14="http://schemas.microsoft.com/office/powerpoint/2010/main" val="4618222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997F7D-A608-4474-AF5F-11F95158B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8879" y="549000"/>
            <a:ext cx="10114242" cy="5760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D459478-55DC-F79E-A393-864566502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46165" y="5988845"/>
            <a:ext cx="6297612" cy="365125"/>
          </a:xfrm>
        </p:spPr>
        <p:txBody>
          <a:bodyPr/>
          <a:lstStyle/>
          <a:p>
            <a:pPr algn="r"/>
            <a:r>
              <a:rPr lang="en-AU" sz="1000" dirty="0"/>
              <a:t>Data updated 30/01/2024 </a:t>
            </a:r>
          </a:p>
        </p:txBody>
      </p:sp>
    </p:spTree>
    <p:extLst>
      <p:ext uri="{BB962C8B-B14F-4D97-AF65-F5344CB8AC3E}">
        <p14:creationId xmlns:p14="http://schemas.microsoft.com/office/powerpoint/2010/main" val="4772407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0D185F-914C-4FD4-A549-9C1832E153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8879" y="549000"/>
            <a:ext cx="10114242" cy="5760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B16528-D3CB-EA4A-767E-2D11E6D41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46165" y="5988845"/>
            <a:ext cx="6297612" cy="365125"/>
          </a:xfrm>
        </p:spPr>
        <p:txBody>
          <a:bodyPr/>
          <a:lstStyle/>
          <a:p>
            <a:pPr algn="r"/>
            <a:r>
              <a:rPr lang="en-AU" sz="1000" dirty="0"/>
              <a:t>Data updated 30/01/2024 </a:t>
            </a:r>
          </a:p>
        </p:txBody>
      </p:sp>
    </p:spTree>
    <p:extLst>
      <p:ext uri="{BB962C8B-B14F-4D97-AF65-F5344CB8AC3E}">
        <p14:creationId xmlns:p14="http://schemas.microsoft.com/office/powerpoint/2010/main" val="28883888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66E3A9-CBA0-480B-92AD-2A6100BA8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7402" y="501753"/>
            <a:ext cx="8102570" cy="587295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058A06F-720D-3CEC-1FB9-7754D0A89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46165" y="5988845"/>
            <a:ext cx="6297612" cy="365125"/>
          </a:xfrm>
        </p:spPr>
        <p:txBody>
          <a:bodyPr/>
          <a:lstStyle/>
          <a:p>
            <a:pPr algn="r"/>
            <a:r>
              <a:rPr lang="en-AU" sz="1000" dirty="0"/>
              <a:t>Data updated 30/01/2024 </a:t>
            </a:r>
          </a:p>
        </p:txBody>
      </p:sp>
    </p:spTree>
    <p:extLst>
      <p:ext uri="{BB962C8B-B14F-4D97-AF65-F5344CB8AC3E}">
        <p14:creationId xmlns:p14="http://schemas.microsoft.com/office/powerpoint/2010/main" val="3833785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10D7E8-7049-4CCB-A0CE-BD98A89F510D}"/>
              </a:ext>
            </a:extLst>
          </p:cNvPr>
          <p:cNvSpPr/>
          <p:nvPr/>
        </p:nvSpPr>
        <p:spPr>
          <a:xfrm>
            <a:off x="4514988" y="1582341"/>
            <a:ext cx="7200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5.34 	Final Antibiotic Regimen - Gram Negative Cover - Australia 2017-2022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5.35 	Proportion of Episodes Resulting in Permanent HD Transfer - Australia 2022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5.36.1 	Haemoglobin in Peritoneal Dialysis Patients - Australia 31 December 2022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5.36.2 	Haemoglobin in Peritoneal Dialysis Patients - New Zealand 31 December 2022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5.37.1 	% Peritoneal Dialysis Patients receiving an ESA with Hb 100-115 g/L - Australia 31 December 2022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5.37.2 	% Peritoneal Dialysis Patients receiving an ESA with Hb 100-115 g/L - New Zealand 31 December 2022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5.38.1 	% PD Patients with Calcium 2.1-2.4 mmol/L - Australia 31 December 2022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5.38.2 	% PD Patients with Calcium 2.1-2.4 mmol/L - New Zealand 31 December 2022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5.39.1 	% PD Patients with Phosphate 0.8-1.6 mmol/L - Australia 31 December 2022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5.39.2 	% PD Patients with Phosphate 0.8-1.6 mmol/L - New Zealand 31 December 2022</a:t>
            </a:r>
          </a:p>
        </p:txBody>
      </p:sp>
      <p:pic>
        <p:nvPicPr>
          <p:cNvPr id="4" name="Graphic 3" descr="Bar chart RTL">
            <a:extLst>
              <a:ext uri="{FF2B5EF4-FFF2-40B4-BE49-F238E27FC236}">
                <a16:creationId xmlns:a16="http://schemas.microsoft.com/office/drawing/2014/main" id="{E74C6A5F-0F6C-4144-8833-EFE6EBD44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01788" y="2642015"/>
            <a:ext cx="2379690" cy="23796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DE45F5-1AD8-444A-A88F-B26ED6F04E6E}"/>
              </a:ext>
            </a:extLst>
          </p:cNvPr>
          <p:cNvSpPr/>
          <p:nvPr/>
        </p:nvSpPr>
        <p:spPr>
          <a:xfrm>
            <a:off x="448733" y="530465"/>
            <a:ext cx="437151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4800" dirty="0">
                <a:solidFill>
                  <a:schemeClr val="accent2"/>
                </a:solidFill>
              </a:rPr>
              <a:t>List of Figures</a:t>
            </a:r>
          </a:p>
          <a:p>
            <a:r>
              <a:rPr lang="en-AU" sz="3200" i="1" dirty="0">
                <a:solidFill>
                  <a:schemeClr val="accent2"/>
                </a:solidFill>
              </a:rPr>
              <a:t>continued</a:t>
            </a:r>
          </a:p>
        </p:txBody>
      </p:sp>
    </p:spTree>
    <p:extLst>
      <p:ext uri="{BB962C8B-B14F-4D97-AF65-F5344CB8AC3E}">
        <p14:creationId xmlns:p14="http://schemas.microsoft.com/office/powerpoint/2010/main" val="192754776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F35DFF-B1FD-49B4-8A47-E8A9FCE32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0" y="561493"/>
            <a:ext cx="7912258" cy="5735011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5F42778-1DC2-A807-08CC-E734DCF0B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46165" y="5988845"/>
            <a:ext cx="6297612" cy="365125"/>
          </a:xfrm>
        </p:spPr>
        <p:txBody>
          <a:bodyPr/>
          <a:lstStyle/>
          <a:p>
            <a:pPr algn="r"/>
            <a:r>
              <a:rPr lang="en-AU" sz="1000" dirty="0"/>
              <a:t>Data updated 30/01/2024 </a:t>
            </a:r>
          </a:p>
        </p:txBody>
      </p:sp>
    </p:spTree>
    <p:extLst>
      <p:ext uri="{BB962C8B-B14F-4D97-AF65-F5344CB8AC3E}">
        <p14:creationId xmlns:p14="http://schemas.microsoft.com/office/powerpoint/2010/main" val="312622901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E147EA-F25B-4003-A9D5-044373A0D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7400" y="501736"/>
            <a:ext cx="8090933" cy="5864519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5901D1D-41D5-2002-997F-3E1D84FE7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46165" y="5988845"/>
            <a:ext cx="6297612" cy="365125"/>
          </a:xfrm>
        </p:spPr>
        <p:txBody>
          <a:bodyPr/>
          <a:lstStyle/>
          <a:p>
            <a:pPr algn="r"/>
            <a:r>
              <a:rPr lang="en-AU" sz="1000" dirty="0"/>
              <a:t>Data updated 30/01/2024 </a:t>
            </a:r>
          </a:p>
        </p:txBody>
      </p:sp>
    </p:spTree>
    <p:extLst>
      <p:ext uri="{BB962C8B-B14F-4D97-AF65-F5344CB8AC3E}">
        <p14:creationId xmlns:p14="http://schemas.microsoft.com/office/powerpoint/2010/main" val="159754682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32EEE9-9C90-4FFA-8A81-65E55272D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44700" y="492530"/>
            <a:ext cx="8115269" cy="588215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118A6A-39DF-F5F1-E9B8-82A935D14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46165" y="5988845"/>
            <a:ext cx="6297612" cy="365125"/>
          </a:xfrm>
        </p:spPr>
        <p:txBody>
          <a:bodyPr/>
          <a:lstStyle/>
          <a:p>
            <a:pPr algn="r"/>
            <a:r>
              <a:rPr lang="en-AU" sz="1000" dirty="0"/>
              <a:t>Data updated 30/01/2024 </a:t>
            </a:r>
          </a:p>
        </p:txBody>
      </p:sp>
    </p:spTree>
    <p:extLst>
      <p:ext uri="{BB962C8B-B14F-4D97-AF65-F5344CB8AC3E}">
        <p14:creationId xmlns:p14="http://schemas.microsoft.com/office/powerpoint/2010/main" val="313746906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5BE53F-02C5-4E58-AC55-37D677E235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2633" y="549000"/>
            <a:ext cx="7946733" cy="5760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00BC99E-6E5F-2FB4-3DA8-1A6DC1E16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46165" y="5988845"/>
            <a:ext cx="6297612" cy="365125"/>
          </a:xfrm>
        </p:spPr>
        <p:txBody>
          <a:bodyPr/>
          <a:lstStyle/>
          <a:p>
            <a:pPr algn="r"/>
            <a:r>
              <a:rPr lang="en-AU" sz="1000" dirty="0"/>
              <a:t>Data updated 30/01/2024 </a:t>
            </a:r>
          </a:p>
        </p:txBody>
      </p:sp>
    </p:spTree>
    <p:extLst>
      <p:ext uri="{BB962C8B-B14F-4D97-AF65-F5344CB8AC3E}">
        <p14:creationId xmlns:p14="http://schemas.microsoft.com/office/powerpoint/2010/main" val="326011899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DDEA64-3A54-4063-BBD9-D01E68222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61495"/>
            <a:ext cx="7912254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35626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D8688E-F3E4-484A-9156-C7AEE4594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5499" y="529408"/>
            <a:ext cx="8052834" cy="583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23326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9B0EC8-939E-4141-B954-A57837E4D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2633" y="549000"/>
            <a:ext cx="7946734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84705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D356BC-B941-46D4-A81E-9260AE7E8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43667" y="491780"/>
            <a:ext cx="8116300" cy="588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16814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F643FB-3C5A-4FF8-87AC-DDAD23982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5500" y="529425"/>
            <a:ext cx="8064469" cy="584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24048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F643FB-3C5A-4FF8-87AC-DDAD23982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5500" y="529425"/>
            <a:ext cx="8064469" cy="584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928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A8A3F-4836-E7CC-A867-272F2CE8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5280"/>
            <a:ext cx="8596668" cy="132080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AU" sz="3600" dirty="0">
                <a:solidFill>
                  <a:schemeClr val="accent2"/>
                </a:solidFill>
              </a:rPr>
              <a:t>Corrigendum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FBA6C-9DAC-28A4-0FF4-688153DD7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83813"/>
            <a:ext cx="8903546" cy="522714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AU" sz="14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Due to a coding error, the peritonitis rates reported in previous versions of 2021-2022 included Exit site and Tunnel infection in the calculation of numbers. Given the small number of these events relative to peritonitis the effect on results is minima</a:t>
            </a:r>
            <a:r>
              <a:rPr lang="en-AU" sz="1400" dirty="0">
                <a:latin typeface="Calibri" panose="020F0502020204030204" pitchFamily="34" charset="0"/>
                <a:cs typeface="Calibri" panose="020F0502020204030204" pitchFamily="34" charset="0"/>
              </a:rPr>
              <a:t>l at </a:t>
            </a:r>
            <a:r>
              <a:rPr lang="en-AU" sz="14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 overall level. Currently ISPD guidelines recommend a target peritonitis rate of &lt;0.40 episodes per patient per year. In no case does this error result in 2020-2022 peritonitis rate crossing this threshold.</a:t>
            </a:r>
            <a:r>
              <a:rPr lang="en-AU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just">
              <a:lnSpc>
                <a:spcPct val="150000"/>
              </a:lnSpc>
              <a:spcAft>
                <a:spcPts val="1200"/>
              </a:spcAft>
              <a:buNone/>
            </a:pPr>
            <a:r>
              <a:rPr lang="en-AU" sz="36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 of Corrected Figures</a:t>
            </a:r>
          </a:p>
          <a:p>
            <a:pPr marL="989013" marR="0" lvl="0" indent="-989013" algn="just" defTabSz="449263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989013" algn="l"/>
              </a:tabLst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Figure 5.22.1 	First PD Treatment to First Peritonitis - By Age at First PD Australia 2018 - 2022 </a:t>
            </a:r>
          </a:p>
          <a:p>
            <a:pPr marL="989013" marR="0" lvl="0" indent="-989013" algn="just" defTabSz="449263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989013" algn="l"/>
              </a:tabLst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Figure 5.22.2 	First PD Treatment to First Peritonitis - By Age at First PD New Zealand 2018 - 2022 </a:t>
            </a:r>
          </a:p>
          <a:p>
            <a:pPr marL="989013" marR="0" lvl="0" indent="-989013" algn="just" defTabSz="449263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989013" algn="l"/>
              </a:tabLst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Figure 5.23.1 	First PD Treatment to First Peritonitis - By Diabetic Status at KRT entry Australia 2018 - 2022 </a:t>
            </a:r>
          </a:p>
          <a:p>
            <a:pPr marL="989013" marR="0" lvl="0" indent="-989013" algn="just" defTabSz="449263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989013" algn="l"/>
              </a:tabLst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Figure 5.23.2 	First PD Treatment to First Peritonitis - By Diabetic Status at KRT entry New Zealand 2018 - 2022 </a:t>
            </a:r>
          </a:p>
          <a:p>
            <a:pPr marL="989013" marR="0" lvl="0" indent="-989013" algn="just" defTabSz="449263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989013" algn="l"/>
              </a:tabLst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Figure 5.24 	PD Peritonitis Rate - Australia 2004-2022</a:t>
            </a:r>
          </a:p>
          <a:p>
            <a:pPr marL="989013" marR="0" lvl="0" indent="-989013" algn="just" defTabSz="449263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989013" algn="l"/>
              </a:tabLst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Figure 5.25 	PD Peritonitis Rate - By State/Territory, Australia 2018-2022</a:t>
            </a:r>
          </a:p>
          <a:p>
            <a:pPr marL="989013" marR="0" lvl="0" indent="-989013" algn="just" defTabSz="449263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989013" algn="l"/>
              </a:tabLst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Figure 5.26 	PD Peritonitis Rate - By State/Territory, Australia 2013-2022</a:t>
            </a:r>
          </a:p>
          <a:p>
            <a:pPr marL="989013" marR="0" lvl="0" indent="-989013" algn="just" defTabSz="449263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989013" algn="l"/>
              </a:tabLst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Figure 5.27 	PD Peritonitis Rate - By Treating Unit, Australia 2013-2022</a:t>
            </a:r>
          </a:p>
          <a:p>
            <a:pPr marL="989013" marR="0" lvl="0" indent="-989013" algn="just" defTabSz="449263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989013" algn="l"/>
              </a:tabLst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Figure 5.28 	PD Peritonitis Rate - By Treating Unit, Australia 2022</a:t>
            </a:r>
          </a:p>
          <a:p>
            <a:pPr marL="989013" marR="0" lvl="0" indent="-989013" algn="just" defTabSz="449263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989013" algn="l"/>
              </a:tabLst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Figure 5.29 	Distribution of Organisms Causing Peritonitis - Australia 2017-2022</a:t>
            </a:r>
          </a:p>
          <a:p>
            <a:pPr marL="989013" marR="0" lvl="0" indent="-989013" algn="just" defTabSz="449263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989013" algn="l"/>
              </a:tabLst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Figure 5.30 	Distribution of Organisms Causing Peritonitis - Australia 2022</a:t>
            </a:r>
          </a:p>
          <a:p>
            <a:pPr marL="989013" marR="0" lvl="0" indent="-989013" algn="just" defTabSz="449263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989013" algn="l"/>
              </a:tabLst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Figure 5.31 	Initial Antibiotic Regimen - Gram Positive Cover - Australia 2017-2022</a:t>
            </a:r>
          </a:p>
          <a:p>
            <a:pPr marL="989013" marR="0" lvl="0" indent="-989013" algn="just" defTabSz="449263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989013" algn="l"/>
              </a:tabLst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Figure 5.32 	Initial Antibiotic Regimen - Gram Negative Cover - Australia 2017-2022</a:t>
            </a:r>
          </a:p>
          <a:p>
            <a:pPr marL="989013" marR="0" lvl="0" indent="-989013" algn="just" defTabSz="449263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989013" algn="l"/>
              </a:tabLst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Figure 5.33 	Final Antibiotic Regimen - Gram Positive Cover - Australia 2017-2022</a:t>
            </a:r>
          </a:p>
          <a:p>
            <a:pPr marL="989013" marR="0" lvl="0" indent="-989013" algn="just" defTabSz="449263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989013" algn="l"/>
              </a:tabLst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Figure 5.34 	Final Antibiotic Regimen - Gram Negative Cover - Australia 2017-2022</a:t>
            </a:r>
          </a:p>
          <a:p>
            <a:pPr marL="989013" marR="0" lvl="0" indent="-989013" algn="just" defTabSz="449263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989013" algn="l"/>
              </a:tabLst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Figure 5.35 	Proportion of Episodes Resulting in Permanent HD Transfer - Australia 2022</a:t>
            </a:r>
          </a:p>
          <a:p>
            <a:pPr marL="0" indent="0" algn="just">
              <a:buNone/>
            </a:pPr>
            <a:endParaRPr lang="en-A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en-A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33668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F643FB-3C5A-4FF8-87AC-DDAD23982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5500" y="529425"/>
            <a:ext cx="8064469" cy="584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6420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F643FB-3C5A-4FF8-87AC-DDAD23982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5501" y="529425"/>
            <a:ext cx="8064467" cy="584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92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DDAE6D-05E9-4893-B19C-0F445074F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61495"/>
            <a:ext cx="7912254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577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A4E2C1-2F06-483B-9F6E-4C6DFD66D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61495"/>
            <a:ext cx="7912254" cy="57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0748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493</TotalTime>
  <Words>1587</Words>
  <Application>Microsoft Office PowerPoint</Application>
  <PresentationFormat>Widescreen</PresentationFormat>
  <Paragraphs>111</Paragraphs>
  <Slides>71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6" baseType="lpstr">
      <vt:lpstr>Arial</vt:lpstr>
      <vt:lpstr>Calibri</vt:lpstr>
      <vt:lpstr>Trebuchet MS</vt:lpstr>
      <vt:lpstr>Wingdings 3</vt:lpstr>
      <vt:lpstr>Facet</vt:lpstr>
      <vt:lpstr>Peritoneal  Dialysis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Corrigendum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ANZDATA Registry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ANZDATA AR 2023 - Peritoneal</dc:title>
  <dc:subject>Annual Report</dc:subject>
  <dc:creator>ANZ DATA;Kylie@anzdata.org.au</dc:creator>
  <cp:keywords>#peritoneal dialysis, #ANZDATA</cp:keywords>
  <cp:lastModifiedBy>Aakanksha Luthra</cp:lastModifiedBy>
  <cp:revision>54</cp:revision>
  <dcterms:created xsi:type="dcterms:W3CDTF">2019-09-24T02:19:39Z</dcterms:created>
  <dcterms:modified xsi:type="dcterms:W3CDTF">2024-03-19T04:57:15Z</dcterms:modified>
  <cp:category>46th Annual Report 2023</cp:category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