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94" r:id="rId4"/>
    <p:sldId id="295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7" r:id="rId25"/>
    <p:sldId id="279" r:id="rId26"/>
    <p:sldId id="280" r:id="rId27"/>
    <p:sldId id="284" r:id="rId28"/>
    <p:sldId id="296" r:id="rId29"/>
    <p:sldId id="297" r:id="rId30"/>
    <p:sldId id="298" r:id="rId31"/>
    <p:sldId id="299" r:id="rId32"/>
    <p:sldId id="300" r:id="rId33"/>
    <p:sldId id="303" r:id="rId34"/>
    <p:sldId id="302" r:id="rId35"/>
    <p:sldId id="301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61" d="100"/>
          <a:sy n="61" d="100"/>
        </p:scale>
        <p:origin x="6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12/11/2023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048" y="1380678"/>
            <a:ext cx="5943954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Paediatric Patients with Kidney Failure Requiring </a:t>
            </a:r>
            <a:br>
              <a:rPr lang="en-AU" sz="4600" dirty="0"/>
            </a:br>
            <a:r>
              <a:rPr lang="en-AU" sz="4600" dirty="0"/>
              <a:t>Replacement Therapy</a:t>
            </a:r>
            <a:br>
              <a:rPr lang="en-AU" sz="4600" dirty="0"/>
            </a:br>
            <a:endParaRPr lang="en-AU" sz="4600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 fontScale="92500"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46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31-Dec-2022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12 -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7"/>
            <a:ext cx="7900991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7"/>
            <a:ext cx="7900991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7"/>
            <a:ext cx="7900991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7"/>
            <a:ext cx="7900991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7"/>
            <a:ext cx="7900991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7"/>
            <a:ext cx="7900991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7"/>
            <a:ext cx="7900991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7"/>
            <a:ext cx="7900991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7"/>
            <a:ext cx="7900991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7"/>
            <a:ext cx="7900991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502432" y="489284"/>
            <a:ext cx="7200000" cy="5906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12.1.1 	Incidence of KRT - Age 0-17 Years - Australia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12.1.2 	Incidence of KRT - Age 0-17 Years - New Zealand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12.2.1 	Prevalence of KRT - Age 0-17 Years - Australia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12.2.2 	Prevalence of KRT - Age 0-17 Years - New Zealand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12.3.1 	Educational Participation by Age Group and Treatment Modality - Australia 2022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12.3.2 	Educational Participation by Age Group and Treatment Modality - New Zealand 2022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12.4.1 	Body Mass Index of Prevalent Paediatric Patients by Treatment Modality - Australia 2022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12.4.2 	Body Mass Index of Prevalent Paediatric Patients by Treatment Modality - New Zealand 2022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12.5.1 	Haemoglobin, Paediatric Dialysis Patients - Australia, December 2018-2022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12.5.2 	Haemoglobin, Paediatric Dialysis Patients - New Zealand, December 2018-2022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12.6	Use of Erythropoietic Agents in Paediatric Dialysis Patients (95% CI) - December 2018-2022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12.7.1 	Ferritin, Paediatric Dialysis Patients - Australia, December 2018-2022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12.7.2 	Ferritin, Paediatric Dialysis Patients - New Zealand, December 2018-2022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5825" y="2174104"/>
            <a:ext cx="3014617" cy="301461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390291" y="480060"/>
            <a:ext cx="41387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7"/>
            <a:ext cx="7900991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7"/>
            <a:ext cx="7900991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7"/>
            <a:ext cx="7900991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7"/>
            <a:ext cx="7900991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7"/>
            <a:ext cx="7900991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7"/>
            <a:ext cx="7900991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7"/>
            <a:ext cx="7900991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6"/>
            <a:ext cx="7900991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6391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6"/>
            <a:ext cx="7900990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4799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6"/>
            <a:ext cx="7900990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331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520202" y="836624"/>
            <a:ext cx="7200000" cy="5184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12.8.1 	Transferrin Saturation, Paediatric Dialysis Patients  - Australia, December 2018-2022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12.8.2 	Transferrin Saturation, Paediatric Dialysis Patients - New Zealand, December 2018-2022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12.9.1 	Serum Calcium, Paediatric Dialysis Patients - Australia, December 2018-2022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12.9.2 	Serum Calcium, Paediatric Dialysis Patients - New Zealand, December 2018-2022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12.10.1 Serum Phosphate, Paediatric Dialysis Patients - Australia, December 2018-2022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12.10.2 Serum Phosphate, Paediatric Dialysis Patients - New Zealand, December 2018-2022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12.11 	Mean Sessions per Week (95% CI) - Among Paediatric Haemodialysis Patients                 December 2018-2022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12.12 	Mean Hours per Session (95% CI) - Among Paediatric Haemodialysis Patients         December 2018-2022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12.13 	Urea Reduction Ratio (Paediatric HD Patients) - December 2018-2022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12.14 	Kt/V (Paediatric PD Patients) - December 2018-2022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5825" y="2174104"/>
            <a:ext cx="3014617" cy="301461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448733" y="465775"/>
            <a:ext cx="41387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  <a:p>
            <a:r>
              <a:rPr lang="en-AU" sz="3200" i="1" dirty="0">
                <a:solidFill>
                  <a:schemeClr val="accent2"/>
                </a:solidFill>
              </a:rPr>
              <a:t>Continued… </a:t>
            </a:r>
          </a:p>
        </p:txBody>
      </p:sp>
    </p:spTree>
    <p:extLst>
      <p:ext uri="{BB962C8B-B14F-4D97-AF65-F5344CB8AC3E}">
        <p14:creationId xmlns:p14="http://schemas.microsoft.com/office/powerpoint/2010/main" val="25099644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6"/>
            <a:ext cx="7900990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9801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6"/>
            <a:ext cx="7900990" cy="572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3227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5" y="565576"/>
            <a:ext cx="7900988" cy="572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3331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5" y="565576"/>
            <a:ext cx="7900988" cy="572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3008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5" y="565576"/>
            <a:ext cx="7900988" cy="572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8367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5" y="565576"/>
            <a:ext cx="7900988" cy="572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716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515086" y="1159148"/>
            <a:ext cx="7200000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12.15.1 Incident Haemodialysis Access, Paediatric HD Patients - Australia 2018-2022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12.15.2 Incident Haemodialysis Access, Paediatric HD Patients - New Zealand 2018-2022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12.16.1 Prevalent Haemodialysis Access, Paediatric HD Patients - Australia 2018-2022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12.16.2 Prevalent Haemodialysis Access, Paediatric HD Patients - New Zealand 2018-2022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12.17.1 Time on Peritoneal Dialysis by Age Category Peritoneal Dialysis within 365 days of KRT start - Australia 2016-2022 Censored for Transplant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12.17.2 Time on Peritoneal Dialysis by Age Category Peritoneal Dialysis within 365 days of KRT start - New Zealand 2016-2022 Censored for Transplant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12.18 First PD Treatment to First Peritonitis - by Age at First PD Australia and New Zealand 2018-2022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12.19 Peritonitis rate, Paediatric PD Patients - Australia and New Zealand 2015-2022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5825" y="2174104"/>
            <a:ext cx="3014617" cy="301461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668294" y="700744"/>
            <a:ext cx="41387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  <a:p>
            <a:r>
              <a:rPr lang="en-AU" sz="3200" i="1" dirty="0">
                <a:solidFill>
                  <a:schemeClr val="accent2"/>
                </a:solidFill>
              </a:rPr>
              <a:t>Continued… </a:t>
            </a:r>
          </a:p>
        </p:txBody>
      </p:sp>
    </p:spTree>
    <p:extLst>
      <p:ext uri="{BB962C8B-B14F-4D97-AF65-F5344CB8AC3E}">
        <p14:creationId xmlns:p14="http://schemas.microsoft.com/office/powerpoint/2010/main" val="713024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6"/>
            <a:ext cx="7900993" cy="572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7"/>
            <a:ext cx="7900991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7"/>
            <a:ext cx="7900991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7"/>
            <a:ext cx="7900991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7"/>
            <a:ext cx="7900990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167</TotalTime>
  <Words>502</Words>
  <Application>Microsoft Office PowerPoint</Application>
  <PresentationFormat>Widescreen</PresentationFormat>
  <Paragraphs>39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Trebuchet MS</vt:lpstr>
      <vt:lpstr>Wingdings 3</vt:lpstr>
      <vt:lpstr>Facet</vt:lpstr>
      <vt:lpstr>Paediatric Patients with Kidney Failure Requiring  Replacement Therapy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Paediatric Patients with Kidney Failure </dc:title>
  <dc:creator>ANZ DATA</dc:creator>
  <cp:keywords>#paediatric #transplant  #ANZDATA</cp:keywords>
  <cp:lastModifiedBy>Kylie Hurst</cp:lastModifiedBy>
  <cp:revision>28</cp:revision>
  <dcterms:created xsi:type="dcterms:W3CDTF">2019-09-24T02:19:39Z</dcterms:created>
  <dcterms:modified xsi:type="dcterms:W3CDTF">2023-11-12T05:36:14Z</dcterms:modified>
  <cp:category>45th Annual Report 2022</cp:category>
  <cp:contentStatus/>
</cp:coreProperties>
</file>