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91" r:id="rId3"/>
    <p:sldId id="292" r:id="rId4"/>
    <p:sldId id="293" r:id="rId5"/>
    <p:sldId id="259" r:id="rId6"/>
    <p:sldId id="260" r:id="rId7"/>
    <p:sldId id="261" r:id="rId8"/>
    <p:sldId id="294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5" r:id="rId20"/>
    <p:sldId id="298" r:id="rId21"/>
    <p:sldId id="272" r:id="rId22"/>
    <p:sldId id="273" r:id="rId23"/>
    <p:sldId id="271" r:id="rId24"/>
    <p:sldId id="276" r:id="rId25"/>
    <p:sldId id="278" r:id="rId26"/>
    <p:sldId id="277" r:id="rId27"/>
    <p:sldId id="279" r:id="rId28"/>
    <p:sldId id="280" r:id="rId29"/>
    <p:sldId id="284" r:id="rId30"/>
    <p:sldId id="281" r:id="rId31"/>
    <p:sldId id="282" r:id="rId32"/>
    <p:sldId id="285" r:id="rId33"/>
    <p:sldId id="286" r:id="rId34"/>
    <p:sldId id="287" r:id="rId35"/>
    <p:sldId id="288" r:id="rId36"/>
    <p:sldId id="295" r:id="rId37"/>
    <p:sldId id="296" r:id="rId38"/>
    <p:sldId id="29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24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39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345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35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72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93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3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73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43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2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13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8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1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53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96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DD60-8BC9-4A56-805C-3B1FC1BAEC1F}" type="datetimeFigureOut">
              <a:rPr lang="en-AU" smtClean="0"/>
              <a:t>13/11/2023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944" y="1275426"/>
            <a:ext cx="5569413" cy="4307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600" dirty="0"/>
              <a:t>Kidney Failure in Aboriginal and Torres Strait Islander Australians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1120" y="2753679"/>
            <a:ext cx="4078935" cy="1663907"/>
          </a:xfrm>
        </p:spPr>
        <p:txBody>
          <a:bodyPr anchor="ctr"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</a:rPr>
              <a:t>ANZDATA Registry 46</a:t>
            </a:r>
            <a:r>
              <a:rPr lang="en-AU" baseline="30000" dirty="0">
                <a:solidFill>
                  <a:schemeClr val="bg1"/>
                </a:solidFill>
              </a:rPr>
              <a:t>th</a:t>
            </a:r>
            <a:r>
              <a:rPr lang="en-AU" dirty="0">
                <a:solidFill>
                  <a:schemeClr val="bg1"/>
                </a:solidFill>
              </a:rPr>
              <a:t> Annual Report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rgbClr val="FFFFFF"/>
                </a:solidFill>
              </a:rPr>
              <a:t>Data to 31-Dec-2022</a:t>
            </a:r>
          </a:p>
          <a:p>
            <a:pPr algn="l"/>
            <a:r>
              <a:rPr lang="en-AU" sz="3500" dirty="0">
                <a:solidFill>
                  <a:schemeClr val="bg1"/>
                </a:solidFill>
              </a:rPr>
              <a:t>Chapter 10 - Graphs</a:t>
            </a:r>
            <a:endParaRPr lang="en-AU" sz="3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12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8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3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2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9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08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24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B8C6E-75D5-9C15-CEA8-1544B3F3D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17" y="589612"/>
            <a:ext cx="7911966" cy="5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8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2240" y="2351765"/>
            <a:ext cx="2900912" cy="29009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425628" y="480060"/>
            <a:ext cx="4374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F20F29-5A9D-4360-B60B-D70C496C3A47}"/>
              </a:ext>
            </a:extLst>
          </p:cNvPr>
          <p:cNvSpPr/>
          <p:nvPr/>
        </p:nvSpPr>
        <p:spPr>
          <a:xfrm>
            <a:off x="4514988" y="655901"/>
            <a:ext cx="7200000" cy="5546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10.1 	Percentage of New Patients Commencing on Haemodialysis -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10.2 	Percentage of New Patients Commencing on Peritoneal Dialysis -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10.3 	Percentage of New Patients Commencing with Pre-emptive Kidney Transplant -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10.4 	Unadjusted Incident KRT Rate -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10.5 	Relative Incidence Rate of Treated Kidney Failure for First Nations Patients by Gender (Comparison to Non-Indigenous Australians) - 2018-2022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10.6 	Age-specific Incidence Rates of Treated Kidney Failure - By Ethnicity, State and Age at KRT start 2018-2022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10.7.1 	Age-specific Incidence Rates of Treated Kidney Failure - Non-Indigenous,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10.7.2 	Age-specific Incidence Rates of Treated Kidney Failure - First Nations,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Figure 10.8 	Age-specific Incidence Rates of Treated Kidney Failure - By Ethnicity, Australia</a:t>
            </a:r>
          </a:p>
        </p:txBody>
      </p:sp>
    </p:spTree>
    <p:extLst>
      <p:ext uri="{BB962C8B-B14F-4D97-AF65-F5344CB8AC3E}">
        <p14:creationId xmlns:p14="http://schemas.microsoft.com/office/powerpoint/2010/main" val="1361068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50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0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18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76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19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13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18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71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16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57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633" y="549000"/>
            <a:ext cx="794673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3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2240" y="2351765"/>
            <a:ext cx="2900912" cy="29009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411222" y="481788"/>
            <a:ext cx="43742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F20F29-5A9D-4360-B60B-D70C496C3A47}"/>
              </a:ext>
            </a:extLst>
          </p:cNvPr>
          <p:cNvSpPr/>
          <p:nvPr/>
        </p:nvSpPr>
        <p:spPr>
          <a:xfrm>
            <a:off x="4480164" y="740600"/>
            <a:ext cx="7200000" cy="5156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10.9.1 	Prevalent Patients by Modality - Australia - First Nations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10.9.2 	Prevalent Patients by Modality - Australia - Non-Indigenous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10.10 	Prevalent Haemodialysis at Home* (% of all HD) by Ethnicity -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10.11 	Donor Type by Ethnicity - Australia 2013-2022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10.12 	Donor Type by Ethnicity and Year -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10.13 	Time to Primary Transplant from KRT Start - Australian Incident KRT Patients 2013-2022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10.14 	Time to Primary Transplant from KRT Start by Era - Australian Incident KRT Patients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10.15 	Patient Survival, Recipients of Primary DD Transplants - Australia 2013-2022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10.16	 Graft Survival, Recipients of Primary DD Transplants - Australia 2013-2022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10.17 	Transplant Outcomes - Primary Deceased Donor Kidney-only Transplants Australia 2013-2022</a:t>
            </a:r>
          </a:p>
          <a:p>
            <a:pPr marL="1250950" indent="-1250950">
              <a:lnSpc>
                <a:spcPct val="150000"/>
              </a:lnSpc>
            </a:pPr>
            <a:r>
              <a:rPr lang="en-AU" sz="1300" dirty="0">
                <a:latin typeface="Arial" panose="020B0604020202020204" pitchFamily="34" charset="0"/>
                <a:cs typeface="Arial" panose="020B0604020202020204" pitchFamily="34" charset="0"/>
              </a:rPr>
              <a:t>Figure 10.18 	Dialysis Modality End 2022 - Australia, by Ethnicity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10.19 	Incident Dialysis Patient Mortality - Australia 2013-2022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10.20 	Incident Dialysis Patient Mortality by Age Group - Australia 2013-2022</a:t>
            </a:r>
          </a:p>
          <a:p>
            <a:pPr marL="1250950" indent="-1250950">
              <a:lnSpc>
                <a:spcPct val="150000"/>
              </a:lnSpc>
            </a:pPr>
            <a:endParaRPr lang="en-A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05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633" y="549000"/>
            <a:ext cx="794673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62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633" y="549000"/>
            <a:ext cx="794673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1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634" y="549000"/>
            <a:ext cx="7946733" cy="57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42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1410" y="642338"/>
            <a:ext cx="7689179" cy="557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58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19" y="758537"/>
            <a:ext cx="7368561" cy="534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68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100" y="729000"/>
            <a:ext cx="111078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22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1201" y="549000"/>
            <a:ext cx="7689599" cy="57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9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100" y="729000"/>
            <a:ext cx="111078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83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2634" y="549000"/>
            <a:ext cx="7946733" cy="57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5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2240" y="2351765"/>
            <a:ext cx="2900912" cy="29009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462677" y="480060"/>
            <a:ext cx="43742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Continues…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F20F29-5A9D-4360-B60B-D70C496C3A47}"/>
              </a:ext>
            </a:extLst>
          </p:cNvPr>
          <p:cNvSpPr/>
          <p:nvPr/>
        </p:nvSpPr>
        <p:spPr>
          <a:xfrm>
            <a:off x="4480164" y="700625"/>
            <a:ext cx="7200000" cy="5456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10.21 	eGFR at Dialysis Initiation - Australia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10.22 	Incidence of New First Nations Australian Patients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10.23 	Incidence of New Transplants First Nations Australian Patients - By referring state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10.24 	Time to Primary Transplant from KRT Start by State - Australian Incident KRT Patients 2013-2022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10.25 	Prevalent First Nations Australian Haemodialysis Patients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10.26 	Prevalent First Nations Australian Peritoneal Dialysis Patients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10.27 	Prevalent First Nations Australian Transplant Patients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10.28 	Deaths of First Nations Australian KRT patients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10.29 	Incident First Nations Australian Kidney Replacement Therapy Patients 2018-2022 - By Postcode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10.30 	Percentage of Prevalent Kidney Replacement Therapy Patients Identifying as First Nations Australian - 2022 By State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10.31 	Prevalent First Nations Australian Dialysis Patients 2022 - By Statistical Area Level 3</a:t>
            </a:r>
          </a:p>
          <a:p>
            <a:pPr marL="1250950" indent="-1250950">
              <a:lnSpc>
                <a:spcPct val="150000"/>
              </a:lnSpc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Figure 10.32 	Cause of Death by Modality and Ethnicity, Australia - Deaths Occurring During 2022</a:t>
            </a:r>
          </a:p>
        </p:txBody>
      </p:sp>
    </p:spTree>
    <p:extLst>
      <p:ext uri="{BB962C8B-B14F-4D97-AF65-F5344CB8AC3E}">
        <p14:creationId xmlns:p14="http://schemas.microsoft.com/office/powerpoint/2010/main" val="293960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18" y="561673"/>
            <a:ext cx="7911760" cy="573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6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0120" y="561674"/>
            <a:ext cx="7911758" cy="57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52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500</Words>
  <Application>Microsoft Office PowerPoint</Application>
  <PresentationFormat>Widescreen</PresentationFormat>
  <Paragraphs>42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Trebuchet MS</vt:lpstr>
      <vt:lpstr>Wingdings 3</vt:lpstr>
      <vt:lpstr>Facet</vt:lpstr>
      <vt:lpstr>Kidney Failure in Aboriginal and Torres Strait Islander Australians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ANZDATA Registry Manager</Manager>
  <Company>ANZDATA Rgeostry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AR 2023 - Indigenous</dc:title>
  <dc:subject>Aboriginal and Torres Strait Islander</dc:subject>
  <dc:creator>Kylie Hurst;ANZDATA Registry</dc:creator>
  <cp:keywords>#indigenous #ANZDATA, kidney failure, kidney replacement therapy</cp:keywords>
  <dc:description>Chapter 10</dc:description>
  <cp:lastModifiedBy>Kylie Hurst</cp:lastModifiedBy>
  <cp:revision>21</cp:revision>
  <dcterms:created xsi:type="dcterms:W3CDTF">2020-03-04T00:25:18Z</dcterms:created>
  <dcterms:modified xsi:type="dcterms:W3CDTF">2023-11-13T04:34:41Z</dcterms:modified>
  <cp:category>46th Annual Report 2023</cp:category>
  <cp:contentStatus/>
</cp:coreProperties>
</file>