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69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71" r:id="rId16"/>
    <p:sldId id="272" r:id="rId17"/>
    <p:sldId id="273" r:id="rId18"/>
    <p:sldId id="274" r:id="rId19"/>
    <p:sldId id="277" r:id="rId20"/>
    <p:sldId id="275" r:id="rId21"/>
    <p:sldId id="276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96" y="7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07241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739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345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303528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377232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029322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169323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7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69730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26436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93278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81131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4487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59165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6953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11961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DDD60-8BC9-4A56-805C-3B1FC1BAEC1F}" type="datetimeFigureOut">
              <a:rPr lang="en-AU" smtClean="0"/>
              <a:t>9/11/2023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CD35A42-0430-4B7F-A768-F5C77B9302EB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711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1944" y="1282701"/>
            <a:ext cx="5804055" cy="4307148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AU" sz="4600"/>
              <a:t>Australian Transplant </a:t>
            </a:r>
            <a:br>
              <a:rPr lang="en-AU" sz="4600"/>
            </a:br>
            <a:r>
              <a:rPr lang="en-AU" sz="4600"/>
              <a:t>Waiting List</a:t>
            </a:r>
            <a:endParaRPr lang="en-AU" sz="4600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21120" y="2753679"/>
            <a:ext cx="4078935" cy="1663907"/>
          </a:xfrm>
        </p:spPr>
        <p:txBody>
          <a:bodyPr anchor="ctr">
            <a:normAutofit/>
          </a:bodyPr>
          <a:lstStyle/>
          <a:p>
            <a:pPr algn="l">
              <a:lnSpc>
                <a:spcPct val="150000"/>
              </a:lnSpc>
            </a:pPr>
            <a:r>
              <a:rPr lang="en-AU">
                <a:solidFill>
                  <a:schemeClr val="bg1"/>
                </a:solidFill>
              </a:rPr>
              <a:t>ANZDATA Registry 46</a:t>
            </a:r>
            <a:r>
              <a:rPr lang="en-AU" baseline="30000">
                <a:solidFill>
                  <a:schemeClr val="bg1"/>
                </a:solidFill>
              </a:rPr>
              <a:t>th</a:t>
            </a:r>
            <a:r>
              <a:rPr lang="en-AU">
                <a:solidFill>
                  <a:schemeClr val="bg1"/>
                </a:solidFill>
              </a:rPr>
              <a:t> Annual Report</a:t>
            </a:r>
            <a:br>
              <a:rPr lang="en-AU">
                <a:solidFill>
                  <a:schemeClr val="bg1"/>
                </a:solidFill>
              </a:rPr>
            </a:br>
            <a:r>
              <a:rPr lang="en-AU">
                <a:solidFill>
                  <a:srgbClr val="FFFFFF"/>
                </a:solidFill>
              </a:rPr>
              <a:t>Data to 31-Dec-2022</a:t>
            </a:r>
          </a:p>
          <a:p>
            <a:pPr algn="l"/>
            <a:r>
              <a:rPr lang="en-AU" sz="3500">
                <a:solidFill>
                  <a:schemeClr val="bg1"/>
                </a:solidFill>
              </a:rPr>
              <a:t>Chapter 6 - Graphs</a:t>
            </a:r>
            <a:endParaRPr lang="en-AU" sz="35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02720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D78B7D-2899-40C1-BBB2-F1AABC4FAB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518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B7BE5F-FEEC-4219-8C6F-8EB102095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347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2868147-E88A-43DA-9F9F-EEC03E91A8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523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28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4106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818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4576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85225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85200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8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656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366642" y="2406869"/>
            <a:ext cx="2755146" cy="27551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73704" y="474088"/>
            <a:ext cx="4371515" cy="1064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4519648" y="533441"/>
            <a:ext cx="7200000" cy="540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6.1 	Proportion of Patients Transplanted or on Waiting List - By State or Territory and Age, Dec 2022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6.2 	Proportion of Patients Transplanted or on Waiting List - By State or Territory and Diabetes Status, Dec 2022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6.3 	Proportion of New KRT Patients Aged 18-60 who were Wait- listed and/or Transplanted within 1 year of Commencing KRT - By Hospital, Australia 2017-2021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6.4 	Proportion of New KRT Patients Aged 18-60 who were Wait- listed and/or Transplanted within 1 year of Commencing KRT - By State or Territory, Australia 2017-2021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6.5 	Time to Wait-listing - Australian Incident KRT Patients 2017-2022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6.6 	Time to Wait-listing by Age - Australian Incident KRT Patients 2017-2022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6.7 	Time to Wait-listing by Transplanting Region - Australian Incident KRT Patients 2017-2022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6.8 	Deceased Donor Transplant Rate by Transplanting Region - Per 100 Active Patient-Years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Figure 6.9 	Deceased Donor Transplant Rate by Age - Per 100 Active Patient-Years</a:t>
            </a:r>
          </a:p>
          <a:p>
            <a:pPr marL="1250950" indent="-1250950"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6.10 	Deceased Donor Transplant Rate by Ethnicity - Per 100 Active Patient-Years</a:t>
            </a:r>
          </a:p>
        </p:txBody>
      </p:sp>
    </p:spTree>
    <p:extLst>
      <p:ext uri="{BB962C8B-B14F-4D97-AF65-F5344CB8AC3E}">
        <p14:creationId xmlns:p14="http://schemas.microsoft.com/office/powerpoint/2010/main" val="39657138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87707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750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50204"/>
            <a:ext cx="7913008" cy="5735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180951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BF7A6C-A3A3-4AF9-8CBF-799951AE2A7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50204"/>
            <a:ext cx="7913008" cy="5735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21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Graphic 3" descr="Bar chart RTL">
            <a:extLst>
              <a:ext uri="{FF2B5EF4-FFF2-40B4-BE49-F238E27FC236}">
                <a16:creationId xmlns:a16="http://schemas.microsoft.com/office/drawing/2014/main" id="{E74C6A5F-0F6C-4144-8833-EFE6EBD44E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366642" y="2406869"/>
            <a:ext cx="2755146" cy="27551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DE45F5-1AD8-444A-A88F-B26ED6F04E6E}"/>
              </a:ext>
            </a:extLst>
          </p:cNvPr>
          <p:cNvSpPr/>
          <p:nvPr/>
        </p:nvSpPr>
        <p:spPr>
          <a:xfrm>
            <a:off x="448733" y="471330"/>
            <a:ext cx="4371515" cy="19295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AU" sz="4800" dirty="0">
                <a:solidFill>
                  <a:schemeClr val="accent2"/>
                </a:solidFill>
              </a:rPr>
              <a:t>List of Figures</a:t>
            </a:r>
          </a:p>
          <a:p>
            <a:pPr>
              <a:lnSpc>
                <a:spcPct val="150000"/>
              </a:lnSpc>
            </a:pPr>
            <a:r>
              <a:rPr lang="en-AU" sz="3600" i="1" dirty="0">
                <a:solidFill>
                  <a:schemeClr val="accent2"/>
                </a:solidFill>
              </a:rPr>
              <a:t>Continued…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7331D3-F77B-44A8-BAA2-FE3A920BC613}"/>
              </a:ext>
            </a:extLst>
          </p:cNvPr>
          <p:cNvSpPr/>
          <p:nvPr/>
        </p:nvSpPr>
        <p:spPr>
          <a:xfrm>
            <a:off x="4514988" y="509409"/>
            <a:ext cx="7200000" cy="6201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6.11 	Deceased Donor Transplant Rate by Blood Group - Per 100 Active Patient-Years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6.12 	Deceased Donor Transplant Rate by PRA Category - Per 100 Active Patient-Years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6.13 	Outcomes after Wait-listing - Australian Incident Dialysis Patients 2017-2022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6.14 	Outcomes after Wait-listing by Transplanting Region - Australian Incident Dialysis Patients 2017-2022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6.15 	Outcomes after Wait-listing by Blood Group - Australian Incident Dialysis Patients 2017-2022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6.16 	Outcomes after Wait-listing by Age Group - Australian Incident Dialysis Patients 2017-2022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6.17 	Outcomes after Wait-listing by PRA Category - Australian Incident Dialysis Patients 2017-2022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6.18 	Survival after Wait-listing - Australian Incident Dialysis Patients 2017-2022 Censored at Transplantation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6.19 	Survival after Wait-listing by Age Group - Australian Incident Dialysis Patients 2017-2022 Censored at Transplantation</a:t>
            </a:r>
          </a:p>
          <a:p>
            <a:pPr marL="1250950" indent="-1250950">
              <a:spcBef>
                <a:spcPts val="300"/>
              </a:spcBef>
              <a:spcAft>
                <a:spcPts val="300"/>
              </a:spcAft>
              <a:tabLst>
                <a:tab pos="1250950" algn="l"/>
              </a:tabLst>
            </a:pPr>
            <a:r>
              <a:rPr lang="en-GB" sz="1600" dirty="0">
                <a:latin typeface="Arial" panose="020B0604020202020204" pitchFamily="34" charset="0"/>
                <a:cs typeface="Arial" panose="020B0604020202020204" pitchFamily="34" charset="0"/>
              </a:rPr>
              <a:t>Figure 6.20 	Survival after Wait-listing by Diabetes Status - Australian Incident Dialysis Patients 2017-2022 Censored at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5425409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FEF7A93-681D-4EEF-9B86-2789C08CA6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68919" y="561221"/>
            <a:ext cx="3454162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15770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139B63C-111E-4AD2-BE1E-9CE4CEE3B7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368919" y="561221"/>
            <a:ext cx="3454162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73074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7C09136-117A-41EF-8DA5-55BFD27CBB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645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6C5C823-DA7E-48F2-A7D1-67EBB0075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8159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44D3E-73F3-48C2-A27F-CF841884D7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10" cy="5735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235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A4D026A2-7476-44B0-9648-BB98882F7B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8F8FC21-0A44-4045-95A1-B7935DBC60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209B962-CD29-4D46-A7B0-10F6C7CF1C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CC8D40CF-4D47-411D-A8B7-0E4B29E983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9B48A2AD-5257-4384-A7F5-A1EE4E6883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04C26DE3-844C-47DA-831E-E7D7BF617E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922D975E-0684-4AA6-9FB7-929B250D53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38ED5A9A-F0C7-4547-BC1E-22FC89BD26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D743765-A245-4349-A5CE-4AB5F078F91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0AF7217B-D042-44D2-9FC7-71FAB6651A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1CC9171B-8BEB-48B1-B9BE-E9584522D07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03E8462A-FEBA-4848-81CC-3F8DA3E477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2109F83F-40FE-4DB3-84CC-09FB3340D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DE492D7-C3C3-48FF-80C8-37021EA026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B30FF97-2E9A-490A-AED2-90BA2E0EC17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B6D53C7D-A312-47B6-A66A-230A19CFAC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9329D58C-0D2E-4A2B-AD6A-9CEE506784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D446EDE-C690-4461-8BF2-7634808FC8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323F3D34-6531-4AD7-A8C6-195A090281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9B0AE3F-2350-435F-A9B0-C310BF8763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4EFA655C-9E50-4C14-A89E-AD7B648E4E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3E843863-7D25-4C01-9A17-E817CB6D99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33">
            <a:extLst>
              <a:ext uri="{FF2B5EF4-FFF2-40B4-BE49-F238E27FC236}">
                <a16:creationId xmlns:a16="http://schemas.microsoft.com/office/drawing/2014/main" id="{7941F9B1-B01B-4A84-89D9-B169AEB4E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D6995A-5CFA-44F1-9590-18B877EE11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39495" y="561221"/>
            <a:ext cx="7913009" cy="5735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7912526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153</TotalTime>
  <Words>368</Words>
  <Application>Microsoft Office PowerPoint</Application>
  <PresentationFormat>Widescreen</PresentationFormat>
  <Paragraphs>26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Trebuchet MS</vt:lpstr>
      <vt:lpstr>Wingdings 3</vt:lpstr>
      <vt:lpstr>Facet</vt:lpstr>
      <vt:lpstr>Australian Transplant  Waiting List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ANZDATA AR 2023 - Australian Transplant Waiting List </dc:title>
  <dc:creator>ANZ DATA</dc:creator>
  <cp:keywords>#Waiting List, #ANZDATA</cp:keywords>
  <cp:lastModifiedBy>Kylie Hurst</cp:lastModifiedBy>
  <cp:revision>18</cp:revision>
  <dcterms:created xsi:type="dcterms:W3CDTF">2019-09-24T02:19:39Z</dcterms:created>
  <dcterms:modified xsi:type="dcterms:W3CDTF">2023-11-09T02:10:42Z</dcterms:modified>
  <cp:category>46th Annual Report 2023</cp:category>
  <cp:contentStatus/>
</cp:coreProperties>
</file>