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3" r:id="rId4"/>
    <p:sldId id="270" r:id="rId5"/>
    <p:sldId id="271" r:id="rId6"/>
    <p:sldId id="272" r:id="rId7"/>
    <p:sldId id="38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8" r:id="rId44"/>
    <p:sldId id="329" r:id="rId45"/>
    <p:sldId id="330" r:id="rId46"/>
    <p:sldId id="394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59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84" r:id="rId65"/>
    <p:sldId id="347" r:id="rId66"/>
    <p:sldId id="386" r:id="rId67"/>
    <p:sldId id="348" r:id="rId68"/>
    <p:sldId id="360" r:id="rId69"/>
    <p:sldId id="362" r:id="rId70"/>
    <p:sldId id="363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2" r:id="rId79"/>
    <p:sldId id="373" r:id="rId80"/>
    <p:sldId id="374" r:id="rId81"/>
    <p:sldId id="387" r:id="rId82"/>
    <p:sldId id="388" r:id="rId83"/>
    <p:sldId id="389" r:id="rId84"/>
    <p:sldId id="390" r:id="rId85"/>
    <p:sldId id="391" r:id="rId86"/>
    <p:sldId id="393" r:id="rId87"/>
    <p:sldId id="392" r:id="rId88"/>
    <p:sldId id="375" r:id="rId89"/>
    <p:sldId id="376" r:id="rId90"/>
    <p:sldId id="377" r:id="rId91"/>
    <p:sldId id="378" r:id="rId9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Haemodialysis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46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31-Dec-2022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4 -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106254" y="514598"/>
            <a:ext cx="6637013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4.1.1 	Age (%) of Incident Haemodialysis Patients - Australia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4.1.2 	Age (%) of Incident Haemodialysis Patients - New Zealand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4.2.1 	Age (%) of Prevalent Haemodialysis Patients - Australia 31 Dec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4.2.2 	Age (%) of Prevalent Haemodialysis Patients - New Zealand 31 Dec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4.3.1 	Patient Survival by Era - Haemodialysis at KRT Start - Australia 2011-2022 Censored for Transplant and Transfer to PD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4.3.2 	Patient Survival by Era - Haemodialysis at KRT Start - New Zealand 2011-2022 Censored for Transplant and Transfer to PD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4.4.1 	Patient Survival by Age Group Haemodialysis at KRT Start - Australia 2011-2022 Censored for Transplant and Transfer to PD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4.4.2 	Patient Survival by Age Group Haemodialysis at KRT Start - New Zealand 2011-2022 Censored for Transplant and Transfer to PD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4.5.1 	Patient Survival by Diabetes Haemodialysis at KRT Start - Australia 2011-2022 Censored for Transplant and Transfer to PD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4.5.2 	Patient Survival by Diabetes Haemodialysis at KRT Start - New Zealand 2011-2022 Censored for Transplant and Transfer to PD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4.6.1 	Patient Survival by Age Group Haemodialysis at KRT Start - Australia 2011-2022 Censored for Transplant and Transfer to PD No Diabetes and No Cardiovascular Disease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4.6.2 	Patient Survival by Age Group Haemodialysis at KRT Start - Australia 2011-2022 Censored for Transplant and Transfer to PD Diabetes but No Cardiovascular Disease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4.6.3 	Patient Survival by Age Group Haemodialysis at KRT Start - Australia 2011-2022 Censored for Transplant and Transfer to PD Cardiovascular Disease but No Diabetes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73964" y="475378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223" y="561024"/>
            <a:ext cx="7913555" cy="57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4" y="561815"/>
            <a:ext cx="7911371" cy="57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950372" y="534151"/>
            <a:ext cx="6386363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4.6.4 	Patient Survival by Age Group Haemodialysis at KRT Start - Australia 2011-2022 Censored for Transplant and Transfer to PD Both Diabetes and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4.7.1 	Patient Survival by Age Group Haemodialysis at KRT Start - New Zealand 2011-2022 Censored for Transplant and Transfer to PD No Diabetes and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4.7.2 	Patient Survival by Age Group Haemodialysis at KRT Start - New Zealand 2011-2022 Censored for Transplant and Transfer to PD Diabetes but No Cardiovascular Disease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4.7.3 	Patient Survival by Age Group Haemodialysis at KRT Start - New Zealand 2011-2022 Censored for Transplant and Transfer to PD Cardiovascular Disease but No Diabetes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4.7.4 	Patient Survival by Age Group Haemodialysis at KRT Start - New Zealand 2011-2022 Censored for Transplant and Transfer to PD Both Diabetes and Cardiovascular Disease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4.8 	Vascular Access - Initial KRT - Haemodialysis as Initial Modality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4.9 	Vascular Access - Initial KRT - By Age Group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4.10.1 	Vascular Access - Initial KRT - By Gender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4.10.2 	Vascular Access - Initial KRT - By Gender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4.11.1 	Vascular Access - Initial KRT - By Referral Time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4.11.2 	Vascular Access - Initial KRT - By Referral Time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4.12.1 	% Initial KRT HD Patients Starting with AVF/AVG - Australia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4.12.2 	% Initial KRT HD Patients Starting with AVF/AVG - New Zealand 2022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BCE2CB-042D-4D3C-8CA6-DAE3B9DC9C77}"/>
              </a:ext>
            </a:extLst>
          </p:cNvPr>
          <p:cNvSpPr/>
          <p:nvPr/>
        </p:nvSpPr>
        <p:spPr>
          <a:xfrm>
            <a:off x="508652" y="486395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57746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992414" y="523994"/>
            <a:ext cx="653677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4.13 	Prevalent Haemodialysis Access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4.14 	Prevalent Haemodialysis Access - By Age Group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4.15.1 	Prevalent Haemodialysis Access - By Gender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4.15.2 	Prevalent Haemodialysis Access - By Gender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4.16 	Prevalent Haemodialysis Access - By Location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4.17.1 	% Prevalent HD Patients Dialysing with AVF/AVG - Australia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4.17.2 	% Prevalent HD Patients Dialysing with AVF/AVG - New Zealand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4.18.1 	Distribution of Blood Flow Rates - Prevalent Haemodialysis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4.18.2 	Distribution of Blood Flow Rates - Prevalent Haemodialysis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4.19.1 	Haemodialysis Frequency Per Week - Prevalent Haemodialysis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4.19.2 	Haemodialysis Frequency Per Week - Prevalent Haemodialysis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4.20.1 	Haemodialysis Session Length (Hours) - Prevalent Haemodialysis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4.20.2 	Haemodialysis Session Length (Hours) - Prevalent Haemodialysis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4.21.1 	Haemodialysis Duration (Hours Per Week) - Prevalent Haemodialysis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4.21.2 	Haemodialysis Duration (Hours Per Week) - Prevalent Haemodialysis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4.22 	Percentage of HD Patients Dialysing More than 3 Days Per Week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4.23 	Percentage of HD Patients Dialysing 3 Days Per Week Dialysing 5 Hours or Longer Per Session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Figure 4.24 	Percentage of HD Patients Dialysing &gt;15 Hours Per Week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96327" y="480060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4" y="561815"/>
            <a:ext cx="7911370" cy="57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6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20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929065" y="487154"/>
            <a:ext cx="6826192" cy="570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4.25	 Use of Hemodiafiltration - Prevalent Haemodialysis Patients 2013-2022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4.26 	HDF Substitution Volume by State/Territory and Country - at 31 Dec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4.27 	Age Distribution of Home HD* Patients by State/Territory and Country - at 31 Dec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4.28.1 	Home HD* Percent of all HD by Age at 31 Dec 2022 -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4.28.2 	Home HD* Percent of all HD by Age at 31 Dec 2022 -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4.29.1	 % Haemodialysis Patients on Home HD* - Australia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4.29.2	 % Haemodialysis Patients on Home HD* - New Zealand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4.30 	Technique Survival - Home Haemodialysis* 2012 - 2022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4.31 	Technique Survival by Age Group - Home Haemodialysis* 2012 - 2022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4.32 	Death-Censored Technique Survival by Age Group - Home Haemodialysis 2012 - 2022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4.33 	Patient Survival - Home Haemodialysis* 2012 - 2022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4.34.1 	Home Haemodialysis* Frequency Per Week - Prevalent Home HD*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4.34.2 	Home Haemodialysis* Frequency Per Week - Prevalent Home HD*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4.35.1 	Home Haemodialysis* Session Length (Hours) - Prevalent Home HD*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4.35.2 	Home Haemodialysis* Session Length (Hours) - Prevalent Home HD*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4.36.1 	Home Haemodialysis* Duration (Hours Per Week) - Prevalent Home HD*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4.36.2 	Home Haemodialysis* Duration (Hours Per Week) - Prevalent Home HD*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80" dirty="0">
                <a:latin typeface="Arial" panose="020B0604020202020204" pitchFamily="34" charset="0"/>
                <a:cs typeface="Arial" panose="020B0604020202020204" pitchFamily="34" charset="0"/>
              </a:rPr>
              <a:t>Figure 4.37 	Percentage of Home HD* Patients Dialysing More than 3 Days Per Week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517281" y="493489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59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6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61518"/>
            <a:ext cx="7912191" cy="57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5" y="561519"/>
            <a:ext cx="7912190" cy="57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5"/>
            <a:ext cx="7911366" cy="5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864762" y="486789"/>
            <a:ext cx="6917640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4.38	Percentage of Home HD* Patients Dialysing 3 Days Per Week Dialysing 5 Hours or Longer Per Session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4.39	Percentage of Home HD* Patients Dialysing &gt;15 Hours Per Week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4.40.1 	Haemoglobin in Haemodialysis Patients - Australia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4.40.2 	Haemoglobin in Haemodialysis Patients - New Zealand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4.41.1 	% Haemodialysis Patients receiving an ESA with Hb 100-115 g/L - Australia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4.41.2 	% Haemodialysis Patients receiving an ESA with Hb 100-115 g/L - New Zealand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4.42.1 	% Haemodialysis Patients receiving an ESA with Ferritin 200-500 </a:t>
            </a:r>
            <a:r>
              <a:rPr lang="el-GR" sz="104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g/L - Australia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4.42.2 	% Haemodialysis Patients receiving an ESA with Ferritin 200-500 </a:t>
            </a:r>
            <a:r>
              <a:rPr lang="el-GR" sz="104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g/L - New Zealand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4.43.1	 % Haemodialysis Patients receiving an ESA with </a:t>
            </a:r>
            <a:r>
              <a:rPr lang="en-AU" sz="1040" dirty="0" err="1">
                <a:latin typeface="Arial" panose="020B0604020202020204" pitchFamily="34" charset="0"/>
                <a:cs typeface="Arial" panose="020B0604020202020204" pitchFamily="34" charset="0"/>
              </a:rPr>
              <a:t>TSat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&gt;20% - Australia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4.43.2 	% Haemodialysis Patients receiving an ESA with </a:t>
            </a:r>
            <a:r>
              <a:rPr lang="en-AU" sz="1040" dirty="0" err="1">
                <a:latin typeface="Arial" panose="020B0604020202020204" pitchFamily="34" charset="0"/>
                <a:cs typeface="Arial" panose="020B0604020202020204" pitchFamily="34" charset="0"/>
              </a:rPr>
              <a:t>TSat</a:t>
            </a: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&gt;20% - New Zealand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4.44.1 	% Haemodialysis Patients with Calcium 2.1-2.4 mmol/L - Australia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4.44.2 	% Haemodialysis Patients with Calcium 2.1-2.4 mmol/L - New Zealand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4.45.1 	% Haemodialysis Patients with Phosphate 0.8-1.6 mmol/L - Australia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4.45.2 	% Haemodialysis Patients with Phosphate 0.8-1.6 mmol/L - New Zealand 31 December 2022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4.46.1 	Urea Reduction Ratio (%) - HD Three Sessions Per Week - Australia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4.46.2 	Urea Reduction Ratio (%) - HD Three Sessions Per Week - New Zealand</a:t>
            </a:r>
          </a:p>
          <a:p>
            <a:pPr marL="989013" indent="-989013" algn="just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4.47.1 	Urea Reduction Ratio (%) By Type of Access - HD Three Sessions Per Week - Australia 2022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EEA61-7FA0-AF52-9422-4F1D92CF3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66" y="480060"/>
            <a:ext cx="465165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5"/>
            <a:ext cx="7911366" cy="5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61815"/>
            <a:ext cx="7911366" cy="5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61518"/>
            <a:ext cx="7912191" cy="57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61518"/>
            <a:ext cx="7912191" cy="57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4" y="561518"/>
            <a:ext cx="7912191" cy="57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56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CBC87-F6C1-4FCA-96F6-EBC4C79ED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5" y="561518"/>
            <a:ext cx="7912191" cy="57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CBC87-F6C1-4FCA-96F6-EBC4C79ED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906" y="561518"/>
            <a:ext cx="7912189" cy="57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76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82597"/>
            <a:ext cx="7911366" cy="5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82597"/>
            <a:ext cx="7911366" cy="5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32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82597"/>
            <a:ext cx="7911366" cy="5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4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797348" y="782701"/>
            <a:ext cx="691764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4.47.2 	Urea Reduction Ratio (%) By Type of Access - HD Three Sessions Per Week - New Zealand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4.48.1 	Median URR in Haemodialysis Patients - Three Sessions Per Week Australia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4.48.2 	Median URR in Haemodialysis Patients - Three Sessions Per Week New Zealand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4.49.1 	% Haemodialysis Patients with URR&gt;70% - Three Sessions Per Week Australia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040" dirty="0">
                <a:latin typeface="Arial" panose="020B0604020202020204" pitchFamily="34" charset="0"/>
                <a:cs typeface="Arial" panose="020B0604020202020204" pitchFamily="34" charset="0"/>
              </a:rPr>
              <a:t>Figure 4.49.2 	% Haemodialysis Patients with URR&gt;70% - Three Sessions Per Week New Zealand 31 December 2022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73964" y="494622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40784333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82597"/>
            <a:ext cx="7911366" cy="5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31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82597"/>
            <a:ext cx="7911366" cy="5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75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82597"/>
            <a:ext cx="7911366" cy="5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8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6" y="582597"/>
            <a:ext cx="7911366" cy="5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75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4" cy="57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98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4" cy="57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5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4" cy="57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13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3" cy="57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2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3" cy="57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79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3" cy="57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7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4" y="561815"/>
            <a:ext cx="7911371" cy="57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3" cy="57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35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2" cy="57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483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2" cy="57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34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2" cy="57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762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8" y="582598"/>
            <a:ext cx="7911360" cy="57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21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8" y="582598"/>
            <a:ext cx="7911360" cy="57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09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8" y="582598"/>
            <a:ext cx="7911360" cy="57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141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8" y="582598"/>
            <a:ext cx="7911360" cy="57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908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3" cy="57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73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3" cy="57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61817"/>
            <a:ext cx="7911367" cy="57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3" cy="57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555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317" y="582598"/>
            <a:ext cx="7911363" cy="57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9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426</TotalTime>
  <Words>1502</Words>
  <Application>Microsoft Office PowerPoint</Application>
  <PresentationFormat>Widescreen</PresentationFormat>
  <Paragraphs>96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5" baseType="lpstr">
      <vt:lpstr>Arial</vt:lpstr>
      <vt:lpstr>Trebuchet MS</vt:lpstr>
      <vt:lpstr>Wingdings 3</vt:lpstr>
      <vt:lpstr>Facet</vt:lpstr>
      <vt:lpstr>Haemodialysis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AR 2023 - Haemodialysis</dc:title>
  <dc:subject>Annual Report</dc:subject>
  <dc:creator>ANZ DATA</dc:creator>
  <cp:keywords>#haemodialysis, #ANZDATA</cp:keywords>
  <cp:lastModifiedBy>Kylie Hurst</cp:lastModifiedBy>
  <cp:revision>34</cp:revision>
  <dcterms:created xsi:type="dcterms:W3CDTF">2019-09-24T02:19:39Z</dcterms:created>
  <dcterms:modified xsi:type="dcterms:W3CDTF">2023-11-08T10:46:29Z</dcterms:modified>
  <cp:category>46th Annual Report 2023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