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2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6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7241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7390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3459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03528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7723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29322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6932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35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9730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6436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1/11/2023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3278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1/11/2023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1131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1/11/2023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487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1/11/2023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9165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1/11/2023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953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1/11/2023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1961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DDD60-8BC9-4A56-805C-3B1FC1BAEC1F}" type="datetimeFigureOut">
              <a:rPr lang="en-AU" smtClean="0"/>
              <a:t>1/11/2023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9711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448300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7335" y="1282701"/>
            <a:ext cx="5096060" cy="430714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AU" sz="4600" dirty="0"/>
              <a:t>Prevalence of Kidney Failure with Replacement Therapy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21120" y="2753679"/>
            <a:ext cx="4078935" cy="1663907"/>
          </a:xfrm>
        </p:spPr>
        <p:txBody>
          <a:bodyPr anchor="ctr"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AU" dirty="0">
                <a:solidFill>
                  <a:schemeClr val="bg1"/>
                </a:solidFill>
              </a:rPr>
              <a:t>ANZDATA Registry 46</a:t>
            </a:r>
            <a:r>
              <a:rPr lang="en-AU" baseline="30000" dirty="0">
                <a:solidFill>
                  <a:schemeClr val="bg1"/>
                </a:solidFill>
              </a:rPr>
              <a:t>th</a:t>
            </a:r>
            <a:r>
              <a:rPr lang="en-AU" dirty="0">
                <a:solidFill>
                  <a:schemeClr val="bg1"/>
                </a:solidFill>
              </a:rPr>
              <a:t> Annual Report</a:t>
            </a:r>
            <a:br>
              <a:rPr lang="en-AU" dirty="0">
                <a:solidFill>
                  <a:schemeClr val="bg1"/>
                </a:solidFill>
              </a:rPr>
            </a:br>
            <a:r>
              <a:rPr lang="en-AU" dirty="0">
                <a:solidFill>
                  <a:srgbClr val="FFFFFF"/>
                </a:solidFill>
              </a:rPr>
              <a:t>Data to 31-Dec-2022</a:t>
            </a:r>
          </a:p>
          <a:p>
            <a:pPr algn="l"/>
            <a:r>
              <a:rPr lang="en-AU" sz="3500" dirty="0">
                <a:solidFill>
                  <a:schemeClr val="bg1"/>
                </a:solidFill>
              </a:rPr>
              <a:t>Chapter 2 - Graphs</a:t>
            </a:r>
            <a:endParaRPr lang="en-AU" sz="35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272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B8BA8D4-10C6-4203-9C45-7F191AB25A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63692" y="506306"/>
            <a:ext cx="8086791" cy="5861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534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75C05EC-083D-405F-93D8-F7A37CA529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30135" y="481926"/>
            <a:ext cx="8108968" cy="5877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652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BC71DCB-BEAE-4D24-8232-164CD81D51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55303" y="500228"/>
            <a:ext cx="8106822" cy="5876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2836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602988C-24EA-4FF9-A679-BA8E313CEF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72081" y="512397"/>
            <a:ext cx="8078403" cy="5855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0599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767C62E-3B10-4367-A5A9-0F17B94C6F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38526" y="488029"/>
            <a:ext cx="8108968" cy="5877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3080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8612D0B-880E-461A-9FB4-153249D391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56423" y="501025"/>
            <a:ext cx="8092942" cy="5865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6761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B19E069-04A3-48DC-BFDE-5C58EECF1D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64809" y="507116"/>
            <a:ext cx="8084555" cy="5859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306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AA89658-29DA-467E-8EFA-FCAE706F77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38526" y="488029"/>
            <a:ext cx="8108968" cy="5877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2185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969D82-364D-4432-9BC2-EF58D94853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30135" y="481941"/>
            <a:ext cx="8120348" cy="5885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7247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980BD0B-82F4-438B-8437-6BE5D15DC1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72081" y="512397"/>
            <a:ext cx="8078403" cy="5855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782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A10D7E8-7049-4CCB-A0CE-BD98A89F510D}"/>
              </a:ext>
            </a:extLst>
          </p:cNvPr>
          <p:cNvSpPr/>
          <p:nvPr/>
        </p:nvSpPr>
        <p:spPr>
          <a:xfrm>
            <a:off x="5307355" y="859110"/>
            <a:ext cx="6508746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2.1.1 Prevalent KRT Patient Numbers - Australia - 31 December 2022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2.1.2 Prevalent KRT Patients Per Million Population - Australia - 31 December 2022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2.2.1 Prevalent KRT Patient Numbers - New Zealand - 31 December 2022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2.2.2 Prevalent KRT Patients Per Million Population - New Zealand - 31 December 2022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2.3 KRT Modality by Country 2022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2.4 Dialysis Modality by Country 2022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2.5 KRT Modality by State/Territory - 31 December 2022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2.6 Dialysis Modality by State/Territory - 31 December 2022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2.7.1 Prevalent Dialysis Patient Numbers - Australia - 31 December 2022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2.7.2 Prevalent Dialysis Patients Per Million Population - Australia - 31 December 2022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2.8.1 Prevalent Dialysis Patient Numbers - New Zealand - 31 December 2022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2.8.2 Prevalent Dialysis Patients Per Million Population - New Zealand - 31 December 2022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2.9.1 Method and Location of Dialysis - Australia, 2018-2022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2.9.2 Method and Location of Dialysis - New Zealand, 2018-2022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2.10.1 Comorbid Conditions at End of Year - Australia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2.10.2 Comorbid Conditions at End of Year - New Zealand</a:t>
            </a:r>
          </a:p>
          <a:p>
            <a:pPr marL="1169988" indent="-1169988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2.11 Diabetes Status at End of Year</a:t>
            </a:r>
          </a:p>
        </p:txBody>
      </p:sp>
      <p:pic>
        <p:nvPicPr>
          <p:cNvPr id="4" name="Graphic 3" descr="Bar chart RTL">
            <a:extLst>
              <a:ext uri="{FF2B5EF4-FFF2-40B4-BE49-F238E27FC236}">
                <a16:creationId xmlns:a16="http://schemas.microsoft.com/office/drawing/2014/main" id="{E74C6A5F-0F6C-4144-8833-EFE6EBD44E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557310" y="2400022"/>
            <a:ext cx="2379690" cy="237969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6DE45F5-1AD8-444A-A88F-B26ED6F04E6E}"/>
              </a:ext>
            </a:extLst>
          </p:cNvPr>
          <p:cNvSpPr/>
          <p:nvPr/>
        </p:nvSpPr>
        <p:spPr>
          <a:xfrm>
            <a:off x="935840" y="562013"/>
            <a:ext cx="4371515" cy="1064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AU" sz="4800" dirty="0">
                <a:solidFill>
                  <a:schemeClr val="accent2"/>
                </a:solidFill>
              </a:rPr>
              <a:t>List of Figures</a:t>
            </a:r>
          </a:p>
        </p:txBody>
      </p:sp>
    </p:spTree>
    <p:extLst>
      <p:ext uri="{BB962C8B-B14F-4D97-AF65-F5344CB8AC3E}">
        <p14:creationId xmlns:p14="http://schemas.microsoft.com/office/powerpoint/2010/main" val="3965713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AFC4277-9F0E-4248-BDAA-801843511C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66015" y="490204"/>
            <a:ext cx="8108968" cy="5877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577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13CB93C-BACA-F0B8-7F83-AEF425042E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47905" y="494835"/>
            <a:ext cx="8096190" cy="5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307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C12DAC6-69EB-436F-B46D-A81659EDB9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46913" y="494123"/>
            <a:ext cx="8103570" cy="5873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645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DE323EF-C596-436C-9A00-E4FF3B0FCF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21748" y="475872"/>
            <a:ext cx="8145708" cy="5904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815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2782A55-6F75-4117-804D-39EFE672AC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30135" y="481926"/>
            <a:ext cx="8108968" cy="5877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235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B2A087F-6439-44A6-94DD-C2189A8AE2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46915" y="494138"/>
            <a:ext cx="8115210" cy="5882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912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5C00242-35C8-4D3F-9AE9-BD1BE1A586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30135" y="481942"/>
            <a:ext cx="8120347" cy="5885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51851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81</TotalTime>
  <Words>221</Words>
  <Application>Microsoft Office PowerPoint</Application>
  <PresentationFormat>Widescreen</PresentationFormat>
  <Paragraphs>21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Trebuchet MS</vt:lpstr>
      <vt:lpstr>Wingdings 3</vt:lpstr>
      <vt:lpstr>Facet</vt:lpstr>
      <vt:lpstr>Prevalence of Kidney Failure with Replacement Therapy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Prevalence of Kidney Failure with Replacement Therapy</dc:title>
  <dc:creator>ANZ DATA</dc:creator>
  <cp:keywords>#prevalence, #ANZDATA</cp:keywords>
  <cp:lastModifiedBy>Aakanksha Luthra</cp:lastModifiedBy>
  <cp:revision>19</cp:revision>
  <dcterms:created xsi:type="dcterms:W3CDTF">2019-09-24T02:19:39Z</dcterms:created>
  <dcterms:modified xsi:type="dcterms:W3CDTF">2023-10-31T23:30:09Z</dcterms:modified>
  <cp:category>ANZDATA Annual Report 2023</cp:category>
</cp:coreProperties>
</file>