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8" r:id="rId22"/>
    <p:sldId id="277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6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0724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7390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345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03528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7723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932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9323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358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9730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26436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3278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1131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87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916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6953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1196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CDDD60-8BC9-4A56-805C-3B1FC1BAEC1F}" type="datetimeFigureOut">
              <a:rPr lang="en-AU" smtClean="0"/>
              <a:t>1/11/2023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ACD35A42-0430-4B7F-A768-F5C77B9302E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71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ADFFC45-3DC9-4433-926F-043E879D9D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B5F26A87-0610-435F-AA13-BD658385C9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267230" y="-8468"/>
            <a:ext cx="4763558" cy="6866467"/>
            <a:chOff x="67175" y="-8467"/>
            <a:chExt cx="4763558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6321436-5AAD-4FB6-BB0D-316D4540E8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448300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94B0BD33-3D46-4F43-947A-825DFEF610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67175" y="3681413"/>
              <a:ext cx="4763558" cy="3176587"/>
            </a:xfrm>
            <a:prstGeom prst="line">
              <a:avLst/>
            </a:prstGeom>
            <a:ln w="9525">
              <a:solidFill>
                <a:schemeClr val="tx1">
                  <a:lumMod val="50000"/>
                  <a:lumOff val="50000"/>
                  <a:alpha val="8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92E26C27-E1F5-47DC-9F83-469D196C55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58764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5F944E7-2B4E-4AE2-B4DB-846FF8AE0B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80730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FF14952D-390F-46CC-B302-73DDD9C416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9621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867CDE55-B22A-40D0-882A-9452919EEC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11788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8C409231-C942-4808-B529-DAC32A7DB0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448954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7335" y="1282701"/>
            <a:ext cx="5096060" cy="430714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AU" sz="4600" dirty="0"/>
              <a:t>Incidence of Kidney Failure with Replacement Therapy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69370F01-B8C9-4CE4-824C-92B2792E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36497" y="-8468"/>
            <a:ext cx="5074930" cy="6866468"/>
          </a:xfrm>
          <a:custGeom>
            <a:avLst/>
            <a:gdLst>
              <a:gd name="connsiteX0" fmla="*/ 0 w 5074930"/>
              <a:gd name="connsiteY0" fmla="*/ 0 h 6858000"/>
              <a:gd name="connsiteX1" fmla="*/ 1249825 w 5074930"/>
              <a:gd name="connsiteY1" fmla="*/ 0 h 6858000"/>
              <a:gd name="connsiteX2" fmla="*/ 1249825 w 5074930"/>
              <a:gd name="connsiteY2" fmla="*/ 8457 h 6858000"/>
              <a:gd name="connsiteX3" fmla="*/ 5074930 w 5074930"/>
              <a:gd name="connsiteY3" fmla="*/ 8457 h 6858000"/>
              <a:gd name="connsiteX4" fmla="*/ 5074930 w 5074930"/>
              <a:gd name="connsiteY4" fmla="*/ 6858000 h 6858000"/>
              <a:gd name="connsiteX5" fmla="*/ 1249825 w 5074930"/>
              <a:gd name="connsiteY5" fmla="*/ 6858000 h 6858000"/>
              <a:gd name="connsiteX6" fmla="*/ 1109383 w 5074930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74930" h="6858000">
                <a:moveTo>
                  <a:pt x="0" y="0"/>
                </a:moveTo>
                <a:lnTo>
                  <a:pt x="1249825" y="0"/>
                </a:lnTo>
                <a:lnTo>
                  <a:pt x="1249825" y="8457"/>
                </a:lnTo>
                <a:lnTo>
                  <a:pt x="5074930" y="8457"/>
                </a:lnTo>
                <a:lnTo>
                  <a:pt x="5074930" y="6858000"/>
                </a:lnTo>
                <a:lnTo>
                  <a:pt x="1249825" y="6858000"/>
                </a:lnTo>
                <a:lnTo>
                  <a:pt x="1109383" y="685800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21120" y="2753679"/>
            <a:ext cx="4078935" cy="1663907"/>
          </a:xfrm>
        </p:spPr>
        <p:txBody>
          <a:bodyPr anchor="ctr"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ANZDATA Registry 46</a:t>
            </a:r>
            <a:r>
              <a:rPr lang="en-AU" baseline="30000" dirty="0">
                <a:solidFill>
                  <a:schemeClr val="bg1"/>
                </a:solidFill>
              </a:rPr>
              <a:t>th</a:t>
            </a:r>
            <a:r>
              <a:rPr lang="en-AU" dirty="0">
                <a:solidFill>
                  <a:schemeClr val="bg1"/>
                </a:solidFill>
              </a:rPr>
              <a:t> Annual Report</a:t>
            </a:r>
            <a:br>
              <a:rPr lang="en-AU" dirty="0">
                <a:solidFill>
                  <a:schemeClr val="bg1"/>
                </a:solidFill>
              </a:rPr>
            </a:br>
            <a:r>
              <a:rPr lang="en-AU" dirty="0">
                <a:solidFill>
                  <a:srgbClr val="FFFFFF"/>
                </a:solidFill>
              </a:rPr>
              <a:t>Data to 31-Dec-2022</a:t>
            </a:r>
          </a:p>
          <a:p>
            <a:pPr algn="l"/>
            <a:r>
              <a:rPr lang="en-AU" sz="3500" dirty="0">
                <a:solidFill>
                  <a:schemeClr val="bg1"/>
                </a:solidFill>
              </a:rPr>
              <a:t>Chapter 1 - Graphs</a:t>
            </a:r>
            <a:endParaRPr lang="en-AU" sz="35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813A07-BCD9-4DD8-8CBB-CDF537A558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4534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274252-39C1-4D92-B29A-4517451B6A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2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ECDD284-5CFE-46DA-BF2C-6DF5A6D11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283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817B999-56DB-49F6-ABE9-DB01DC7FEB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5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6AEEA8-D7D5-43FB-AD21-A2E26CAD83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2" y="563141"/>
            <a:ext cx="79077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308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ECC2F1B-1B56-4DFD-8697-FF8DE06B02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236" y="563934"/>
            <a:ext cx="7905527" cy="573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761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900925-6581-4229-A55A-602D36E781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306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E6D8FA-6505-4CCF-9F2D-9D634C6F81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236" y="563933"/>
            <a:ext cx="7905527" cy="573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62185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870744-9F38-4F25-A917-EC9DE0CF56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7247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760A26-95EA-40B7-9EEF-B4DCCF36DB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782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10D7E8-7049-4CCB-A0CE-BD98A89F510D}"/>
              </a:ext>
            </a:extLst>
          </p:cNvPr>
          <p:cNvSpPr/>
          <p:nvPr/>
        </p:nvSpPr>
        <p:spPr>
          <a:xfrm>
            <a:off x="5468290" y="411748"/>
            <a:ext cx="5932982" cy="590931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 New Patients - Australia and New Zealand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1.2.1 New Patients and Change - Australia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1.2.2 New Patients and Change - New Zealand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1.3.1 New Patients - Age Specific Rates - Australia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1.3.2 New Patients - Age Specific Rates - New Zealand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1.4.1 New Patients by Age Group - NT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1.4.2 New Patients by Age Group - NSW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1.4.3 New Patients by Age Group - VIC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1.4.4 New Patients by Age Group - QLD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1.4.5 New Patients by Age Group - SA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1.4.6 New Patients by Age Group - WA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1.4.7 New Patients by Age Group - TAS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1.4.8 New Patients by Age Group - ACT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1.5 Late Referral Rates - All Incident Patients 2013 - 2022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1.6 Late Referral Rates by State/Territory - Australia 2013 - 2022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1.7.1 Late Referral Rates by Age - Australia 2013 - 2022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1.7.2 Late Referral Rates by Age - New Zealand 2013 - 2022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1.8 BMI Category at KRT Entry for Adult Patients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1.9.1 Comorbid Conditions at KRT Entry - Australia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1.9.2 Comorbid Conditions at KRT Entry - New Zealand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1.10 Diabetes Status at KRT Entry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1.11.1 Biopsy Rates - Australia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1.11.2 Biopsy Rates - New Zealand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1.12.1 eGFR at KRT Start for Adult Patients - Australia</a:t>
            </a:r>
          </a:p>
          <a:p>
            <a:pPr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1.12.2 eGFR at KRT Start for Adult Patients - New Zealand</a:t>
            </a:r>
          </a:p>
          <a:p>
            <a:pPr marL="984250" indent="-984250" algn="just"/>
            <a:r>
              <a:rPr lang="en-AU" sz="1400" dirty="0">
                <a:latin typeface="Arial" panose="020B0604020202020204" pitchFamily="34" charset="0"/>
                <a:cs typeface="Arial" panose="020B0604020202020204" pitchFamily="34" charset="0"/>
              </a:rPr>
              <a:t>Figure 1.13 eGFR at KRT Start for Adult Patients - By State/Territory, Australia 2020-2022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phic 3" descr="Bar chart RTL">
            <a:extLst>
              <a:ext uri="{FF2B5EF4-FFF2-40B4-BE49-F238E27FC236}">
                <a16:creationId xmlns:a16="http://schemas.microsoft.com/office/drawing/2014/main" id="{E74C6A5F-0F6C-4144-8833-EFE6EBD44E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1790742" y="2400022"/>
            <a:ext cx="2379690" cy="237969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6DE45F5-1AD8-444A-A88F-B26ED6F04E6E}"/>
              </a:ext>
            </a:extLst>
          </p:cNvPr>
          <p:cNvSpPr/>
          <p:nvPr/>
        </p:nvSpPr>
        <p:spPr>
          <a:xfrm>
            <a:off x="943751" y="596304"/>
            <a:ext cx="4371515" cy="1064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AU" sz="4800" dirty="0">
                <a:solidFill>
                  <a:schemeClr val="accent2"/>
                </a:solidFill>
              </a:rPr>
              <a:t>List of Figures</a:t>
            </a:r>
          </a:p>
        </p:txBody>
      </p:sp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FD9159-FF73-4127-99E8-8826D04BBB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4132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C6E1AD-1366-4BC3-9EDB-903DB8D641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918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1FF2D9C-4EC2-4A9D-A4AC-2B0ABBDA3C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2" y="563141"/>
            <a:ext cx="7907714" cy="573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371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475C71-013D-47EC-BAF2-74CC505D2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2" y="563141"/>
            <a:ext cx="79077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7166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823D84-ED44-47E3-A505-60729168E8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1570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90ADBCA-6C93-418D-924D-4952AC2E6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66850" y="508566"/>
            <a:ext cx="8058300" cy="5840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08625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F0F487-0441-4B90-A098-C71BD3E95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517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F0F487-0441-4B90-A098-C71BD3E95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4" cy="573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1525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F0F487-0441-4B90-A098-C71BD3E954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3" cy="573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6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494D3FD-95A2-4D89-8990-C2EB56A83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2" y="563140"/>
            <a:ext cx="7907715" cy="573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577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908B7D-294B-4852-B186-4DCA5F99C6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074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03FE4F-A7DF-41FA-B8E7-602E0AE46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5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F4356C-1051-4ECE-9CC5-1A4868A4F3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1815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41BA7A-63C1-47E6-8938-F2FCDB6FC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4" cy="573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8235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43E667-1375-418E-B474-B3A0B2F90A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2143" y="563141"/>
            <a:ext cx="7907714" cy="57317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9125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Isosceles Triangle 13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Isosceles Triangle 17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4" name="Rectangle 33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DE7AEF-C590-43C2-8F83-2AECDE3B41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3236" y="563934"/>
            <a:ext cx="7905527" cy="573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185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</TotalTime>
  <Words>282</Words>
  <Application>Microsoft Office PowerPoint</Application>
  <PresentationFormat>Widescreen</PresentationFormat>
  <Paragraphs>30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Trebuchet MS</vt:lpstr>
      <vt:lpstr>Wingdings 3</vt:lpstr>
      <vt:lpstr>Facet</vt:lpstr>
      <vt:lpstr>Incidence of Kidney Failure with Replacement Therapy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ANZDATA Registry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Incidence of Kidney Failure with Replacement Therapy</dc:title>
  <dc:creator>ANZDATA</dc:creator>
  <cp:keywords>#incidence, #ANZDATA</cp:keywords>
  <cp:lastModifiedBy>Aakanksha Luthra</cp:lastModifiedBy>
  <cp:revision>26</cp:revision>
  <dcterms:created xsi:type="dcterms:W3CDTF">2019-09-24T02:19:39Z</dcterms:created>
  <dcterms:modified xsi:type="dcterms:W3CDTF">2023-11-01T01:35:48Z</dcterms:modified>
  <cp:category>ANZDATA Annual Report 2023</cp:category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