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99" r:id="rId3"/>
    <p:sldId id="300" r:id="rId4"/>
    <p:sldId id="30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  <p:sldId id="281" r:id="rId29"/>
    <p:sldId id="282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302" r:id="rId38"/>
    <p:sldId id="292" r:id="rId39"/>
    <p:sldId id="293" r:id="rId40"/>
    <p:sldId id="294" r:id="rId41"/>
    <p:sldId id="295" r:id="rId42"/>
    <p:sldId id="296" r:id="rId43"/>
    <p:sldId id="297" r:id="rId44"/>
    <p:sldId id="303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Transplantation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45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31-Dec-2021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7 -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6511E-A445-412E-B677-51DA42194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AADC36-8CE9-48A0-BBA9-FAAE00DAD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BE631D-C9E4-4867-925F-92FA6E8BE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4A96EE-1B85-48C8-A01E-FF635CE77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C1559B-32B0-48CF-9F08-13DBE14B0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12EE9-3EA3-4F7E-AF87-2E05FA6AA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FB1E52-ECB2-4BF1-9620-8FE12F265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7B76F4-75D2-4ABC-8AB2-B73902C0A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EBCBE2-7A2D-4A7A-8066-505409298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AA2A55-E1F0-4905-BAD9-69390CE4E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1473A5-A7CD-BADF-40C5-CEC04A659BE2}"/>
              </a:ext>
            </a:extLst>
          </p:cNvPr>
          <p:cNvSpPr/>
          <p:nvPr/>
        </p:nvSpPr>
        <p:spPr>
          <a:xfrm>
            <a:off x="5076497" y="1009718"/>
            <a:ext cx="6558455" cy="48320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7.1.1 	Deceased and Living Donor Transplants - Australia 2012-2021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7.1.2 	Deceased and Living Donor Transplants - New Zealand 2012-2021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 	Transplant Rate of Dialysed Patients 2021 - All Dialysis Patients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7.3 	Transplant Rate of Dialysed Patients 2021 - Patients Aged 15-64</a:t>
            </a:r>
          </a:p>
          <a:p>
            <a:pPr marL="1250950" indent="-1250950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Figure 7.4.1	Transplant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Rate of Dialysed Patients by Age 2021 - Australia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7.4.2 	Transplant Rate of Dialysed Patients by Age 2021 - New Zealand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7.5.1 	Transplant Rate of Dialysed Patients by Ethnicity 2012-2021 - Australia, Patients Aged 15-64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7.5.2 	Transplant Rate of Dialysed Patients by Ethnicity 2012-2021 - New Zealand, Patients Aged 15-64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7.6.1 	Transplant Operations (Per Million Population) 2021 - Australia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7.6.2 	Transplant Operations (Per Million Population) 2021 - New Zealand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7.7 	Functioning Transplants Per Million Population by Transplanting Region - Australia and New Zealand 2012-2021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7.8 	Prevalence of Functioning Transplants 31 Dec 2021 - Per Million Population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7.9.1 	Percentage of KRT Patients with a Functioning Transplant - By Age, Australia 2021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7.9.2 	Percentage of KRT Patients with a Functioning Transplant - By Age, New Zealand 2021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B56D7CB9-7BF3-6351-B205-DD1B62863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BB9451B-B65A-9176-C280-EB0978DF0D8C}"/>
              </a:ext>
            </a:extLst>
          </p:cNvPr>
          <p:cNvSpPr/>
          <p:nvPr/>
        </p:nvSpPr>
        <p:spPr>
          <a:xfrm>
            <a:off x="943751" y="596304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1884495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63D992-BCC0-4786-A87E-B91D9C7F2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602716-EE2A-4071-B621-E638396DE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4D2DD3-DC3F-46EA-8068-238286A8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CDE84A-D78D-4601-AD6F-435F86390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5CDB5D-AC84-4E6D-8138-707B069B3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FCB81D-424D-4DFB-B10E-54156FB10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7CABAA-40BF-4EAD-B986-FBB3AF00C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F04239-38C5-448B-B097-060C4D72F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C2B8F-1584-45DF-9755-A3F234C09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AC7580-DA46-4778-8C3A-3B282D337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B56D7CB9-7BF3-6351-B205-DD1B62863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BB9451B-B65A-9176-C280-EB0978DF0D8C}"/>
              </a:ext>
            </a:extLst>
          </p:cNvPr>
          <p:cNvSpPr/>
          <p:nvPr/>
        </p:nvSpPr>
        <p:spPr>
          <a:xfrm>
            <a:off x="943751" y="596304"/>
            <a:ext cx="4371515" cy="192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pPr>
              <a:lnSpc>
                <a:spcPct val="150000"/>
              </a:lnSpc>
            </a:pPr>
            <a:r>
              <a:rPr lang="en-AU" sz="3600" i="1" dirty="0">
                <a:solidFill>
                  <a:schemeClr val="accent2"/>
                </a:solidFill>
              </a:rPr>
              <a:t>Continued…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8854BE-B78E-E905-5204-57BD834CE037}"/>
              </a:ext>
            </a:extLst>
          </p:cNvPr>
          <p:cNvSpPr/>
          <p:nvPr/>
        </p:nvSpPr>
        <p:spPr>
          <a:xfrm>
            <a:off x="5076497" y="605760"/>
            <a:ext cx="6558455" cy="564000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7.10.1 	Age Distribution of Functioning Transplants - Australia 2021 (n=13349)</a:t>
            </a:r>
          </a:p>
          <a:p>
            <a:pPr marL="1250950" indent="-125095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7.10.2 	Age Distribution of Functioning Transplants - Per Million Population, Australia 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7.11.2 	Age Distribution of Functioning Transplants - Per Million Population, New Zealand 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7.12.1	 Prevalent Transplant Recipients by Age Group 2002-2021 - Australia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7.12.2 	Prevalent Transplant Recipients by Age Group 2002-2021 -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7.13.1 	Number of Functioning Grafts by Graft Duration - Australia 2021 (n=13349)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7.13.2 	Number of Functioning Grafts by Graft Duration - New Zealand 2021 (n=2297)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7.14	 Primary Deceased Donor Grafts - Patient Survival - Australia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7.15 	Primary Deceased Donor Grafts - Graft Survival - Australia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7.16 	Primary Deceased Donor Grafts - Patient Survival -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7.17 	Primary Deceased Donor Grafts - Graft Survival -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7.18 	Primary Deceased Donor Grafts - Patient Survival - Australia and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7.19 	Primary Deceased Donor Grafts - Graft Survival - Australia and New Zealand</a:t>
            </a:r>
          </a:p>
        </p:txBody>
      </p:sp>
    </p:spTree>
    <p:extLst>
      <p:ext uri="{BB962C8B-B14F-4D97-AF65-F5344CB8AC3E}">
        <p14:creationId xmlns:p14="http://schemas.microsoft.com/office/powerpoint/2010/main" val="788840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0A97A-CF44-4887-B005-DB36108FD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9323-C903-4076-BABB-2E88F33E1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BFEE15-21B0-464C-8709-CB849715E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10BAF0-734D-484F-96EA-C985DCAF7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3020D-8F56-4E23-AEDF-9D5219FF7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17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0925F6-28B6-4F63-8145-B2AE8D202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943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B5AB1B-88CF-4C3C-A853-7591AE975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63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B5AB1B-88CF-4C3C-A853-7591AE975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377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C7AF1-BCB0-49F8-8675-9D0EE02C8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547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3564BA-C46F-4F9E-A52E-632324BD9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B56D7CB9-7BF3-6351-B205-DD1B62863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6D73DDF-3D9E-D3ED-F162-015F46831E8A}"/>
              </a:ext>
            </a:extLst>
          </p:cNvPr>
          <p:cNvSpPr/>
          <p:nvPr/>
        </p:nvSpPr>
        <p:spPr>
          <a:xfrm>
            <a:off x="943751" y="596304"/>
            <a:ext cx="4371515" cy="192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pPr>
              <a:lnSpc>
                <a:spcPct val="150000"/>
              </a:lnSpc>
            </a:pPr>
            <a:r>
              <a:rPr lang="en-AU" sz="3600" i="1" dirty="0">
                <a:solidFill>
                  <a:schemeClr val="accent2"/>
                </a:solidFill>
              </a:rPr>
              <a:t>Continued…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1C4E7F-C3C7-4371-E060-C33C180E0444}"/>
              </a:ext>
            </a:extLst>
          </p:cNvPr>
          <p:cNvSpPr/>
          <p:nvPr/>
        </p:nvSpPr>
        <p:spPr>
          <a:xfrm>
            <a:off x="5076497" y="801970"/>
            <a:ext cx="6558455" cy="524759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7.20 	Second and Subsequent Deceased Donor Grafts - Patient Survival - Australia and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7.21 	Second and Subsequent Deceased Donor Grafts - Graft Survival - Australia and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7.22 	Second and Subsequent Deceased Donor Grafts - Patient Survival - Australia and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7.23 	Second and Subsequent Deceased Donor Grafts - Graft Survival - Australia and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7.24 	Primary Living Donor Grafts - Patient Survival - Australia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7.25 	Primary Living Donor Grafts - Graft Survival - Australia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7.26 	Primary Living Donor Grafts - Patient Survival -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7.27 	Primary Living Donor Grafts - Graft Survival -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7.28 	Primary Living Donor Grafts - Patient Survival - Australia and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7.29 	Primary Living Donor Grafts - Graft Survival - Australia and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7.30 	Second and Subsequent Living Donor Grafts - Patient Survival - Australia and New Zealand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7.31 	Second and Subsequent Living Donor Grafts - Graft Survival - Australia and New Zealand</a:t>
            </a:r>
          </a:p>
        </p:txBody>
      </p:sp>
    </p:spTree>
    <p:extLst>
      <p:ext uri="{BB962C8B-B14F-4D97-AF65-F5344CB8AC3E}">
        <p14:creationId xmlns:p14="http://schemas.microsoft.com/office/powerpoint/2010/main" val="22269974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C990AA-5FD7-4089-BD3A-553B25832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0212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51E75-8FA1-426C-B9C8-94BF2C383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428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215535-8DB4-4DDE-B1C5-514F810DA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62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181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49411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3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1ECE99-36EE-4BD5-BF17-D1CAFB735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C28C47-7BF0-44A4-8325-0EA9FAFC4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AAA425-C9E3-43AC-B27F-1D09F04D3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C7EFF7-CBBC-4E61-9E36-3CB50512F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0FEFEA-B2D6-4E86-9C48-CA6CB4FFB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605</Words>
  <Application>Microsoft Office PowerPoint</Application>
  <PresentationFormat>Widescreen</PresentationFormat>
  <Paragraphs>47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Trebuchet MS</vt:lpstr>
      <vt:lpstr>Wingdings 3</vt:lpstr>
      <vt:lpstr>Facet</vt:lpstr>
      <vt:lpstr>Kidney Transplantation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ANZDATA Registry Manager</Manager>
  <Company>ANZDATA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2022 - Transplantation</dc:title>
  <dc:subject>Transplant</dc:subject>
  <dc:creator>ANZDATA</dc:creator>
  <cp:keywords>#transplant #ANZDATA, kidney transplant, transplant, organ donation</cp:keywords>
  <cp:lastModifiedBy>Eliza Partridge</cp:lastModifiedBy>
  <cp:revision>21</cp:revision>
  <dcterms:created xsi:type="dcterms:W3CDTF">2019-09-24T02:19:39Z</dcterms:created>
  <dcterms:modified xsi:type="dcterms:W3CDTF">2023-06-27T05:29:21Z</dcterms:modified>
  <cp:category>45th Annual Report 2022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