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3" r:id="rId4"/>
    <p:sldId id="270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59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84" r:id="rId63"/>
    <p:sldId id="347" r:id="rId64"/>
    <p:sldId id="348" r:id="rId65"/>
    <p:sldId id="360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73" r:id="rId78"/>
    <p:sldId id="374" r:id="rId79"/>
    <p:sldId id="375" r:id="rId80"/>
    <p:sldId id="376" r:id="rId81"/>
    <p:sldId id="377" r:id="rId82"/>
    <p:sldId id="378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27/06/2023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Haemodialysis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45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31-Dec-2021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4 -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106254" y="514598"/>
            <a:ext cx="6637013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4.1.1 	Age (%) of Incident Haemodialysis Patients - Australia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4.1.2 	Age (%) of Incident Haemodialysis Patients - New Zealand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4.2.1 	Age (%) of Prevalent Haemodialysis Patients - Australia 31 Dec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4.2.2 	Age (%) of Prevalent Haemodialysis Patients - New Zealand 31 Dec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4.3.1 	Patient Survival by Era - Haemodialysis at KRT Start - Australia 2010-2021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4.3.2 	Patient Survival by Era - Haemodialysis at KRT Start - New Zealand 2010-2021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4.4.1 	Patient Survival by Age Group Haemodialysis at KRT Start - Australia 2010-2021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4.4.2 	Patient Survival by Age Group Haemodialysis at KRT Start - New Zealand 2010-2021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4.5.1 	Patient Survival by Diabetes Haemodialysis at KRT Start - Australia 2010-2021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4.5.2 	Patient Survival by Diabetes Haemodialysis at KRT Start - New Zealand 2010-2021 Censored for Transplant and Transfer to PD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4.6.1 	Patient Survival by Age Group Haemodialysis at KRT Start - Australia 2010-2021 Censored for Transplant and Transfer to PD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4.6.2 	Patient Survival by Age Group Haemodialysis at KRT Start - Australia 2010-2021 Censored for Transplant and Transfer to PD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4.6.3 	Patient Survival by Age Group Haemodialysis at KRT Start - Australia 2010-2021 Censored for Transplant and Transfer to PD Cardiovascular Disease but No Diabetes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618524" y="480060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223" y="551125"/>
            <a:ext cx="7913555" cy="57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51919"/>
            <a:ext cx="7911371" cy="57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950372" y="534151"/>
            <a:ext cx="6386363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4.6.4 	Patient Survival by Age Group Haemodialysis at KRT Start - Australia 2009-2020 Censored for Transplant and Transfer to PD Both Diabetes and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4.7.1 	Patient Survival by Age Group Haemodialysis at KRT Start - New Zealand 2009-2020 Censored for Transplant and Transfer to PD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4.7.2 	Patient Survival by Age Group Haemodialysis at KRT Start - New Zealand 2009-2020 Censored for Transplant and Transfer to PD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4.7.3 	Patient Survival by Age Group Haemodialysis at KRT Start - New Zealand 2009-2020 Censored for Transplant and Transfer to PD Cardiovascular Disease but No Diabetes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4.7.4 	Patient Survival by Age Group Haemodialysis at KRT Start - New Zealand 2009-2020 Censored for Transplant and Transfer to PD Both Diabetes and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 	Vascular Access - Initial KRT - Haemodialysis as Initial Modality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4.9 	Vascular Access - Initial KRT - By Age Group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4.10.1 	Vascular Access - Initial KRT - By Gender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4.10.2 	Vascular Access - Initial KRT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4.11.1 	Vascular Access - Initial KRT - By Referral Time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4.11.2 	Vascular Access - Initial KRT - By Referral Time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4.12.1 	% Initial KRT HD Patients Starting with AVF/AVG -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4.12.2 	% Initial KRT HD Patients Starting with AVF/AVG - New Zealand 2020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BCE2CB-042D-4D3C-8CA6-DAE3B9DC9C77}"/>
              </a:ext>
            </a:extLst>
          </p:cNvPr>
          <p:cNvSpPr/>
          <p:nvPr/>
        </p:nvSpPr>
        <p:spPr>
          <a:xfrm>
            <a:off x="709623" y="469184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57746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51919"/>
            <a:ext cx="7911370" cy="57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992414" y="523994"/>
            <a:ext cx="6536775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4.13 	Prevalent Haemodialysis Access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4.14 	Prevalent Haemodialysis Access - By Age Group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4.15.1 	Prevalent Haemodialysis Access - By Gender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4.15.2 	Prevalent Haemodialysis Access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4.16 	Prevalent Haemodialysis Access - By Location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4.17.1 	% Prevalent HD Patients Dialysing with AVF/AVG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4.17.2 	% Prevalent HD Patients Dialysing with AVF/AVG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4.18.1 	Distribution of Blood Flow Rates - Prevalent Haemodialysis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4.18.2 	Distribution of Blood Flow Rates - Prevalent Haemodialysis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4.19 	Haemodialysis Frequency Per Week - 2019-2021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4.20 	Haemodialysis Session Length (Hours) - December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4.21 	Haemodialysis Duration (Hours Per Week) - December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4.22 	Percentage of HD Patients Dialysing More than 3 Days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4.23 	Percentage of HD Patients Dialysing 3 Days Per Week Dialysing 5 Hours or Longer Per Session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4.24 	Percentage of HD Patients Dialysing &gt;15 Hours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4.25 	Use of Haemodiafiltration - Prevalent Haemodialysis Patients 2012-2021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4.26 	HDF Substitution Volume by State/Territory and Country - at 31 Dec 2021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789036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929065" y="487154"/>
            <a:ext cx="6826192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4.27 	Age Distribution of Home HD* Patients by State/Territory and Country - at 31 Dec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4.28.1	 Home HD* Percent of all HD by Age at 31 Dec 2021 -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4.28.2 	Home HD* Percent of all HD by Age at 31 Dec 2021 -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4.29.1 	% Haemodialysis Patients on Home HD*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4.29.2 	% Haemodialysis Patients on Home HD*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4.30 	Technique Survival - Home Haemodialysis* 2011 - 2021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4.31 	Technique Survival by Age Group - Home Haemodialysis* 2011 - 2021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4.32 	Death-Censored Technique Survival by Age Group - Home Haemodialysis 2011 - 2021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4.33 	Patient Survival - Home Haemodialysis* 2011 - 2021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4.34 	Home Haemodialysis* Frequency Per Week - 2019-2021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4.35 	Home Haemodialysis* Session Length (Hours) - December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4.36 	Home Haemodialysis* Duration (Hours Per Week) - December 2019-2021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4.37 	Percentage of Home HD* Patients Dialysing More than 3 Days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4.38 	Percentage of Home HD* Patients Dialysing 3 Days Per Week Dialysing 5 Hours or Longer Per Session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4.39 	Percentage of Home HD* Patients Dialysing &gt;15 Hours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4.40.1 	Haemoglobin in Haemodialysis Patients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4.40.2 	Haemoglobin in Haemodialysis Patients - New Zealand 31 December 2021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653239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9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20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51621"/>
            <a:ext cx="7912191" cy="57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5" y="551622"/>
            <a:ext cx="7912190" cy="57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19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19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51919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864762" y="486789"/>
            <a:ext cx="6917640" cy="592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4.41.1 	% Haemodialysis Patients receiving an ESA with Hb 100-115 g/L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4.41.2	 % Haemodialysis Patients receiving an ESA with Hb 100-115 g/L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4.42.1 	% Haemodialysis Patients receiving an ESA with Ferritin 200-500 </a:t>
            </a:r>
            <a:r>
              <a:rPr lang="el-GR" sz="104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g/L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4.42.2 	% Haemodialysis Patients receiving an ESA with Ferritin 200-500 </a:t>
            </a:r>
            <a:r>
              <a:rPr lang="el-GR" sz="104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g/L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4.43.1	 % Haemodialysis Patients receiving an ESA with </a:t>
            </a:r>
            <a:r>
              <a:rPr lang="en-AU" sz="104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&gt;20%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4.43.2 	% Haemodialysis Patients receiving an ESA with </a:t>
            </a:r>
            <a:r>
              <a:rPr lang="en-AU" sz="104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&gt;20%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4.44.1 	% Haemodialysis Patients with Calcium 2.1-2.4 mmol/L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4.44.2 	% Haemodialysis Patients with Calcium 2.1-2.4 mmol/L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4.45.1 	% Haemodialysis Patients with Phosphate 0.8-1.6 mmol/L -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4.45.2 	% Haemodialysis Patients with Phosphate 0.8-1.6 mmol/L -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4.46 	Urea Reduction Ratio - HD Three Sessions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4.47 	Urea Reduction Ratio - By Type of Access, 2021 HD Three Sessions Per Week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4.48.1 	Median URR in Haemodialysis Patients - Three Sessions Per Week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4.48.2	 Median URR in Haemodialysis Patients - Three Sessions Per Week New Zealand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4.49.1 	% Haemodialysis Patients with URR&gt;70% - Three Sessions Per Week Australia 31 December 2021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4.49.2 	% Haemodialysis Patients with URR&gt;70% - Three Sessions Per Week New Zealand 31 December 2021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705540" y="469184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51621"/>
            <a:ext cx="7912191" cy="57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51621"/>
            <a:ext cx="7912191" cy="57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51621"/>
            <a:ext cx="7912191" cy="57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5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CBC87-F6C1-4FCA-96F6-EBC4C79E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5" y="551621"/>
            <a:ext cx="7912191" cy="57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2701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2701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32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2701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495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2701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31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2701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2701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51919"/>
            <a:ext cx="7911371" cy="57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72701"/>
            <a:ext cx="7911366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75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4" cy="57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98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4" cy="57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5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4" cy="57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13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2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31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7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49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3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3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555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72702"/>
            <a:ext cx="7911363" cy="5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51921"/>
            <a:ext cx="7911367" cy="5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1340</Words>
  <Application>Microsoft Office PowerPoint</Application>
  <PresentationFormat>Widescreen</PresentationFormat>
  <Paragraphs>88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Trebuchet MS</vt:lpstr>
      <vt:lpstr>Wingdings 3</vt:lpstr>
      <vt:lpstr>Facet</vt:lpstr>
      <vt:lpstr>Haemodialysis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ANZDATA Registry Manager</Manager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2022 - Haemodialysis</dc:title>
  <dc:subject>Annual Report</dc:subject>
  <dc:creator>ANZ DATA</dc:creator>
  <cp:keywords>#haemodialysis, #ANZDATA, dialysis, kidney replacement therapy</cp:keywords>
  <cp:lastModifiedBy>Eliza Partridge</cp:lastModifiedBy>
  <cp:revision>32</cp:revision>
  <dcterms:created xsi:type="dcterms:W3CDTF">2019-09-24T02:19:39Z</dcterms:created>
  <dcterms:modified xsi:type="dcterms:W3CDTF">2023-06-27T04:40:10Z</dcterms:modified>
  <cp:category>45th Annual Report 2022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