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2" autoAdjust="0"/>
    <p:restoredTop sz="94660"/>
  </p:normalViewPr>
  <p:slideViewPr>
    <p:cSldViewPr snapToGrid="0">
      <p:cViewPr varScale="1">
        <p:scale>
          <a:sx n="86" d="100"/>
          <a:sy n="86" d="100"/>
        </p:scale>
        <p:origin x="10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27/06/2023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07241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27/06/2023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47390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27/06/2023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334593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27/06/2023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303528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27/06/2023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377232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27/06/2023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029322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27/06/2023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169323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27/06/2023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7358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27/06/2023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69730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27/06/2023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26436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27/06/2023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93278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27/06/2023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81131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27/06/2023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4487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27/06/2023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59165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27/06/2023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6953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27/06/2023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11961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CDDD60-8BC9-4A56-805C-3B1FC1BAEC1F}" type="datetimeFigureOut">
              <a:rPr lang="en-AU" smtClean="0"/>
              <a:t>27/06/2023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79711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ADFFC45-3DC9-4433-926F-043E879D9D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B5F26A87-0610-435F-AA13-BD658385C9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267230" y="-8468"/>
            <a:ext cx="4763558" cy="6866467"/>
            <a:chOff x="67175" y="-8467"/>
            <a:chExt cx="4763558" cy="6866467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E6321436-5AAD-4FB6-BB0D-316D4540E8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448300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94B0BD33-3D46-4F43-947A-825DFEF610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67175" y="3681413"/>
              <a:ext cx="4763558" cy="3176587"/>
            </a:xfrm>
            <a:prstGeom prst="line">
              <a:avLst/>
            </a:prstGeom>
            <a:ln w="9525">
              <a:solidFill>
                <a:schemeClr val="tx1">
                  <a:lumMod val="50000"/>
                  <a:lumOff val="50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23">
              <a:extLst>
                <a:ext uri="{FF2B5EF4-FFF2-40B4-BE49-F238E27FC236}">
                  <a16:creationId xmlns:a16="http://schemas.microsoft.com/office/drawing/2014/main" id="{92E26C27-E1F5-47DC-9F83-469D196C55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58764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5">
              <a:extLst>
                <a:ext uri="{FF2B5EF4-FFF2-40B4-BE49-F238E27FC236}">
                  <a16:creationId xmlns:a16="http://schemas.microsoft.com/office/drawing/2014/main" id="{95F944E7-2B4E-4AE2-B4DB-846FF8AE0B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80730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FF14952D-390F-46CC-B302-73DDD9C416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9621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7">
              <a:extLst>
                <a:ext uri="{FF2B5EF4-FFF2-40B4-BE49-F238E27FC236}">
                  <a16:creationId xmlns:a16="http://schemas.microsoft.com/office/drawing/2014/main" id="{867CDE55-B22A-40D0-882A-9452919EEC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411788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8C409231-C942-4808-B529-DAC32A7DB0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448954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7335" y="1282701"/>
            <a:ext cx="5096060" cy="4307148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AU" sz="4600" dirty="0"/>
              <a:t>Prevalence of </a:t>
            </a:r>
            <a:br>
              <a:rPr lang="en-AU" sz="4600" dirty="0"/>
            </a:br>
            <a:r>
              <a:rPr lang="en-AU" sz="4600" dirty="0"/>
              <a:t>Kidney Failure Requiring Replacement Therapy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69370F01-B8C9-4CE4-824C-92B2792E6E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36497" y="-8468"/>
            <a:ext cx="5074930" cy="6866468"/>
          </a:xfrm>
          <a:custGeom>
            <a:avLst/>
            <a:gdLst>
              <a:gd name="connsiteX0" fmla="*/ 0 w 5074930"/>
              <a:gd name="connsiteY0" fmla="*/ 0 h 6858000"/>
              <a:gd name="connsiteX1" fmla="*/ 1249825 w 5074930"/>
              <a:gd name="connsiteY1" fmla="*/ 0 h 6858000"/>
              <a:gd name="connsiteX2" fmla="*/ 1249825 w 5074930"/>
              <a:gd name="connsiteY2" fmla="*/ 8457 h 6858000"/>
              <a:gd name="connsiteX3" fmla="*/ 5074930 w 5074930"/>
              <a:gd name="connsiteY3" fmla="*/ 8457 h 6858000"/>
              <a:gd name="connsiteX4" fmla="*/ 5074930 w 5074930"/>
              <a:gd name="connsiteY4" fmla="*/ 6858000 h 6858000"/>
              <a:gd name="connsiteX5" fmla="*/ 1249825 w 5074930"/>
              <a:gd name="connsiteY5" fmla="*/ 6858000 h 6858000"/>
              <a:gd name="connsiteX6" fmla="*/ 1109383 w 5074930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74930" h="6858000">
                <a:moveTo>
                  <a:pt x="0" y="0"/>
                </a:moveTo>
                <a:lnTo>
                  <a:pt x="1249825" y="0"/>
                </a:lnTo>
                <a:lnTo>
                  <a:pt x="1249825" y="8457"/>
                </a:lnTo>
                <a:lnTo>
                  <a:pt x="5074930" y="8457"/>
                </a:lnTo>
                <a:lnTo>
                  <a:pt x="5074930" y="6858000"/>
                </a:lnTo>
                <a:lnTo>
                  <a:pt x="1249825" y="6858000"/>
                </a:lnTo>
                <a:lnTo>
                  <a:pt x="1109383" y="685800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21120" y="2753679"/>
            <a:ext cx="4078935" cy="1663907"/>
          </a:xfrm>
        </p:spPr>
        <p:txBody>
          <a:bodyPr anchor="ctr">
            <a:normAutofit/>
          </a:bodyPr>
          <a:lstStyle/>
          <a:p>
            <a:pPr algn="l">
              <a:lnSpc>
                <a:spcPct val="150000"/>
              </a:lnSpc>
            </a:pPr>
            <a:r>
              <a:rPr lang="en-AU" dirty="0">
                <a:solidFill>
                  <a:schemeClr val="bg1"/>
                </a:solidFill>
              </a:rPr>
              <a:t>ANZDATA Registry 45</a:t>
            </a:r>
            <a:r>
              <a:rPr lang="en-AU" baseline="30000" dirty="0">
                <a:solidFill>
                  <a:schemeClr val="bg1"/>
                </a:solidFill>
              </a:rPr>
              <a:t>th</a:t>
            </a:r>
            <a:r>
              <a:rPr lang="en-AU" dirty="0">
                <a:solidFill>
                  <a:schemeClr val="bg1"/>
                </a:solidFill>
              </a:rPr>
              <a:t> Annual Report</a:t>
            </a:r>
            <a:br>
              <a:rPr lang="en-AU" dirty="0">
                <a:solidFill>
                  <a:schemeClr val="bg1"/>
                </a:solidFill>
              </a:rPr>
            </a:br>
            <a:r>
              <a:rPr lang="en-AU" dirty="0">
                <a:solidFill>
                  <a:srgbClr val="FFFFFF"/>
                </a:solidFill>
              </a:rPr>
              <a:t>Data to 31-Dec-2021</a:t>
            </a:r>
          </a:p>
          <a:p>
            <a:pPr algn="l"/>
            <a:r>
              <a:rPr lang="en-AU" sz="3500" dirty="0">
                <a:solidFill>
                  <a:schemeClr val="bg1"/>
                </a:solidFill>
              </a:rPr>
              <a:t>Chapter 2 - Graphs</a:t>
            </a:r>
            <a:endParaRPr lang="en-AU" sz="35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02720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B8BA8D4-10C6-4203-9C45-7F191AB25A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63692" y="496190"/>
            <a:ext cx="8086791" cy="5881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45347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75C05EC-083D-405F-93D8-F7A37CA529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30135" y="471783"/>
            <a:ext cx="8108968" cy="5897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16523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BC71DCB-BEAE-4D24-8232-164CD81D51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55303" y="490087"/>
            <a:ext cx="8106822" cy="5896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22836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602988C-24EA-4FF9-A679-BA8E313CEF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72081" y="502292"/>
            <a:ext cx="8078403" cy="5875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60599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767C62E-3B10-4367-A5A9-0F17B94C6F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38526" y="477885"/>
            <a:ext cx="8108968" cy="5897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13080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8612D0B-880E-461A-9FB4-153249D391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56423" y="490902"/>
            <a:ext cx="8092942" cy="5886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06761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B19E069-04A3-48DC-BFDE-5C58EECF1D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64809" y="507116"/>
            <a:ext cx="8084556" cy="5859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5306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AA89658-29DA-467E-8EFA-FCAE706F77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38526" y="477885"/>
            <a:ext cx="8108968" cy="5897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62185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8969D82-364D-4432-9BC2-EF58D94853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30135" y="471784"/>
            <a:ext cx="8120348" cy="5906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57247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980BD0B-82F4-438B-8437-6BE5D15DC1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72081" y="502292"/>
            <a:ext cx="8078403" cy="5875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17820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A10D7E8-7049-4CCB-A0CE-BD98A89F510D}"/>
              </a:ext>
            </a:extLst>
          </p:cNvPr>
          <p:cNvSpPr/>
          <p:nvPr/>
        </p:nvSpPr>
        <p:spPr>
          <a:xfrm>
            <a:off x="5307355" y="859110"/>
            <a:ext cx="650874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69988" indent="-1169988"/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2.1.1 	Prevalent KRT Patient Numbers - Australia - 31 December 2021</a:t>
            </a:r>
          </a:p>
          <a:p>
            <a:pPr marL="1169988" indent="-1169988"/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2.1.2 	Prevalent KRT Patients Per Million Population - Australia - 31 December 2021</a:t>
            </a:r>
          </a:p>
          <a:p>
            <a:pPr marL="1169988" indent="-1169988"/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2.2.1 	Prevalent KRT Patient Numbers - New Zealand - 31 December 2021</a:t>
            </a:r>
          </a:p>
          <a:p>
            <a:pPr marL="1169988" indent="-1169988"/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2.2.2 	Prevalent KRT Patients Per Million Population - New Zealand - 31 December 2021</a:t>
            </a:r>
          </a:p>
          <a:p>
            <a:pPr marL="1169988" indent="-1169988"/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2.3 	KRT Modality by Country 2021</a:t>
            </a:r>
          </a:p>
          <a:p>
            <a:pPr marL="1169988" indent="-1169988"/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2.4 	Dialysis Modality by Country 2021</a:t>
            </a:r>
          </a:p>
          <a:p>
            <a:pPr marL="1169988" indent="-1169988"/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2.5 	KRT Modality by State/Territory - 31 December 2021</a:t>
            </a:r>
          </a:p>
          <a:p>
            <a:pPr marL="1169988" indent="-1169988"/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2.6 	Dialysis Modality by State/Territory - 31 December 2021</a:t>
            </a:r>
          </a:p>
          <a:p>
            <a:pPr marL="1169988" indent="-1169988"/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2.7.1 	Prevalent Dialysis Patient Numbers - Australia - 31 December 2021</a:t>
            </a:r>
          </a:p>
          <a:p>
            <a:pPr marL="1169988" indent="-1169988"/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2.7.2 	Prevalent Dialysis Patients Per Million Population - Australia - 31 December 2021</a:t>
            </a:r>
          </a:p>
          <a:p>
            <a:pPr marL="1169988" indent="-1169988"/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2.8.1 	Prevalent Dialysis Patient Numbers - New Zealand - 31 December 2021</a:t>
            </a:r>
          </a:p>
          <a:p>
            <a:pPr marL="1169988" indent="-1169988"/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2.8.2 	Prevalent Dialysis Patients Per Million Population - New Zealand - 31 December 2021</a:t>
            </a:r>
          </a:p>
          <a:p>
            <a:pPr marL="1169988" indent="-1169988"/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2.9.1 	Method and Location of Dialysis - Australia, 2017-2021</a:t>
            </a:r>
          </a:p>
          <a:p>
            <a:pPr marL="1169988" indent="-1169988"/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2.9.2 	Method and Location of Dialysis - New Zealand, 2017-2021</a:t>
            </a:r>
          </a:p>
          <a:p>
            <a:pPr marL="1169988" indent="-1169988"/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2.10.1 	Comorbid Conditions at End of Year - Australia</a:t>
            </a:r>
          </a:p>
          <a:p>
            <a:pPr marL="1169988" indent="-1169988"/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2.10.2 	Comorbid Conditions at End of Year - New Zealand</a:t>
            </a:r>
          </a:p>
          <a:p>
            <a:pPr marL="1169988" indent="-1169988"/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2.11 	Diabetes Status at End of Year</a:t>
            </a:r>
          </a:p>
        </p:txBody>
      </p:sp>
      <p:pic>
        <p:nvPicPr>
          <p:cNvPr id="4" name="Graphic 3" descr="Bar chart RTL">
            <a:extLst>
              <a:ext uri="{FF2B5EF4-FFF2-40B4-BE49-F238E27FC236}">
                <a16:creationId xmlns:a16="http://schemas.microsoft.com/office/drawing/2014/main" id="{E74C6A5F-0F6C-4144-8833-EFE6EBD44E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557310" y="2400022"/>
            <a:ext cx="2379690" cy="237969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16DE45F5-1AD8-444A-A88F-B26ED6F04E6E}"/>
              </a:ext>
            </a:extLst>
          </p:cNvPr>
          <p:cNvSpPr/>
          <p:nvPr/>
        </p:nvSpPr>
        <p:spPr>
          <a:xfrm>
            <a:off x="935840" y="562013"/>
            <a:ext cx="4371515" cy="1064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AU" sz="4800" dirty="0">
                <a:solidFill>
                  <a:schemeClr val="accent2"/>
                </a:solidFill>
              </a:rPr>
              <a:t>List of Figures</a:t>
            </a:r>
          </a:p>
        </p:txBody>
      </p:sp>
    </p:spTree>
    <p:extLst>
      <p:ext uri="{BB962C8B-B14F-4D97-AF65-F5344CB8AC3E}">
        <p14:creationId xmlns:p14="http://schemas.microsoft.com/office/powerpoint/2010/main" val="39657138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AFC4277-9F0E-4248-BDAA-801843511C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66015" y="480060"/>
            <a:ext cx="8108968" cy="5897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15770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13CB93C-BACA-F0B8-7F83-AEF425042E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47905" y="484708"/>
            <a:ext cx="8096190" cy="5888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73074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C12DAC6-69EB-436F-B46D-A81659EDB9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46913" y="483987"/>
            <a:ext cx="8103570" cy="5893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2645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DE323EF-C596-436C-9A00-E4FF3B0FCF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21748" y="465682"/>
            <a:ext cx="8145708" cy="5924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18159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2782A55-6F75-4117-804D-39EFE672AC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30135" y="471783"/>
            <a:ext cx="8108968" cy="5897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82352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B2A087F-6439-44A6-94DD-C2189A8AE2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46915" y="483987"/>
            <a:ext cx="8115210" cy="5902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79125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5C00242-35C8-4D3F-9AE9-BD1BE1A586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30135" y="481942"/>
            <a:ext cx="8120348" cy="5885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851851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75</TotalTime>
  <Words>239</Words>
  <Application>Microsoft Office PowerPoint</Application>
  <PresentationFormat>Widescreen</PresentationFormat>
  <Paragraphs>21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Trebuchet MS</vt:lpstr>
      <vt:lpstr>Wingdings 3</vt:lpstr>
      <vt:lpstr>Facet</vt:lpstr>
      <vt:lpstr>Prevalence of  Kidney Failure Requiring Replacement Therapy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>ANZDATA Registry Manager</Manager>
  <Company>NZDATA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ANZDATA AR 2022 - Prevalence</dc:title>
  <dc:subject>Prevalence of </dc:subject>
  <dc:creator>ANZ DATA</dc:creator>
  <cp:keywords>#prevalence, #anzdata, kidney failure, kidney replacement, kidney transplant</cp:keywords>
  <cp:lastModifiedBy>Eliza Partridge</cp:lastModifiedBy>
  <cp:revision>17</cp:revision>
  <dcterms:created xsi:type="dcterms:W3CDTF">2019-09-24T02:19:39Z</dcterms:created>
  <dcterms:modified xsi:type="dcterms:W3CDTF">2023-06-27T02:40:17Z</dcterms:modified>
  <cp:category>45th Annual Report 2022</cp:category>
</cp:coreProperties>
</file>