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72" r:id="rId3"/>
    <p:sldId id="294" r:id="rId4"/>
    <p:sldId id="258" r:id="rId5"/>
    <p:sldId id="259" r:id="rId6"/>
    <p:sldId id="261" r:id="rId7"/>
    <p:sldId id="260" r:id="rId8"/>
    <p:sldId id="262" r:id="rId9"/>
    <p:sldId id="273" r:id="rId10"/>
    <p:sldId id="279" r:id="rId11"/>
    <p:sldId id="278" r:id="rId12"/>
    <p:sldId id="277" r:id="rId13"/>
    <p:sldId id="276" r:id="rId14"/>
    <p:sldId id="282" r:id="rId15"/>
    <p:sldId id="281" r:id="rId16"/>
    <p:sldId id="280" r:id="rId17"/>
    <p:sldId id="287" r:id="rId18"/>
    <p:sldId id="286" r:id="rId19"/>
    <p:sldId id="285" r:id="rId20"/>
    <p:sldId id="284" r:id="rId21"/>
    <p:sldId id="283" r:id="rId22"/>
    <p:sldId id="289" r:id="rId23"/>
    <p:sldId id="288" r:id="rId24"/>
    <p:sldId id="293" r:id="rId25"/>
    <p:sldId id="292" r:id="rId26"/>
    <p:sldId id="291" r:id="rId27"/>
    <p:sldId id="290" r:id="rId28"/>
    <p:sldId id="297" r:id="rId29"/>
    <p:sldId id="296" r:id="rId30"/>
    <p:sldId id="299" r:id="rId31"/>
    <p:sldId id="298" r:id="rId32"/>
    <p:sldId id="300" r:id="rId33"/>
    <p:sldId id="271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9D7C46-2D17-B0BC-4522-1FB7E2180ACE}" name="Eliza Partridge" initials="EP" userId="Eliza Partridg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8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30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8/10/relationships/authors" Target="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 userDrawn="1"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 userDrawn="1"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 userDrawn="1"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 userDrawn="1"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 userDrawn="1"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 userDrawn="1"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36FE60F-E6A9-4744-8B4C-B6BBC2B0A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211" y="8903"/>
            <a:ext cx="3381062" cy="23902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75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t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25267" y="-8467"/>
            <a:ext cx="4766733" cy="6866467"/>
            <a:chOff x="7425267" y="-8467"/>
            <a:chExt cx="4766733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40878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46243" y="6406486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9/20/2022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03498" y="6406487"/>
            <a:ext cx="579543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06492" y="6406485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5A54C5D-E6EA-4854-9F97-44D90CF0D9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-9211" y="6026441"/>
            <a:ext cx="1152211" cy="81456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anzdata.org.au/report/anzod-annual-report-2020/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966AC-1ED9-412B-BAFA-03B84A1930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2404534"/>
            <a:ext cx="8435803" cy="1646302"/>
          </a:xfrm>
        </p:spPr>
        <p:txBody>
          <a:bodyPr/>
          <a:lstStyle/>
          <a:p>
            <a:r>
              <a:rPr lang="en-AU" dirty="0"/>
              <a:t>Section 10 </a:t>
            </a:r>
            <a:br>
              <a:rPr lang="en-AU" dirty="0"/>
            </a:br>
            <a:r>
              <a:rPr lang="en-AU" sz="3200" dirty="0"/>
              <a:t>Eye and Tissue Donation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37B40A-3BC7-4F3E-AC45-29810F10E2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AU" sz="2400" dirty="0">
                <a:solidFill>
                  <a:schemeClr val="accent2"/>
                </a:solidFill>
              </a:rPr>
              <a:t>Annual Report 2021</a:t>
            </a:r>
          </a:p>
          <a:p>
            <a:r>
              <a:rPr lang="en-AU" sz="2000" dirty="0">
                <a:solidFill>
                  <a:schemeClr val="tx2">
                    <a:lumMod val="50000"/>
                    <a:lumOff val="50000"/>
                  </a:schemeClr>
                </a:solidFill>
              </a:rPr>
              <a:t>(Data analysis to 31-December-2020)  </a:t>
            </a:r>
          </a:p>
        </p:txBody>
      </p:sp>
    </p:spTree>
    <p:extLst>
      <p:ext uri="{BB962C8B-B14F-4D97-AF65-F5344CB8AC3E}">
        <p14:creationId xmlns:p14="http://schemas.microsoft.com/office/powerpoint/2010/main" val="4292344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E17676-9577-D25D-ABE5-83F4C59848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6711" y="1213741"/>
            <a:ext cx="6541276" cy="4752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4462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D5F6D3-FB56-7F09-B82F-F4477150D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832" y="1062775"/>
            <a:ext cx="6502365" cy="47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528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BBB7250-1053-22EB-7A61-3A0BB0D3C1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738238"/>
              </p:ext>
            </p:extLst>
          </p:nvPr>
        </p:nvGraphicFramePr>
        <p:xfrm>
          <a:off x="2662268" y="1105823"/>
          <a:ext cx="6856050" cy="4968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0345280" imgH="36576000" progId="PBrush">
                  <p:embed/>
                </p:oleObj>
              </mc:Choice>
              <mc:Fallback>
                <p:oleObj name="Bitmap Image" r:id="rId2" imgW="50345280" imgH="36576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662268" y="1105823"/>
                        <a:ext cx="6856050" cy="4968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545597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5967EDC-1473-8AF3-2113-9BCB70C292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1891747"/>
              </p:ext>
            </p:extLst>
          </p:nvPr>
        </p:nvGraphicFramePr>
        <p:xfrm>
          <a:off x="2779828" y="908786"/>
          <a:ext cx="6944194" cy="50319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" imgW="50345280" imgH="36576000" progId="PBrush">
                  <p:embed/>
                </p:oleObj>
              </mc:Choice>
              <mc:Fallback>
                <p:oleObj name="Bitmap Image" r:id="rId2" imgW="50345280" imgH="3657600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779828" y="908786"/>
                        <a:ext cx="6944194" cy="50319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388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5F43E8-3114-32AC-E060-3BF3559EA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10" y="1206674"/>
            <a:ext cx="6560731" cy="476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544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C6F6AE-D3BC-F621-E1D9-0D25A1467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7031" y="1065035"/>
            <a:ext cx="6496143" cy="47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8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ED30F9-3230-A4BB-DC47-FCFADD484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9334" y="1203204"/>
            <a:ext cx="6570283" cy="477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5562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44A995-9BC8-0404-66AF-793D8E7E4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2346" y="1059050"/>
            <a:ext cx="6512618" cy="473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120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0FAAC3-C16F-CC60-695B-D92541BFA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1390" y="1061392"/>
            <a:ext cx="6506171" cy="4726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566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0E3A8B-5452-240D-2294-4FA30E73B7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033" y="1068613"/>
            <a:ext cx="6486293" cy="471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105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0000"/>
            <a:ext cx="9531987" cy="4978400"/>
          </a:xfrm>
        </p:spPr>
        <p:txBody>
          <a:bodyPr>
            <a:normAutofit lnSpcReduction="10000"/>
          </a:bodyPr>
          <a:lstStyle/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10.1 Tissue Donors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Donation Pathway,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10.2 Tissue Donors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10.3 Tissue donors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Age Range,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10.4 Number of Donors by Age Range and Donor Pathway,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10.5 Donations by Donation Pathway: Overall Australia,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10.6 Total Tissue Donations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10.7 Tissue Donations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10.8 Tissue Donations from Deceased Donors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10.9 Solid Organ and Tissue Donations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10.10 Musculoskeletal Tissue Donations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10.11 Musculoskeletal Tissue Donors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10.12 Cardiovascular Tissue Donations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from Living Donors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10.13 Cardiovascular Tissue Donations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10.14 Skin Tissue Donations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10.15 Pancreas Islet Donations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from Deceased Donors by Jurisdiction, 2016-2020</a:t>
            </a: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916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EE2C69-7BD7-DE4C-F7AD-6DFC9EDFF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1006433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838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DD0AE60-1B70-12B4-E727-95F843105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1171534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749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1393F08-01AD-FC04-481F-98BFA9304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1171534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09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D57968-CB88-0A4A-58C6-7672BD1401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1171534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6994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85263B8-321D-717C-0785-D0B74A908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1006433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3814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494E6A-0771-263A-2763-FA4C50CDF7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946374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09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24667B-7C3F-10BB-4448-812109A8FE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1084254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3531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1C08A3-72F6-13B2-ADE9-B1A3C6C14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1006433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3603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11EBEE-0B2C-5907-86E6-BE8A53B405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1171534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9403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44D1E6-B2A6-B5C3-68BB-E08312FABB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946374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552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CD584-4970-4935-BE34-8F3926B92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Contents cont.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0355D-D2D0-48E4-B847-5BC0052379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270000"/>
            <a:ext cx="9531987" cy="4978400"/>
          </a:xfrm>
        </p:spPr>
        <p:txBody>
          <a:bodyPr>
            <a:normAutofit/>
          </a:bodyPr>
          <a:lstStyle/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10.16 Notified Tissue Transplants and Recipients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), 2015-2020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10.17 Number of Notified Musculoskeletal Transplants and Recipients by Jurisdiction, 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10.18 Number of Notified Cardiovascular Transplants and Recipients by Jurisdiction, 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10.19 Number of Notified Skin Tissue Transplants and Recipients by Jurisdiction, 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10.20 Number of Pancreas Islet Tissue Transplants and Recipients by Jurisdiction, 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10.21 Eye Donors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10.22 Number of Eye Donors by Donation Pathway, Australia,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10.23 Eye Donors only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10.24 Eye and Tissue Donors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10.25 Eye and Solid Organ Donors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10.26 Eye, Tissue and Solid Organ Donors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10.27 Eye Donors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Age Range,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10.28 Corneas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Translpanted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2016-2020</a:t>
            </a:r>
          </a:p>
          <a:p>
            <a:pPr marL="360363" indent="-360363" defTabSz="900113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Figure 10.29 Sclera Units Transplanted (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pmp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) by Jurisdiction, 2016-2020</a:t>
            </a: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363" indent="-360363" defTabSz="900113"/>
            <a:endParaRPr lang="en-AU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673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007941-4B1F-8CA8-C9CB-5FA241989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834000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2502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40F4DA-BAE2-31D9-30C6-831C4F720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42" y="790731"/>
            <a:ext cx="6657468" cy="4836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6033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BAC93-E012-9D2E-30D5-C91D2B8B54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91" y="783077"/>
            <a:ext cx="6702369" cy="486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9706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6D5A-C719-4BAA-9BAA-24358C427A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Citation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2CC4DA-844A-4023-B5ED-49A457BF7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ANZOD Registry. 2021 Annual Report, Section 9: Deceased Donor Pancreas Donation. Australia and New Zealand Dialysis and Transplant Registry, Adelaide, Australia. 2021. </a:t>
            </a:r>
            <a:b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AU" sz="1600" dirty="0">
                <a:solidFill>
                  <a:schemeClr val="tx2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at: </a:t>
            </a:r>
            <a:r>
              <a:rPr lang="en-AU" sz="1600" u="sng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https://www.anzdata.org.au/report/anzod-annual-report-2021/</a:t>
            </a:r>
            <a:endParaRPr lang="en-AU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6001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69AE53-7AA6-D65A-74A2-D2A7917CE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8479" y="950302"/>
            <a:ext cx="6811994" cy="494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686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EAE20FF-E14B-B808-1993-E3FBC8D144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094" y="911346"/>
            <a:ext cx="6919236" cy="502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143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3147C4-754A-D2DB-4B0C-FF26BABF63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668" y="829642"/>
            <a:ext cx="7146268" cy="5191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268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2461896-8F9C-D93B-0B60-9140ACDD8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8451" y="856190"/>
            <a:ext cx="7419682" cy="494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032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D544D8-1600-1D58-0DA7-F943F02D4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221" y="843684"/>
            <a:ext cx="7117159" cy="517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67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49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0" name="Isosceles Triangle 49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1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2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3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55" name="Isosceles Triangle 54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37F954-A5E9-DD1C-CFFB-AB3A60BA5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90" y="973955"/>
            <a:ext cx="6746876" cy="490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6214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Custom 1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146D38"/>
      </a:accent1>
      <a:accent2>
        <a:srgbClr val="288F3B"/>
      </a:accent2>
      <a:accent3>
        <a:srgbClr val="43B04F"/>
      </a:accent3>
      <a:accent4>
        <a:srgbClr val="72C27F"/>
      </a:accent4>
      <a:accent5>
        <a:srgbClr val="AFD79F"/>
      </a:accent5>
      <a:accent6>
        <a:srgbClr val="EFF7EB"/>
      </a:accent6>
      <a:hlink>
        <a:srgbClr val="5F5F5F"/>
      </a:hlink>
      <a:folHlink>
        <a:srgbClr val="91919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1293</TotalTime>
  <Words>451</Words>
  <Application>Microsoft Office PowerPoint</Application>
  <PresentationFormat>Widescreen</PresentationFormat>
  <Paragraphs>76</Paragraphs>
  <Slides>33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Trebuchet MS</vt:lpstr>
      <vt:lpstr>Wingdings 3</vt:lpstr>
      <vt:lpstr>Facet</vt:lpstr>
      <vt:lpstr>Bitmap Image</vt:lpstr>
      <vt:lpstr>Section 10  Eye and Tissue Donation</vt:lpstr>
      <vt:lpstr>Contents</vt:lpstr>
      <vt:lpstr>Contents cont.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Section 2 Figures ANZOD AR 2019</dc:title>
  <dc:creator>Kylie Hurst</dc:creator>
  <cp:keywords>ANZOD</cp:keywords>
  <cp:lastModifiedBy>Eliza Partridge</cp:lastModifiedBy>
  <cp:revision>30</cp:revision>
  <dcterms:created xsi:type="dcterms:W3CDTF">2019-07-29T04:10:28Z</dcterms:created>
  <dcterms:modified xsi:type="dcterms:W3CDTF">2022-09-20T04:31:25Z</dcterms:modified>
  <cp:category>ANZOD</cp:category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