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304" r:id="rId3"/>
    <p:sldId id="283" r:id="rId4"/>
    <p:sldId id="28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7" r:id="rId25"/>
    <p:sldId id="279" r:id="rId26"/>
    <p:sldId id="280" r:id="rId27"/>
    <p:sldId id="284" r:id="rId28"/>
    <p:sldId id="281" r:id="rId29"/>
    <p:sldId id="282" r:id="rId30"/>
    <p:sldId id="285" r:id="rId31"/>
    <p:sldId id="286" r:id="rId32"/>
    <p:sldId id="287" r:id="rId33"/>
    <p:sldId id="288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64" d="100"/>
          <a:sy n="64" d="100"/>
        </p:scale>
        <p:origin x="5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877" y="1275426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Kidney Failure</a:t>
            </a:r>
            <a:br>
              <a:rPr lang="en-AU" sz="4600" dirty="0"/>
            </a:br>
            <a:r>
              <a:rPr lang="en-AU" sz="4600" dirty="0"/>
              <a:t>in Aotearoa </a:t>
            </a:r>
            <a:br>
              <a:rPr lang="en-AU" sz="4600" dirty="0"/>
            </a:br>
            <a:r>
              <a:rPr lang="en-AU" sz="4600" dirty="0"/>
              <a:t>New Zealand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44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31-Dec-2020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9 -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50394"/>
            <a:ext cx="7911364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0394"/>
            <a:ext cx="7911366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50394"/>
            <a:ext cx="7911364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50394"/>
            <a:ext cx="7911364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50394"/>
            <a:ext cx="7911364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50394"/>
            <a:ext cx="7911364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50394"/>
            <a:ext cx="7911364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51921"/>
            <a:ext cx="7911364" cy="575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51921"/>
            <a:ext cx="7911364" cy="575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51921"/>
            <a:ext cx="7911364" cy="575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10566" y="3519617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CEB348-EB1D-4592-991F-AE3F4C20721C}"/>
              </a:ext>
            </a:extLst>
          </p:cNvPr>
          <p:cNvSpPr/>
          <p:nvPr/>
        </p:nvSpPr>
        <p:spPr>
          <a:xfrm>
            <a:off x="4708528" y="828487"/>
            <a:ext cx="6096000" cy="54938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9.1 Incidence of Kidney Replacement Therapy - Aotearoa New Zealand 1991-2020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9.2 Trends in Modality at Start of Kidney Replacement Therapy - Aotearoa New Zealand 2011-2020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9.3 Primary Cause of Kidney Disease of New Patients Commencing Kidney Replacement Therapy,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9.4 Children and Young Adults (0-24 years) Commencing KRT - Aotearoa New Zealand 2011-2020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9.5 Incidence of Kidney Replacement Therapy by Age Group - Aotearoa New Zealand, 2011-2020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9.6 Incidence of KRT by Age Group and Modality - Per Million Population, Aotearoa New Zealand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9.7 Prevalence of Dialysis and Transplantation - Aotearoa New Zealand 1991-2020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9.8 Prevalence of Kidney Replacement Therapy - Aotearoa New Zealand 2016-2020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9.9 Method and Location of Dialysis - Aotearoa New Zealand, 2016-2020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9.10 Home and Facility Based Dialysis - Aotearoa New Zealand, 2016-2020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9.11 New Kidney Transplants in Aotearoa New Zealand 2016-2020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9.12 Late Referral Rates by Age Group - Aotearoa New Zealand 2011 - 2020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9.13 Incidence of KRT by Ethnicity - Aotearoa New Zealand 2016-2020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9.14 Incidence of KRT by Ethnicity and Modality - Aotearoa New Zealand 2020</a:t>
            </a:r>
          </a:p>
        </p:txBody>
      </p:sp>
    </p:spTree>
    <p:extLst>
      <p:ext uri="{BB962C8B-B14F-4D97-AF65-F5344CB8AC3E}">
        <p14:creationId xmlns:p14="http://schemas.microsoft.com/office/powerpoint/2010/main" val="1869004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88323" y="546160"/>
            <a:ext cx="7911364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4"/>
            <a:ext cx="791556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4"/>
            <a:ext cx="791556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4"/>
            <a:ext cx="791556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4"/>
            <a:ext cx="791556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4"/>
            <a:ext cx="791556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4"/>
            <a:ext cx="791556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4"/>
            <a:ext cx="791556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391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4"/>
            <a:ext cx="791556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62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4"/>
            <a:ext cx="791556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10566" y="3519617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  <a:p>
            <a:r>
              <a:rPr lang="en-AU" sz="2800" i="1" dirty="0">
                <a:solidFill>
                  <a:schemeClr val="accent2"/>
                </a:solidFill>
              </a:rPr>
              <a:t>continued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CEB348-EB1D-4592-991F-AE3F4C20721C}"/>
              </a:ext>
            </a:extLst>
          </p:cNvPr>
          <p:cNvSpPr/>
          <p:nvPr/>
        </p:nvSpPr>
        <p:spPr>
          <a:xfrm>
            <a:off x="4708528" y="877915"/>
            <a:ext cx="6096000" cy="50937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9.15 Percentage of Patients Starting KRT with Pre-emptive Kidney Transplant in Aotearoa New Zealand 2016-2020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9.16 Percentage of New Patients Commencing on Haemodialysis -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9.17 Unadjusted Incident KRT Rate -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9.18 Relative Incidence Rate of Treated Kidney Failure for Māori and Pasifika Patients, compared with non-Māori, non-Pasifika patients - Aotearoa New Zealand 2016-2020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9.19.1 Age-specific Incidence Rates of Treated Kidney Failure - Non-Māori, non-Pasifika,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9.19.2 Age-specific Incidence Rates of Treated Kidney Failure - Māori,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9.19.3 Age-specific Incidence Rates of Treated Kidney Failure - Pasifika,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9.20.1 Prevalent Patients by Modality - Aotearoa New Zealand - Māori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9.20.2 Prevalent Patients by Modality - Aotearoa New Zealand - Pasifika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9.20.3 Prevalent Patients by Modality - Aotearoa New Zealand - Non-Māori, non-Pasifika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9.21 Prevalent Haemodialysis at Home* (% of all HD) by Ethnicity -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9.22 Diabetes as a Comorbidity in Prevalent Patients - Aotearoa New Zealand, 2011-2020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9.23 Incidence of New Patients - Aotearoa New Zealand</a:t>
            </a:r>
          </a:p>
        </p:txBody>
      </p:sp>
    </p:spTree>
    <p:extLst>
      <p:ext uri="{BB962C8B-B14F-4D97-AF65-F5344CB8AC3E}">
        <p14:creationId xmlns:p14="http://schemas.microsoft.com/office/powerpoint/2010/main" val="26218233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0932" y="896910"/>
            <a:ext cx="6951074" cy="505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4420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52472" y="633493"/>
            <a:ext cx="7687054" cy="559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588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25590" y="759408"/>
            <a:ext cx="7340819" cy="533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5680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3"/>
            <a:ext cx="791556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224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3"/>
            <a:ext cx="791556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6083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25590" y="759408"/>
            <a:ext cx="7340819" cy="533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943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3"/>
            <a:ext cx="791556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44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3"/>
            <a:ext cx="791556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307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25590" y="759408"/>
            <a:ext cx="7340819" cy="533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7045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3"/>
            <a:ext cx="791556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274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10566" y="352849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  <a:p>
            <a:r>
              <a:rPr lang="en-AU" sz="2800" i="1" dirty="0">
                <a:solidFill>
                  <a:schemeClr val="accent2"/>
                </a:solidFill>
              </a:rPr>
              <a:t>continued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19D3B3-EF45-461C-B93D-03B9DA80E142}"/>
              </a:ext>
            </a:extLst>
          </p:cNvPr>
          <p:cNvSpPr/>
          <p:nvPr/>
        </p:nvSpPr>
        <p:spPr>
          <a:xfrm>
            <a:off x="4766487" y="1081671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9.24 Incidence of New Transplants -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9.25 Prevalent Haemodialysis Patients -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9.26 Prevalent Peritoneal Dialysis Patients -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9.27 Prevalent Transplant Patients -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9.28 Deaths of KRT Patients -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9.29 Donor Type by Ethnicity - Aotearoa New Zealand 2011-2020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9.30 Donor Type by Ethnicity and Year -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9.31 Percentage of Patients Starting KRT with Pre-emptive Kidney Transplant -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9.32 Patient Survival, Recipients of Primary Deceased Donor Grafts - Aotearoa New Zealand 2011-2020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9.33 Graft Survival, Recipients of Primary Deceased Donor Grafts - Aotearoa New Zealand 2011-2020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9.34 Transplant Outcomes, Aotearoa New Zealand - Primary Deceased Donor Kidney-only Transplants 2011-2020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9.35 Dialysis Modality End 2020 - Aotearoa New Zealand, by Ethnicity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9.36 Patient Survival, Incident Dialysis Patients - Aotearoa New Zealand 2011-2020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9.37 eGFR at Dialysis Initiation -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9.38 Cause of Death by Modality and Ethnicity - Deaths Occurring During 2020,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9.39 Late Referral Rates by Ethnicity - Aotearoa New Zealand 2016 - 2020</a:t>
            </a:r>
          </a:p>
        </p:txBody>
      </p:sp>
    </p:spTree>
    <p:extLst>
      <p:ext uri="{BB962C8B-B14F-4D97-AF65-F5344CB8AC3E}">
        <p14:creationId xmlns:p14="http://schemas.microsoft.com/office/powerpoint/2010/main" val="10631341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3"/>
            <a:ext cx="791556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8583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9" y="550393"/>
            <a:ext cx="7915560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1214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25589" y="759408"/>
            <a:ext cx="7340819" cy="533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2465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9" y="550393"/>
            <a:ext cx="7915560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9716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9" y="550393"/>
            <a:ext cx="7915560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7194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9" y="550393"/>
            <a:ext cx="7915560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9170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9" y="550393"/>
            <a:ext cx="7915560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395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9" y="550393"/>
            <a:ext cx="7915560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349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0393"/>
            <a:ext cx="7911367" cy="575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50394"/>
            <a:ext cx="7911364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50394"/>
            <a:ext cx="7911364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50394"/>
            <a:ext cx="7911364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50394"/>
            <a:ext cx="7911364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626</Words>
  <Application>Microsoft Office PowerPoint</Application>
  <PresentationFormat>Widescreen</PresentationFormat>
  <Paragraphs>51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Trebuchet MS</vt:lpstr>
      <vt:lpstr>Wingdings 3</vt:lpstr>
      <vt:lpstr>Facet</vt:lpstr>
      <vt:lpstr>Kidney Failure in Aotearoa  New Zealand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ANZDAT Registry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Stage Kidney Disease in Aotearoa New Zealand</dc:title>
  <dc:subject>Aotearoa New Zealand</dc:subject>
  <dc:creator>Kylie Hurst;ANZDATA Registry</dc:creator>
  <cp:keywords>#ANZDATA</cp:keywords>
  <dc:description>Chapter 9 ANZDATA Annual Report</dc:description>
  <cp:lastModifiedBy>Kylie Hurst</cp:lastModifiedBy>
  <cp:revision>17</cp:revision>
  <dcterms:created xsi:type="dcterms:W3CDTF">2020-03-04T00:25:18Z</dcterms:created>
  <dcterms:modified xsi:type="dcterms:W3CDTF">2022-06-08T13:24:47Z</dcterms:modified>
  <cp:category>Annual Report Figures Chapter 9</cp:category>
  <cp:contentStatus/>
</cp:coreProperties>
</file>