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8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71" r:id="rId13"/>
    <p:sldId id="270" r:id="rId14"/>
    <p:sldId id="268" r:id="rId15"/>
    <p:sldId id="269" r:id="rId16"/>
    <p:sldId id="266" r:id="rId17"/>
    <p:sldId id="267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8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Paediatric Patients with Kidney Failure Requiring Replacement Therapy 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 fontScale="85000" lnSpcReduction="10000"/>
          </a:bodyPr>
          <a:lstStyle/>
          <a:p>
            <a:pPr algn="l">
              <a:lnSpc>
                <a:spcPct val="150000"/>
              </a:lnSpc>
            </a:pPr>
            <a:r>
              <a:rPr lang="en-AU" sz="1900" dirty="0">
                <a:solidFill>
                  <a:schemeClr val="bg1"/>
                </a:solidFill>
              </a:rPr>
              <a:t>ANZDATA Registry 44</a:t>
            </a:r>
            <a:r>
              <a:rPr lang="en-AU" sz="1900" baseline="30000" dirty="0">
                <a:solidFill>
                  <a:schemeClr val="bg1"/>
                </a:solidFill>
              </a:rPr>
              <a:t>th</a:t>
            </a:r>
            <a:r>
              <a:rPr lang="en-AU" sz="1900" dirty="0">
                <a:solidFill>
                  <a:schemeClr val="bg1"/>
                </a:solidFill>
              </a:rPr>
              <a:t> Annual Report</a:t>
            </a:r>
            <a:br>
              <a:rPr lang="en-AU" sz="1900" dirty="0">
                <a:solidFill>
                  <a:schemeClr val="bg1"/>
                </a:solidFill>
              </a:rPr>
            </a:br>
            <a:r>
              <a:rPr lang="en-AU" sz="1900" dirty="0">
                <a:solidFill>
                  <a:srgbClr val="FFFFFF"/>
                </a:solidFill>
              </a:rPr>
              <a:t>Data to 31-Dec-2021</a:t>
            </a:r>
          </a:p>
          <a:p>
            <a:pPr algn="l">
              <a:lnSpc>
                <a:spcPct val="150000"/>
              </a:lnSpc>
            </a:pPr>
            <a:r>
              <a:rPr lang="en-AU" sz="3800" dirty="0">
                <a:solidFill>
                  <a:schemeClr val="bg1"/>
                </a:solidFill>
              </a:rPr>
              <a:t>Chapter 12 - Graphs</a:t>
            </a:r>
            <a:endParaRPr lang="en-AU" sz="3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5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477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5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336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5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897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5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250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5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075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5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390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5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08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5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891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4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051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4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713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94A6825-DFB6-401B-8F19-AE3F59FCF83B}"/>
              </a:ext>
            </a:extLst>
          </p:cNvPr>
          <p:cNvSpPr txBox="1"/>
          <p:nvPr/>
        </p:nvSpPr>
        <p:spPr>
          <a:xfrm>
            <a:off x="5068284" y="793276"/>
            <a:ext cx="659707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dirty="0"/>
              <a:t>Figure 12.1.1  	Incidence of KRT - Age 0-17 Years - Australia</a:t>
            </a:r>
          </a:p>
          <a:p>
            <a:r>
              <a:rPr lang="en-AU" sz="1600" dirty="0"/>
              <a:t>Figure 12.1.2  	Incidence of KRT - Age 0-17 Years - New 					 	Zealand</a:t>
            </a:r>
          </a:p>
          <a:p>
            <a:r>
              <a:rPr lang="en-AU" sz="1600" dirty="0"/>
              <a:t>Figure 12.2.1 	Prevalence of KRT - Age 0-17 Years - 							Australia</a:t>
            </a:r>
          </a:p>
          <a:p>
            <a:r>
              <a:rPr lang="en-AU" sz="1600" dirty="0"/>
              <a:t>Figure 12.2.2 	Prevalence of KRT - Age 0-17 Years - New 						Zealand</a:t>
            </a:r>
          </a:p>
          <a:p>
            <a:r>
              <a:rPr lang="en-AU" sz="1600" dirty="0"/>
              <a:t>Figure 12.3.1 	Paediatric Assessment by Age Group and Treatment 				Modality - Australia 2020</a:t>
            </a:r>
          </a:p>
          <a:p>
            <a:r>
              <a:rPr lang="en-AU" sz="1600" dirty="0"/>
              <a:t>Figure 12.3.2 	Paediatric Assessment by Age Group and Treatment 				Modality - New Zealand 2020</a:t>
            </a:r>
          </a:p>
          <a:p>
            <a:r>
              <a:rPr lang="en-AU" sz="1600" dirty="0"/>
              <a:t>Figure 12.4.1 	Body Mass Index of Prevalent Paediatric Patients by 				Treatment Modality - Australia 2020</a:t>
            </a:r>
          </a:p>
          <a:p>
            <a:r>
              <a:rPr lang="en-AU" sz="1600" dirty="0"/>
              <a:t>Figure 12.4.2 	Body Mass Index of Prevalent Paediatric Patients by 				Treatment Modality - New Zealand 2020</a:t>
            </a:r>
          </a:p>
          <a:p>
            <a:r>
              <a:rPr lang="en-AU" sz="1600" dirty="0"/>
              <a:t>Figure 12.5.1 	Haemoglobin, December 2016-2020 - Australia</a:t>
            </a:r>
          </a:p>
          <a:p>
            <a:r>
              <a:rPr lang="en-AU" sz="1600" dirty="0"/>
              <a:t>Figure 12.5.2 	Haemoglobin, December 2016-2020 - New Zealand</a:t>
            </a:r>
          </a:p>
          <a:p>
            <a:r>
              <a:rPr lang="en-AU" sz="1600" dirty="0"/>
              <a:t>Figure 12.6 	Use of Erythropoietic Agents (95% CI) - December 					2016-2020</a:t>
            </a:r>
          </a:p>
          <a:p>
            <a:r>
              <a:rPr lang="en-AU" sz="1600" dirty="0"/>
              <a:t>Figure 12.7.1 	Ferritin, December 2016-2020 - Australia</a:t>
            </a:r>
          </a:p>
          <a:p>
            <a:r>
              <a:rPr lang="en-AU" sz="1600" dirty="0"/>
              <a:t>Figure 12.7.2 	Ferritin, December 2016-2020 - New Zealand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4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674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4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4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4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61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4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616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4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20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4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774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4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1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4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6998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4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50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3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88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3E56E8D-5E30-426E-948C-58F40F0B3B05}"/>
              </a:ext>
            </a:extLst>
          </p:cNvPr>
          <p:cNvSpPr txBox="1"/>
          <p:nvPr/>
        </p:nvSpPr>
        <p:spPr>
          <a:xfrm>
            <a:off x="5094322" y="685554"/>
            <a:ext cx="6489357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400" dirty="0"/>
              <a:t>Figure 12.8.1 	Transferrin Saturation, December 2016-2020  - Australia</a:t>
            </a:r>
          </a:p>
          <a:p>
            <a:r>
              <a:rPr lang="en-AU" sz="1400" dirty="0"/>
              <a:t>Figure 12.8.2 	Transferrin Saturation, December 2016-2020 - New Zealand</a:t>
            </a:r>
          </a:p>
          <a:p>
            <a:r>
              <a:rPr lang="en-AU" sz="1400" dirty="0"/>
              <a:t>Figure 12.9.1 	Serum Calcium, December 2016-2020 - Australia</a:t>
            </a:r>
          </a:p>
          <a:p>
            <a:r>
              <a:rPr lang="en-AU" sz="1400" dirty="0"/>
              <a:t>Figure 12.9.2 	Serum Calcium, December 2016-2020 - New Zealand</a:t>
            </a:r>
          </a:p>
          <a:p>
            <a:r>
              <a:rPr lang="en-AU" sz="1400" dirty="0"/>
              <a:t>Figure 12.10.1 	Serum Phosphate, December 2016-2020 - Australia</a:t>
            </a:r>
          </a:p>
          <a:p>
            <a:r>
              <a:rPr lang="en-AU" sz="1400" dirty="0"/>
              <a:t>Figure 12.10.2 	Serum Phosphate, December 2016-2020 - New Zealand</a:t>
            </a:r>
          </a:p>
          <a:p>
            <a:r>
              <a:rPr lang="en-AU" sz="1400" dirty="0"/>
              <a:t>Figure 12.11 	Mean Sessions per Week (95% CI) - Among Haemodialysis 				Patients December 2016-2020</a:t>
            </a:r>
          </a:p>
          <a:p>
            <a:r>
              <a:rPr lang="en-AU" sz="1400" dirty="0"/>
              <a:t>Figure 12.12 	Mean Hours per Session (95% CI) - Among Haemodialysis 				Patient December 2016-2020</a:t>
            </a:r>
          </a:p>
          <a:p>
            <a:r>
              <a:rPr lang="en-AU" sz="1400" dirty="0"/>
              <a:t>Figure 12.13 	Urea Reduction Ratio (HD Patients) - December 2016-2020</a:t>
            </a:r>
          </a:p>
          <a:p>
            <a:r>
              <a:rPr lang="en-AU" sz="1400" dirty="0"/>
              <a:t>Figure 12.14 	Kt/V (PD Patients) - December 2016-2020</a:t>
            </a:r>
          </a:p>
          <a:p>
            <a:r>
              <a:rPr lang="en-AU" sz="1400" dirty="0"/>
              <a:t>Figure 12.15.1 	Incident Haemodialysis Access - Australia 2016-2020</a:t>
            </a:r>
          </a:p>
          <a:p>
            <a:r>
              <a:rPr lang="en-AU" sz="1400" dirty="0"/>
              <a:t>Figure 12.15.2 	Incident Haemodialysis Access - New Zealand 2016-2020</a:t>
            </a:r>
          </a:p>
          <a:p>
            <a:r>
              <a:rPr lang="en-AU" sz="1400" dirty="0"/>
              <a:t>Figure 12.16.1 	Prevalent Haemodialysis Access - Australia 2016-2020</a:t>
            </a:r>
          </a:p>
          <a:p>
            <a:r>
              <a:rPr lang="en-AU" sz="1400" dirty="0"/>
              <a:t>Figure 12.16.2 	Prevalent Haemodialysis Access - New Zealand 2016-2020</a:t>
            </a:r>
          </a:p>
          <a:p>
            <a:r>
              <a:rPr lang="en-AU" sz="1400" dirty="0"/>
              <a:t>Figure 12.17.1 	PD Technique Survival by Age Category Peritoneal Dialysis 			within 365 days of KRT start - Australia 2014-2020 Censored 			for Transplant</a:t>
            </a:r>
          </a:p>
          <a:p>
            <a:r>
              <a:rPr lang="en-AU" sz="1400" dirty="0"/>
              <a:t>Figure 12.17.2 	PD Technique Survival by Age Category Peritoneal Dialysis 			within 365 days of KRT start - New Zealand 2014-2020 				Censored for Transplant</a:t>
            </a:r>
          </a:p>
          <a:p>
            <a:r>
              <a:rPr lang="en-AU" sz="1400" dirty="0"/>
              <a:t>Figure 12.18 	First PD Treatment to First Peritonitis - by Age at First PD 			Australia and New Zealand 2016-2020</a:t>
            </a:r>
          </a:p>
          <a:p>
            <a:r>
              <a:rPr lang="en-AU" sz="1400" dirty="0"/>
              <a:t>Figure 12.19 	Peritonitis rate - Australia and New Zealand 2013-2020</a:t>
            </a:r>
          </a:p>
        </p:txBody>
      </p:sp>
    </p:spTree>
    <p:extLst>
      <p:ext uri="{BB962C8B-B14F-4D97-AF65-F5344CB8AC3E}">
        <p14:creationId xmlns:p14="http://schemas.microsoft.com/office/powerpoint/2010/main" val="24308146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3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4945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3" cy="57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72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787" y="549000"/>
            <a:ext cx="7904426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870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5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864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5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121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5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5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5BD29-9737-46CE-8800-D6506E0FE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787" y="549000"/>
            <a:ext cx="7904425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1876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</TotalTime>
  <Words>498</Words>
  <Application>Microsoft Office PowerPoint</Application>
  <PresentationFormat>Widescreen</PresentationFormat>
  <Paragraphs>36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Trebuchet MS</vt:lpstr>
      <vt:lpstr>Wingdings 3</vt:lpstr>
      <vt:lpstr>Facet</vt:lpstr>
      <vt:lpstr>Paediatric Patients with Kidney Failure Requiring Replacement Therapy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Paediatric Patients with Kidney Failure Requiring Replacement Therapy</dc:title>
  <dc:creator>ANZ DATA</dc:creator>
  <cp:keywords>#ANZDATA</cp:keywords>
  <cp:lastModifiedBy>Kylie Hurst</cp:lastModifiedBy>
  <cp:revision>18</cp:revision>
  <dcterms:created xsi:type="dcterms:W3CDTF">2019-09-24T02:19:39Z</dcterms:created>
  <dcterms:modified xsi:type="dcterms:W3CDTF">2022-04-06T02:28:22Z</dcterms:modified>
  <cp:category>Annual Report Chapter 12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