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99" r:id="rId3"/>
    <p:sldId id="283" r:id="rId4"/>
    <p:sldId id="29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  <p:sldId id="279" r:id="rId26"/>
    <p:sldId id="280" r:id="rId27"/>
    <p:sldId id="284" r:id="rId28"/>
    <p:sldId id="281" r:id="rId29"/>
    <p:sldId id="282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83" d="100"/>
          <a:sy n="83" d="100"/>
        </p:scale>
        <p:origin x="46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9/05/2022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Kidney Transplantation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44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31-Dec-2020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7 -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56511E-A445-412E-B677-51DA42194D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AADC36-8CE9-48A0-BBA9-FAAE00DAD2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BE631D-C9E4-4867-925F-92FA6E8BE0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4A96EE-1B85-48C8-A01E-FF635CE77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C1559B-32B0-48CF-9F08-13DBE14B0B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312EE9-3EA3-4F7E-AF87-2E05FA6AA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FB1E52-ECB2-4BF1-9620-8FE12F265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7B76F4-75D2-4ABC-8AB2-B73902C0AF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EBCBE2-7A2D-4A7A-8066-5054092981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AA2A55-E1F0-4905-BAD9-69390CE4EC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3923810" y="609713"/>
            <a:ext cx="7714008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7.1.1 	Deceased and Living Donor Transplants - Australia 2011-2020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7.1.2 	Deceased and Living Donor Transplants - New Zealand 2011-2020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 	Transplant Rate of Dialysed Patients 2020 - All Dialysis Patients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7.3 	Transplant Rate of Dialysed Patients 2020 - Patients Aged 15-64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7.4.1 	Transplant Rate of Dialysed Patients By Age 2020 - Australia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7.4.2 	Transplant Rate of Dialysed Patients By Age 2020 - New Zealand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7.5.1 	Transplant Rate of Dialysed Patients By Ethnicity 2011-2020 - Australia, Patients Aged 15-64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7.5.2 	Transplant Rate of Dialysed Patients By Ethnicity 2011-2020 - New Zealand, Patients Aged 15-64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7.6.1 	Transplant Operations (Per Million Population) 2020 - Australia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7.6.2 	Transplant Operations (Per Million Population) 2020 - New Zealand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7.7 	Functioning Transplants Per Million Population by Transplanting Region - Australia 2011-2020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7.8 	Prevalence of Functioning Transplants 31 Dec 2020 - Per Million Population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7.9.1 	Percentage of KRT Patients with a Functioning Transplant - By Age, Australia 2020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10566" y="352849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</p:txBody>
      </p:sp>
    </p:spTree>
    <p:extLst>
      <p:ext uri="{BB962C8B-B14F-4D97-AF65-F5344CB8AC3E}">
        <p14:creationId xmlns:p14="http://schemas.microsoft.com/office/powerpoint/2010/main" val="1884495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63D992-BCC0-4786-A87E-B91D9C7F21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602716-EE2A-4071-B621-E638396DE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4D2DD3-DC3F-46EA-8068-238286A81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CDE84A-D78D-4601-AD6F-435F863907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5CDB5D-AC84-4E6D-8138-707B069B3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FCB81D-424D-4DFB-B10E-54156FB101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7CABAA-40BF-4EAD-B986-FBB3AF00CD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F04239-38C5-448B-B097-060C4D72F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391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5C2B8F-1584-45DF-9755-A3F234C09E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AC7580-DA46-4778-8C3A-3B282D3373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3867268" y="731721"/>
            <a:ext cx="784772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7.9.2 	Percentage of KRT Patients with a Functioning Transplant - By Age, New Zealand 2020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7.10.1 	Age Distribution of Functioning Transplants - Australia 2020 (n=13130)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7.10.2 	Age Distribution of Functioning Transplants - Per Million Population, Australia 2020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7.11.1 	Age Distribution of Functioning Transplants - New Zealand 2020 (n=2199)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7.11.2 	Age Distribution of Functioning Transplants - Per Million Population, New Zealand 2020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7.12.1 	Number of Functioning Grafts by Graft Duration - Australia 2020 (n=13130)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7.12.2 	Number of Functioning Grafts by Graft Duration - New Zealand 2020 (n=2199)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7.13 	Primary Deceased Donor Grafts - Patient Survival - Australia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7.14 	Primary Deceased Donor Grafts - Graft Survival - Australia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7.15 	Primary Deceased Donor Grafts - Patient Survival - New Zealand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7.16 	Primary Deceased Donor Grafts - Graft Survival - New Zealand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7.17 	Primary Deceased Donor Grafts - Patient Survival - Australia and New Zealand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7.18 	Primary Deceased Donor Grafts - Graft Survival - Australia and New Zealand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10566" y="352849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  <a:p>
            <a:r>
              <a:rPr lang="en-AU" sz="2400" i="1" dirty="0">
                <a:solidFill>
                  <a:schemeClr val="accent2"/>
                </a:solidFill>
              </a:rPr>
              <a:t>continued</a:t>
            </a:r>
          </a:p>
        </p:txBody>
      </p:sp>
    </p:spTree>
    <p:extLst>
      <p:ext uri="{BB962C8B-B14F-4D97-AF65-F5344CB8AC3E}">
        <p14:creationId xmlns:p14="http://schemas.microsoft.com/office/powerpoint/2010/main" val="26218233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B0A97A-CF44-4887-B005-DB36108FD4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420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5F9323-C903-4076-BABB-2E88F33E19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1588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BFEE15-21B0-464C-8709-CB849715E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5680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10BAF0-734D-484F-96EA-C985DCAF7C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224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D3020D-8F56-4E23-AEDF-9D5219FF75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6179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0925F6-28B6-4F63-8145-B2AE8D2022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0943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B5AB1B-88CF-4C3C-A853-7591AE9756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0638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4C7AF1-BCB0-49F8-8675-9D0EE02C80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3547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3564BA-C46F-4F9E-A52E-632324BD9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4121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C990AA-5FD7-4089-BD3A-553B25832C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021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3908804" y="624871"/>
            <a:ext cx="7729013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7.19 	Second and Subsequent Deceased Donor Grafts - Patient Survival - Australia and New Zealand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7.20 	Second and Subsequent Deceased Donor Grafts - Graft Survival - Australia and New Zealand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7.21 	Second and Subsequent Deceased Donor Grafts - Patient Survival - Australia and New Zealand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7.22 	Second and Subsequent Deceased Donor Grafts - Graft Survival - Australia and New Zealand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7.23 	Primary Living Donor Grafts - Patient Survival - Australia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7.24 	Primary Living Donor Grafts - Graft Survival - Australia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7.25 	Primary Living Donor Grafts - Patient Survival - New Zealand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7.26 	Primary Living Donor Grafts - Graft Survival - New Zealand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7.27 	Primary Living Donor Grafts - Patient Survival - Australia and New Zealand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7.28 	Primary Living Donor Grafts - Graft Survival - Australia and New Zealand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7.29 	Second and Subsequent Living Donor Grafts - Patient Survival - Australia and New Zealand</a:t>
            </a:r>
          </a:p>
          <a:p>
            <a:pPr marL="1258888" indent="-1258888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7.30 	Second and Subsequent Living Donor Grafts - Graft Survival - Australia and New Zealand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10566" y="352849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  <a:p>
            <a:r>
              <a:rPr lang="en-AU" sz="2400" i="1" dirty="0">
                <a:solidFill>
                  <a:schemeClr val="accent2"/>
                </a:solidFill>
              </a:rPr>
              <a:t>continued</a:t>
            </a:r>
          </a:p>
        </p:txBody>
      </p:sp>
    </p:spTree>
    <p:extLst>
      <p:ext uri="{BB962C8B-B14F-4D97-AF65-F5344CB8AC3E}">
        <p14:creationId xmlns:p14="http://schemas.microsoft.com/office/powerpoint/2010/main" val="2164448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251E75-8FA1-426C-B9C8-94BF2C383B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0428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215535-8DB4-4DDE-B1C5-514F810DA3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5626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6DF8B1-44BF-46E6-B721-107F884C5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818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1ECE99-36EE-4BD5-BF17-D1CAFB735F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C28C47-7BF0-44A4-8325-0EA9FAFC49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AAA425-C9E3-43AC-B27F-1D09F04D35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C7EFF7-CBBC-4E61-9E36-3CB50512F1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0FEFEA-B2D6-4E86-9C48-CA6CB4FFBF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115</TotalTime>
  <Words>593</Words>
  <Application>Microsoft Office PowerPoint</Application>
  <PresentationFormat>Widescreen</PresentationFormat>
  <Paragraphs>46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Trebuchet MS</vt:lpstr>
      <vt:lpstr>Wingdings 3</vt:lpstr>
      <vt:lpstr>Facet</vt:lpstr>
      <vt:lpstr>Kidney Transplantation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Kidney Transplantation Chapter 7 ANZDATA Annual Report</dc:title>
  <dc:creator>ANZ DATA</dc:creator>
  <cp:keywords>#transplant #ANZDATA</cp:keywords>
  <cp:lastModifiedBy>Kylie Hurst</cp:lastModifiedBy>
  <cp:revision>18</cp:revision>
  <dcterms:created xsi:type="dcterms:W3CDTF">2019-09-24T02:19:39Z</dcterms:created>
  <dcterms:modified xsi:type="dcterms:W3CDTF">2022-05-09T07:13:38Z</dcterms:modified>
  <cp:category>ANNUAL REPORT 2021</cp:category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