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59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84" r:id="rId63"/>
    <p:sldId id="347" r:id="rId64"/>
    <p:sldId id="348" r:id="rId65"/>
    <p:sldId id="360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76" r:id="rId81"/>
    <p:sldId id="377" r:id="rId82"/>
    <p:sldId id="378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Haemodialysis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44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31-Dec-2020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4 -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514598"/>
            <a:ext cx="645752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4.1.1 Age (%) of Incident Haemodialysis Patients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4.1.2 Age (%) of Incident Haemodialysis Patients - New Zealand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4.2.1 Age (%) of Prevalent Haemodialysis Patients - Australia 31 Dec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4.2.2 Age (%) of Prevalent Haemodialysis Patients - New Zealand 31 Dec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4.3.1 Patient Survival by Era - Haemodialysis at KRT Start - Australia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4.3.2 Patient Survival by Era - Haemodialysis at KRT Start - New Zealand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4.4.1 Patient Survival by Age Group Haemodialysis at KRT Start - Australia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4.4.2 Patient Survival by Age Group Haemodialysis at KRT Start - New Zealand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4.5.1 Patient Survival by Diabetes Haemodialysis at KRT Start - Australia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4.5.2 Patient Survival by Diabetes Haemodialysis at KRT Start - New Zealand 2009-2020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4.6.1 Patient Survival by Age Group Haemodialysis at KRT Start - Australia 2009-2020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4.6.2 Patient Survival by Age Group Haemodialysis at KRT Start - Australia 2009-2020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4.6.3 Patient Survival by Age Group Haemodialysis at KRT Start - Australia 2009-2020 Censored for Transplant and Transfer to PD Cardiovascular Disease but No Diabetes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223" y="549598"/>
            <a:ext cx="7913555" cy="57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0392"/>
            <a:ext cx="7911371" cy="57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084312" y="534151"/>
            <a:ext cx="625242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4.6.4 Patient Survival by Age Group Haemodialysis at KRT Start - Australia 2009-2020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4.7.1 Patient Survival by Age Group Haemodialysis at KRT Start - New Zealand 2009-2020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4.7.2 Patient Survival by Age Group Haemodialysis at KRT Start - New Zealand 2009-2020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4.7.3 Patient Survival by Age Group Haemodialysis at KRT Start - New Zealand 2009-2020 Censored for Transplant and Transfer to PD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4.7.4 Patient Survival by Age Group Haemodialysis at KRT Start - New Zealand 2009-2020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 Vascular Access - Initial KRT - Haemodialysis as Initial Modality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4.9 Vascular Access - Initial KRT - By Age Group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4.10.1 Vascular Access - Initial KRT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4.10.2 Vascular Access - Initial KRT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4.11.1 Vascular Access - Initial KRT - By Referral Time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4.11.2 Vascular Access - Initial KRT - By Referral Time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4.12.1 % Initial KRT HD Patients Starting with AVF/AVG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4.12.2 % Initial KRT HD Patients Starting with AVF/AVG - New Zealand 2020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BCE2CB-042D-4D3C-8CA6-DAE3B9DC9C77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0392"/>
            <a:ext cx="7911370" cy="57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76766" y="523994"/>
            <a:ext cx="625242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4.13 Prevalent Haemodialysis Access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4.14 Prevalent Haemodialysis Access - By Age Group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4.15.1 Prevalent Haemodialysis Access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4.15.2 Prevalent Haemodialysis Access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4.16 Prevalent Haemodialysis Access - By Location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4.17.1 % Prevalent HD Patients Dialysing with AVF/AVG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4.17.2 % Prevalent HD Patients Dialysing with AVF/AVG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4.18.1 Distribution of Blood Flow Rates - Prevalent Haemodialysis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4.18.2 Distribution of Blood Flow Rates - Prevalent Haemodialysis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 Haemodialysis Frequency Per Week - 2018-2020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 Haemodialysis Session Length (Hours)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 Haemodialysis Duration (Hours Per Week)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4.22 Percentage of HD Patients Dialysing More than 3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4.23 Percentage of HD Patients Dialysing 3 Days Per Week Dialysing 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4.24 Percentage of HD Patients Dialysing &gt;15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4.25 Use of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Haemodiafiltration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- Prevalent Haemodialysis Patients 2011-2020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4.26 HDF Substitution Volume by State/Territory and Country - at 31 Dec 2020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437023"/>
            <a:ext cx="638171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4.27 Age Distribution of Home HD* Patients by State/Territory and Country - at 31 Dec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4.28.1 Home HD* Percent of all HD by Age at 31 Dec 2020 -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4.28.2 Home HD* Percent of all HD by Age at 31 Dec 2020 -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4.29.1 % Haemodialysis Patients on Home HD*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4.29.2 % Haemodialysis Patients on Home HD*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4.30 Treatment Survival - Home Haemodialysis* 2010 - 2020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4.31 Treatment Survival by Age Group - Home Haemodialysis* 2010 - 2020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4.32 Death-Censored Technique Survival by Age Group - Home Haemodialysis 2010 - 2020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4.33 Patient Survival - Home Haemodialysis* 2010 - 2020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4.34 Home Haemodialysis* Frequency Per Week - 2018-2020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4.35 Home Haemodialysis* Session Length (Hours)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4.36 Home Haemodialysis* Duration (Hours Per Week)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4.37 Percentage of Home HD* Patients Dialysing More than 3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4.38 Percentage of Home HD* Patients Dialysing 3 Days Per Week Dialysing 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4.39 Percentage of Home HD* Patients Dialysing &gt;15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4.40.1 Haemoglobin in Haemodialysis Patients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4.40.2 Haemoglobin in Haemodialysis Patients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4.41.1 % Haemodialysis Patients receiving an ESA with Hb 110-129 g/L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0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9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288" y="550094"/>
            <a:ext cx="7901422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50095"/>
            <a:ext cx="7912190" cy="57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0393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193270" y="480060"/>
            <a:ext cx="64600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4.41.2 % Haemodialysis Patients receiving an ESA with Hb 110-129 g/L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4.42.1 %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4.42.2 %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4.43.1 %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4.43.2 %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4.44.1 % Haemodialysis Patients with Calcium 2.1-2.4 mmol/L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4.44.2 % Haemodialysis Patients with Calcium 2.1-2.4 mmol/L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4.45.1 % Haemodialysis Patients with Phosphate 0.8-1.6 mmol/L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4.45.2 % Haemodialysis Patients with Phosphate 0.8-1.6 mmol/L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4.46 Urea Reduction Ratio -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4.47 Urea Reduction Ratio - By Type of Access, 2020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4.48.1 Median URR in Haemodialysis Patients - Three Sessions Per Week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4.48.2 Median URR in Haemodialysis Patients - Three Sessions Per Week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4.49.1 % Haemodialysis Patients with URR&gt;70% - Three Sessions Per Week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4.49.2 % Haemodialysis Patients with URR&gt;70% - Three Sessions Per Week New Zealand 31 December 2020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0094"/>
            <a:ext cx="7912191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0094"/>
            <a:ext cx="7912191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0094"/>
            <a:ext cx="7912191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50094"/>
            <a:ext cx="7912191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1175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700" y="571175"/>
            <a:ext cx="7900597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2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700" y="571175"/>
            <a:ext cx="7900597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1175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31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1175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1175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0392"/>
            <a:ext cx="7911371" cy="57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1175"/>
            <a:ext cx="7911366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4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9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4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4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31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7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4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3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55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1175"/>
            <a:ext cx="7911363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0394"/>
            <a:ext cx="7911367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1260</Words>
  <Application>Microsoft Office PowerPoint</Application>
  <PresentationFormat>Widescreen</PresentationFormat>
  <Paragraphs>88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Trebuchet MS</vt:lpstr>
      <vt:lpstr>Wingdings 3</vt:lpstr>
      <vt:lpstr>Facet</vt:lpstr>
      <vt:lpstr>Haemodialysis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Haemodialysis Chapter 4 Annual Report</dc:title>
  <dc:subject>Annual Report</dc:subject>
  <dc:creator>ANZ DATA</dc:creator>
  <cp:keywords>#ANZDATA</cp:keywords>
  <cp:lastModifiedBy>Kylie Hurst</cp:lastModifiedBy>
  <cp:revision>31</cp:revision>
  <dcterms:created xsi:type="dcterms:W3CDTF">2019-09-24T02:19:39Z</dcterms:created>
  <dcterms:modified xsi:type="dcterms:W3CDTF">2022-04-06T04:28:07Z</dcterms:modified>
  <cp:category>Haemodialysis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