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8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  <p:sldId id="281" r:id="rId29"/>
    <p:sldId id="282" r:id="rId30"/>
    <p:sldId id="285" r:id="rId31"/>
    <p:sldId id="286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End Stage Kidney Disease </a:t>
            </a:r>
            <a:br>
              <a:rPr lang="en-AU" sz="4600" dirty="0"/>
            </a:br>
            <a:r>
              <a:rPr lang="en-AU" sz="4600" dirty="0"/>
              <a:t>in Aotearoa </a:t>
            </a:r>
            <a:br>
              <a:rPr lang="en-AU" sz="4600" dirty="0"/>
            </a:br>
            <a:r>
              <a:rPr lang="en-AU" sz="4600" dirty="0"/>
              <a:t>New Zealand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9 -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0FD542-8B9F-48BB-8932-77D265FCB160}"/>
              </a:ext>
            </a:extLst>
          </p:cNvPr>
          <p:cNvSpPr/>
          <p:nvPr/>
        </p:nvSpPr>
        <p:spPr>
          <a:xfrm>
            <a:off x="4369163" y="677860"/>
            <a:ext cx="6096000" cy="54938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 Incidence of Kidney Replacement Therapy - Aotearoa New Zealand 1990-2019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 Trends in Modality at Start of Kidney Replacement Therapy - Aotearoa New Zealand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 Primary Cause of Kidney Disease of New Patients Commencing Kidney Replacement Therapy,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9.4 Children and Young Adults (0-24 years) Commencing KRT - Aotearoa New Zealand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9.5 Incidence of Kidney Replacement Therapy by Age Group - Aotearoa New Zealand,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9.6 Incidence of KRT by Age Group and Modality - Per Million Population, Aotearoa New Zealand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9.7 Prevalence of Dialysis and Transplantation - Aotearoa New Zealand 1990-2019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9.8 Prevalence of Kidney Replacement Therapy - Aotearoa New Zealand 2015-2019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9.9 Method and Location of Dialysis - Aotearoa New Zealand, 2015-2019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9.10 Home and Facility Based Dialysis - Aotearoa New Zealand, 2015-2019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9.11 New Kidney Transplants in Aotearoa New Zealand 2015-2019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9.12 Late Referral Rates by Age Group - Aotearoa New Zealand 2010 - 2019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9.13 Incidence of KRT by Ethnicity - Aotearoa New Zealand 2015-2019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9.14 Incidence of KRT by Ethnicity and Modality - Aotearoa New Zealand 2019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5129" y="546160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CEB348-EB1D-4592-991F-AE3F4C20721C}"/>
              </a:ext>
            </a:extLst>
          </p:cNvPr>
          <p:cNvSpPr/>
          <p:nvPr/>
        </p:nvSpPr>
        <p:spPr>
          <a:xfrm>
            <a:off x="4121407" y="817856"/>
            <a:ext cx="6096000" cy="50937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9.15 Percentage of Patients Starting KRT with Pre-emptive Kidney Transplant in Aotearoa New Zealand 2015-2019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9.16 Percentage of New Patients Commencing on Haemodialysis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9.17 Unadjusted Incident KRT Rate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9.18 Relative Incidence Rate of Treated Kidney Failure for Māori and Pasifika Patients, compared with non-Māori, non-Pasifika patients - Aotearoa New Zealand 2015-2019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9.19.1 Age-specific Incidence Rates of Treated Kidney Failure - Non-Māori, non-Pasifika,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9.19.2 Age-specific Incidence Rates of Treated Kidney Failure - Māori,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9.19.3 Age-specific Incidence Rates of Treated Kidney Failure - Pasifika,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9.20.1 Prevalent Patients by Modality - Aotearoa New Zealand - Māori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9.20.2 Prevalent Patients by Modality - Aotearoa New Zealand - Pasifika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9.20.3 Prevalent Patients by Modality - Aotearoa New Zealand - Non-Māori, non-Pasifika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9.21 Prevalent Haemodialysis at Home (% of all HD) by Ethnicity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9.22 Diabetes as a Comorbidity in Prevalent Patients - Aotearoa New Zealand,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9.23 Incidence of New Patients - Aotearoa New Zealand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9971" y="896910"/>
            <a:ext cx="6952997" cy="505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409" y="633493"/>
            <a:ext cx="7689181" cy="559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5" y="759408"/>
            <a:ext cx="7342850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3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3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83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5" y="759408"/>
            <a:ext cx="7342850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3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4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3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0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5" y="759408"/>
            <a:ext cx="7342850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04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3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7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19D3B3-EF45-461C-B93D-03B9DA80E142}"/>
              </a:ext>
            </a:extLst>
          </p:cNvPr>
          <p:cNvSpPr/>
          <p:nvPr/>
        </p:nvSpPr>
        <p:spPr>
          <a:xfrm>
            <a:off x="3765066" y="871092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9.24 Incidence of New Transplants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9.25 Prevalent Haemodialysis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9.26 Prevalent Peritoneal Dialysis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9.27 Prevalent Transplant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9.28 Deaths of KRT Patients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9.29 Donor Type by Ethnicity - Aotearoa New Zealand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9.30 Donor Type by Ethnicity and Year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9.31 Percentage of Patients Starting KRT with Pre-emptive Kidney Transplant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9.32 Patient Survival, Recipients of Primary Deceased Donor Grafts - Aotearoa New Zealand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9.33 Graft Survival, Recipients of Primary Deceased Donor Grafts - Aotearoa New Zealand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9.34 Transplant Outcomes, Aotearoa New Zealand - Primary Deceased Donor Kidney-only Transplants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9.35 Dialysis Modality End 2019 - Aotearoa New Zealand, by Ethnicity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9.36 Patient Survival, Incident Dialysis Patients - Aotearoa New Zealand 2010-2019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9.37 eGFR at RRT start -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9.38 Cause of Death by Modality and Ethnicity - Deaths Occurring During 2019, Aotearoa New Zealand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300" dirty="0"/>
              <a:t>Figure 9.39 Late Referral Rates by Ethnicity - Aotearoa New Zealand 2015 - 2019</a:t>
            </a:r>
          </a:p>
        </p:txBody>
      </p:sp>
    </p:spTree>
    <p:extLst>
      <p:ext uri="{BB962C8B-B14F-4D97-AF65-F5344CB8AC3E}">
        <p14:creationId xmlns:p14="http://schemas.microsoft.com/office/powerpoint/2010/main" val="1063134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3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58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4" y="550393"/>
            <a:ext cx="791775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21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Isosceles Triangle 6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574" y="759408"/>
            <a:ext cx="7342850" cy="53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465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4" y="550393"/>
            <a:ext cx="791775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71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4" y="550393"/>
            <a:ext cx="791775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194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4" y="550393"/>
            <a:ext cx="791775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70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4" y="550393"/>
            <a:ext cx="791775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5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4" y="550393"/>
            <a:ext cx="7917750" cy="57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2" y="550393"/>
            <a:ext cx="7917755" cy="575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2" cy="575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627</Words>
  <Application>Microsoft Office PowerPoint</Application>
  <PresentationFormat>Widescreen</PresentationFormat>
  <Paragraphs>51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Trebuchet MS</vt:lpstr>
      <vt:lpstr>Wingdings 3</vt:lpstr>
      <vt:lpstr>Facet</vt:lpstr>
      <vt:lpstr>End Stage Kidney Disease  in Aotearoa  New Zealand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Stage Kidney Disease in Aotearoa New Zealand</dc:title>
  <dc:subject>Aotearoa New Zealand</dc:subject>
  <dc:creator>Kylie Hurst;ANZDATA Registry</dc:creator>
  <cp:keywords>#ANZDATA</cp:keywords>
  <dc:description>Chapter 9 ANZDATA Annual Report</dc:description>
  <cp:lastModifiedBy>Daniel Meseldzija</cp:lastModifiedBy>
  <cp:revision>12</cp:revision>
  <dcterms:created xsi:type="dcterms:W3CDTF">2020-03-04T00:25:18Z</dcterms:created>
  <dcterms:modified xsi:type="dcterms:W3CDTF">2021-02-10T02:12:20Z</dcterms:modified>
  <cp:category>Annual Report Figures Chapter 9</cp:category>
  <cp:contentStatus/>
</cp:coreProperties>
</file>