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83" r:id="rId4"/>
    <p:sldId id="28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279" r:id="rId26"/>
    <p:sldId id="280" r:id="rId27"/>
    <p:sldId id="284" r:id="rId28"/>
    <p:sldId id="281" r:id="rId29"/>
    <p:sldId id="282" r:id="rId30"/>
    <p:sldId id="285" r:id="rId31"/>
    <p:sldId id="286" r:id="rId32"/>
    <p:sldId id="287" r:id="rId33"/>
    <p:sldId id="288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10/02/2021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877" y="1275426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End Stage Kidney Disease </a:t>
            </a:r>
            <a:br>
              <a:rPr lang="en-AU" sz="4600" dirty="0"/>
            </a:br>
            <a:r>
              <a:rPr lang="en-AU" sz="4600" dirty="0"/>
              <a:t>in Aotearoa </a:t>
            </a:r>
            <a:br>
              <a:rPr lang="en-AU" sz="4600" dirty="0"/>
            </a:br>
            <a:r>
              <a:rPr lang="en-AU" sz="4600" dirty="0"/>
              <a:t>New Zealand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43</a:t>
            </a:r>
            <a:r>
              <a:rPr lang="en-AU" baseline="30000" dirty="0">
                <a:solidFill>
                  <a:schemeClr val="bg1"/>
                </a:solidFill>
              </a:rPr>
              <a:t>rd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31-Dec-2019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9 -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3" cy="575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21203" y="3589867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0FD542-8B9F-48BB-8932-77D265FCB160}"/>
              </a:ext>
            </a:extLst>
          </p:cNvPr>
          <p:cNvSpPr/>
          <p:nvPr/>
        </p:nvSpPr>
        <p:spPr>
          <a:xfrm>
            <a:off x="4369163" y="677860"/>
            <a:ext cx="6096000" cy="54938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 Incidence of Kidney Replacement Therapy - Aotearoa New Zealand 1990-2019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 Trends in Modality at Start of Kidney Replacement Therapy - Aotearoa New Zealand 2010-2019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9.3 Primary Cause of Kidney Disease of New Patients Commencing Kidney Replacement Therapy,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9.4 Children and Young Adults (0-24 years) Commencing KRT - Aotearoa New Zealand 2010-2019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9.5 Incidence of Kidney Replacement Therapy by Age Group - Aotearoa New Zealand, 2010-2019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9.6 Incidence of KRT by Age Group and Modality - Per Million Population, Aotearoa New Zealand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9.7 Prevalence of Dialysis and Transplantation - Aotearoa New Zealand 1990-2019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9.8 Prevalence of Kidney Replacement Therapy - Aotearoa New Zealand 2015-2019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9.9 Method and Location of Dialysis - Aotearoa New Zealand, 2015-2019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9.10 Home and Facility Based Dialysis - Aotearoa New Zealand, 2015-2019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9.11 New Kidney Transplants in Aotearoa New Zealand 2015-2019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9.12 Late Referral Rates by Age Group - Aotearoa New Zealand 2010 - 2019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9.13 Incidence of KRT by Ethnicity - Aotearoa New Zealand 2015-2019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9.14 Incidence of KRT by Ethnicity and Modality - Aotearoa New Zealand 2019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85129" y="546160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6391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10566" y="352849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  <a:p>
            <a:r>
              <a:rPr lang="en-AU" sz="2800" i="1" dirty="0">
                <a:solidFill>
                  <a:schemeClr val="accent2"/>
                </a:solidFill>
              </a:rPr>
              <a:t>continued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CEB348-EB1D-4592-991F-AE3F4C20721C}"/>
              </a:ext>
            </a:extLst>
          </p:cNvPr>
          <p:cNvSpPr/>
          <p:nvPr/>
        </p:nvSpPr>
        <p:spPr>
          <a:xfrm>
            <a:off x="4121407" y="817856"/>
            <a:ext cx="6096000" cy="50937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9.15 Percentage of Patients Starting KRT with Pre-emptive Kidney Transplant in Aotearoa New Zealand 2015-2019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9.16 Percentage of New Patients Commencing on Haemodialysis -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9.17 Unadjusted Incident KRT Rate -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9.18 Relative Incidence Rate of Treated Kidney Failure for Māori and Pasifika Patients, compared with non-Māori, non-Pasifika patients - Aotearoa New Zealand 2015-2019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9.19.1 Age-specific Incidence Rates of Treated Kidney Failure - Non-Māori, non-Pasifika,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9.19.2 Age-specific Incidence Rates of Treated Kidney Failure - Māori,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9.19.3 Age-specific Incidence Rates of Treated Kidney Failure - Pasifika,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9.20.1 Prevalent Patients by Modality - Aotearoa New Zealand - Māori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9.20.2 Prevalent Patients by Modality - Aotearoa New Zealand - Pasifika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9.20.3 Prevalent Patients by Modality - Aotearoa New Zealand - Non-Māori, non-Pasifika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9.21 Prevalent Haemodialysis at Home (% of all HD) by Ethnicity -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9.22 Diabetes as a Comorbidity in Prevalent Patients - Aotearoa New Zealand, 2010-2019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9.23 Incidence of New Patients - Aotearoa New Zealand</a:t>
            </a:r>
          </a:p>
        </p:txBody>
      </p:sp>
    </p:spTree>
    <p:extLst>
      <p:ext uri="{BB962C8B-B14F-4D97-AF65-F5344CB8AC3E}">
        <p14:creationId xmlns:p14="http://schemas.microsoft.com/office/powerpoint/2010/main" val="26218233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9971" y="896910"/>
            <a:ext cx="6952997" cy="505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420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51409" y="633493"/>
            <a:ext cx="7689181" cy="559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1588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24575" y="759408"/>
            <a:ext cx="7342850" cy="533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5680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3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224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3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6083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24575" y="759408"/>
            <a:ext cx="7342850" cy="533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943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3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44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3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307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24575" y="759408"/>
            <a:ext cx="7342850" cy="533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7045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3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274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10566" y="3528495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3479" y="1093261"/>
            <a:ext cx="33885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4800" dirty="0">
                <a:solidFill>
                  <a:schemeClr val="accent2"/>
                </a:solidFill>
              </a:rPr>
              <a:t>List </a:t>
            </a:r>
            <a:br>
              <a:rPr lang="en-AU" sz="4800" dirty="0">
                <a:solidFill>
                  <a:schemeClr val="accent2"/>
                </a:solidFill>
              </a:rPr>
            </a:br>
            <a:r>
              <a:rPr lang="en-AU" sz="4800" dirty="0">
                <a:solidFill>
                  <a:schemeClr val="accent2"/>
                </a:solidFill>
              </a:rPr>
              <a:t>of Figures</a:t>
            </a:r>
          </a:p>
          <a:p>
            <a:r>
              <a:rPr lang="en-AU" sz="2800" i="1" dirty="0">
                <a:solidFill>
                  <a:schemeClr val="accent2"/>
                </a:solidFill>
              </a:rPr>
              <a:t>continued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19D3B3-EF45-461C-B93D-03B9DA80E142}"/>
              </a:ext>
            </a:extLst>
          </p:cNvPr>
          <p:cNvSpPr/>
          <p:nvPr/>
        </p:nvSpPr>
        <p:spPr>
          <a:xfrm>
            <a:off x="3765066" y="871092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9.24 Incidence of New Transplants -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9.25 Prevalent Haemodialysis Patients -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9.26 Prevalent Peritoneal Dialysis Patients -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9.27 Prevalent Transplant Patients -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9.28 Deaths of KRT Patients -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9.29 Donor Type by Ethnicity - Aotearoa New Zealand 2010-2019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9.30 Donor Type by Ethnicity and Year -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9.31 Percentage of Patients Starting KRT with Pre-emptive Kidney Transplant -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9.32 Patient Survival, Recipients of Primary Deceased Donor Grafts - Aotearoa New Zealand 2010-2019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9.33 Graft Survival, Recipients of Primary Deceased Donor Grafts - Aotearoa New Zealand 2010-2019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9.34 Transplant Outcomes, Aotearoa New Zealand - Primary Deceased Donor Kidney-only Transplants 2010-2019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9.35 Dialysis Modality End 2019 - Aotearoa New Zealand, by Ethnicity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9.36 Patient Survival, Incident Dialysis Patients - Aotearoa New Zealand 2010-2019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9.37 eGFR at RRT start -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9.38 Cause of Death by Modality and Ethnicity - Deaths Occurring During 2019, Aotearoa New Zealand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300" dirty="0"/>
              <a:t>Figure 9.39 Late Referral Rates by Ethnicity - Aotearoa New Zealand 2015 - 2019</a:t>
            </a:r>
          </a:p>
        </p:txBody>
      </p:sp>
    </p:spTree>
    <p:extLst>
      <p:ext uri="{BB962C8B-B14F-4D97-AF65-F5344CB8AC3E}">
        <p14:creationId xmlns:p14="http://schemas.microsoft.com/office/powerpoint/2010/main" val="10631341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3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8583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4" y="550393"/>
            <a:ext cx="7917750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1214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609316A9-990D-4EC3-A671-70EE5C149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B0C6109-9159-49CA-AD7A-F9035539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86F14F5-308C-4EB6-87AB-05DE9501B1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23">
              <a:extLst>
                <a:ext uri="{FF2B5EF4-FFF2-40B4-BE49-F238E27FC236}">
                  <a16:creationId xmlns:a16="http://schemas.microsoft.com/office/drawing/2014/main" id="{BA032363-A188-47C5-9D59-9B788809DC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5">
              <a:extLst>
                <a:ext uri="{FF2B5EF4-FFF2-40B4-BE49-F238E27FC236}">
                  <a16:creationId xmlns:a16="http://schemas.microsoft.com/office/drawing/2014/main" id="{2C4077DF-6BB9-4069-AD28-6B1664EBB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1D2B8B50-3419-41ED-9A9F-3CF9EEBBD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7">
              <a:extLst>
                <a:ext uri="{FF2B5EF4-FFF2-40B4-BE49-F238E27FC236}">
                  <a16:creationId xmlns:a16="http://schemas.microsoft.com/office/drawing/2014/main" id="{5C640498-2E73-4FA2-BEB6-C3596A458C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8">
              <a:extLst>
                <a:ext uri="{FF2B5EF4-FFF2-40B4-BE49-F238E27FC236}">
                  <a16:creationId xmlns:a16="http://schemas.microsoft.com/office/drawing/2014/main" id="{3240EEFC-4112-4C39-A816-C815774F6D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Rectangle 29">
              <a:extLst>
                <a:ext uri="{FF2B5EF4-FFF2-40B4-BE49-F238E27FC236}">
                  <a16:creationId xmlns:a16="http://schemas.microsoft.com/office/drawing/2014/main" id="{ADF362B0-03EA-4800-9FAA-9F128587E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0BA84559-2F4C-4795-9246-4C563F942D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A77A1AA-CA47-4A91-A0A1-0A8CE31A9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Isosceles Triangle 5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Isosceles Triangle 6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64" name="Rectangle 6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24574" y="759408"/>
            <a:ext cx="7342850" cy="533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2465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4" y="550393"/>
            <a:ext cx="7917750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9716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4" y="550393"/>
            <a:ext cx="7917750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7194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4" y="550393"/>
            <a:ext cx="7917750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91707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4" y="550393"/>
            <a:ext cx="7917750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953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4" y="550393"/>
            <a:ext cx="7917750" cy="575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34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2" y="550393"/>
            <a:ext cx="7917755" cy="575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EF10CD-66D9-4024-AEA6-C67B4F9C0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7123" y="550394"/>
            <a:ext cx="7917752" cy="575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627</Words>
  <Application>Microsoft Office PowerPoint</Application>
  <PresentationFormat>Widescreen</PresentationFormat>
  <Paragraphs>51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Trebuchet MS</vt:lpstr>
      <vt:lpstr>Wingdings 3</vt:lpstr>
      <vt:lpstr>Facet</vt:lpstr>
      <vt:lpstr>End Stage Kidney Disease  in Aotearoa  New Zealand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ANZDAT Registry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Stage Kidney Disease in Aotearoa New Zealand</dc:title>
  <dc:subject>Aotearoa New Zealand</dc:subject>
  <dc:creator>Kylie Hurst;ANZDATA Registry</dc:creator>
  <cp:keywords>#ANZDATA</cp:keywords>
  <dc:description>Chapter 9 ANZDATA Annual Report</dc:description>
  <cp:lastModifiedBy>Daniel Meseldzija</cp:lastModifiedBy>
  <cp:revision>12</cp:revision>
  <dcterms:created xsi:type="dcterms:W3CDTF">2020-03-04T00:25:18Z</dcterms:created>
  <dcterms:modified xsi:type="dcterms:W3CDTF">2021-02-10T02:12:20Z</dcterms:modified>
  <cp:category>Annual Report Figures Chapter 9</cp:category>
  <cp:contentStatus/>
</cp:coreProperties>
</file>