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83" r:id="rId4"/>
    <p:sldId id="28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7" r:id="rId25"/>
    <p:sldId id="279" r:id="rId26"/>
    <p:sldId id="280" r:id="rId27"/>
    <p:sldId id="284" r:id="rId28"/>
    <p:sldId id="281" r:id="rId29"/>
    <p:sldId id="282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10/02/2021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724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10/02/2021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739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10/02/2021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3459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10/02/2021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0352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10/02/2021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7723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10/02/2021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2932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10/02/2021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6932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10/02/2021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35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10/02/2021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973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10/02/2021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643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10/02/2021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327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10/02/2021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113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10/02/2021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48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10/02/2021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916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10/02/2021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953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10/02/2021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196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DDD60-8BC9-4A56-805C-3B1FC1BAEC1F}" type="datetimeFigureOut">
              <a:rPr lang="en-AU" smtClean="0"/>
              <a:t>10/02/2021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71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877" y="1275426"/>
            <a:ext cx="5096060" cy="430714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4600" dirty="0"/>
              <a:t>End Stage Kidney Disease in Aboriginal and Torres Strait Islander Australians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1120" y="2753679"/>
            <a:ext cx="4078935" cy="1663907"/>
          </a:xfrm>
        </p:spPr>
        <p:txBody>
          <a:bodyPr anchor="ctr">
            <a:normAutofit fontScale="92500"/>
          </a:bodyPr>
          <a:lstStyle/>
          <a:p>
            <a:pPr algn="l">
              <a:lnSpc>
                <a:spcPct val="150000"/>
              </a:lnSpc>
            </a:pPr>
            <a:r>
              <a:rPr lang="en-AU" dirty="0">
                <a:solidFill>
                  <a:schemeClr val="bg1"/>
                </a:solidFill>
              </a:rPr>
              <a:t>ANZDATA Registry 43</a:t>
            </a:r>
            <a:r>
              <a:rPr lang="en-AU" baseline="30000" dirty="0">
                <a:solidFill>
                  <a:schemeClr val="bg1"/>
                </a:solidFill>
              </a:rPr>
              <a:t>rd</a:t>
            </a:r>
            <a:r>
              <a:rPr lang="en-AU" dirty="0">
                <a:solidFill>
                  <a:schemeClr val="bg1"/>
                </a:solidFill>
              </a:rPr>
              <a:t> Annual Report</a:t>
            </a:r>
            <a:br>
              <a:rPr lang="en-AU" dirty="0">
                <a:solidFill>
                  <a:schemeClr val="bg1"/>
                </a:solidFill>
              </a:rPr>
            </a:br>
            <a:r>
              <a:rPr lang="en-AU" dirty="0">
                <a:solidFill>
                  <a:srgbClr val="FFFFFF"/>
                </a:solidFill>
              </a:rPr>
              <a:t>Data to 31-Dec-2019</a:t>
            </a:r>
          </a:p>
          <a:p>
            <a:pPr algn="l"/>
            <a:r>
              <a:rPr lang="en-AU" sz="3500" dirty="0">
                <a:solidFill>
                  <a:schemeClr val="bg1"/>
                </a:solidFill>
              </a:rPr>
              <a:t>Chapter 10 - Graphs</a:t>
            </a:r>
            <a:endParaRPr lang="en-AU" sz="3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7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7" y="550251"/>
            <a:ext cx="7918145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12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7" y="550251"/>
            <a:ext cx="7918145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18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7" y="550251"/>
            <a:ext cx="7918145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34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7" y="550251"/>
            <a:ext cx="7918145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2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7" y="550251"/>
            <a:ext cx="7918145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83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7" y="550251"/>
            <a:ext cx="7918145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59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7" y="550251"/>
            <a:ext cx="7918145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08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7" y="550251"/>
            <a:ext cx="7918145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76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7" y="550251"/>
            <a:ext cx="7918145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0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7" y="550251"/>
            <a:ext cx="7918145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18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1203" y="3589867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933479" y="1093261"/>
            <a:ext cx="33885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800" dirty="0">
                <a:solidFill>
                  <a:schemeClr val="accent2"/>
                </a:solidFill>
              </a:rPr>
              <a:t>List </a:t>
            </a:r>
            <a:br>
              <a:rPr lang="en-AU" sz="4800" dirty="0">
                <a:solidFill>
                  <a:schemeClr val="accent2"/>
                </a:solidFill>
              </a:rPr>
            </a:br>
            <a:r>
              <a:rPr lang="en-AU" sz="4800" dirty="0">
                <a:solidFill>
                  <a:schemeClr val="accent2"/>
                </a:solidFill>
              </a:rPr>
              <a:t>of Figures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924E28-E515-48A5-A38B-3F263AAACBC4}"/>
              </a:ext>
            </a:extLst>
          </p:cNvPr>
          <p:cNvSpPr/>
          <p:nvPr/>
        </p:nvSpPr>
        <p:spPr>
          <a:xfrm>
            <a:off x="4315645" y="1076356"/>
            <a:ext cx="6928001" cy="4576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10.1 Percentage of New Patients Commencing on Haemodialysis – Australia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10.2 Unadjusted Incident RRT Rate – Australia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10.3 Relative Incidence Rate of Treated ESKD for Indigenous Patients by Gender (Comparison to Non-Indigenous Australians) - 2015-2019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10.4 Age-specific Incidence Rates of Treated ESKD - Among Indigenous Australians, by State and Age at RRT start 2015-2019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10.5.1 Age-specific Incidence Rates of Treated ESKD - Non-Indigenous, Australia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10.5.2 Age-specific Incidence Rates of Treated ESKD - Indigenous, Australia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10.6.1 Prevalent Patients by Modality - Australia - Indigenous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10.6.2 Prevalent Patients by Modality - Australia - Non-Indigenous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10.7 Prevalent Haemodialysis at Home by Ethnicity – Australia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10.8 Donor Type by Ethnicity - Australia 2010-2019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10.9 Donor Type by Ethnicity and Year - Australia</a:t>
            </a:r>
          </a:p>
        </p:txBody>
      </p:sp>
    </p:spTree>
    <p:extLst>
      <p:ext uri="{BB962C8B-B14F-4D97-AF65-F5344CB8AC3E}">
        <p14:creationId xmlns:p14="http://schemas.microsoft.com/office/powerpoint/2010/main" val="3965713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7" y="550251"/>
            <a:ext cx="7918145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24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7" y="550251"/>
            <a:ext cx="7918145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82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8021" y="550251"/>
            <a:ext cx="7915956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13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7" y="550251"/>
            <a:ext cx="7918145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18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7" y="550251"/>
            <a:ext cx="7918145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71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7" y="550251"/>
            <a:ext cx="7918145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16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7" y="550251"/>
            <a:ext cx="7918145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57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7" y="550250"/>
            <a:ext cx="7918146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39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7" y="550251"/>
            <a:ext cx="7918146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62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7" y="550251"/>
            <a:ext cx="7918146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1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0566" y="352849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933479" y="1093261"/>
            <a:ext cx="33885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800" dirty="0">
                <a:solidFill>
                  <a:schemeClr val="accent2"/>
                </a:solidFill>
              </a:rPr>
              <a:t>List </a:t>
            </a:r>
            <a:br>
              <a:rPr lang="en-AU" sz="4800" dirty="0">
                <a:solidFill>
                  <a:schemeClr val="accent2"/>
                </a:solidFill>
              </a:rPr>
            </a:br>
            <a:r>
              <a:rPr lang="en-AU" sz="4800" dirty="0">
                <a:solidFill>
                  <a:schemeClr val="accent2"/>
                </a:solidFill>
              </a:rPr>
              <a:t>of Figures</a:t>
            </a:r>
          </a:p>
          <a:p>
            <a:r>
              <a:rPr lang="en-AU" sz="2800" i="1" dirty="0">
                <a:solidFill>
                  <a:schemeClr val="accent2"/>
                </a:solidFill>
              </a:rPr>
              <a:t>continued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F20F29-5A9D-4360-B60B-D70C496C3A47}"/>
              </a:ext>
            </a:extLst>
          </p:cNvPr>
          <p:cNvSpPr/>
          <p:nvPr/>
        </p:nvSpPr>
        <p:spPr>
          <a:xfrm>
            <a:off x="3884612" y="864871"/>
            <a:ext cx="7413965" cy="4899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10.9 Donor Type by Ethnicity and Year - Australia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10.10 Percentage of Patients Starting RRT with Pre-emptive Kidney Transplant - Australia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10.11 Patient Survival, Recipients of Primary DD Transplants - Australia 2010-2019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10.12 Graft Survival, Recipients of Primary DD Transplants - Australia 2010-2019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10.13 Transplant Outcomes - Primary Deceased Donor Kidney-only Transplants Australia 2010-2019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10.14 Dialysis Modality End 2019 - Australia, by Ethnicity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10.15 Incident Dialysis Patient Survival 2010-2019 - Australia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10.16 eGFR at Dialysis Initiation - Australia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10.17 Incidence of New Indigenous Australian Patients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10.18 Incidence of New Transplants Indigenous Australian Patients - By referring state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10.19 Median Time to Primary Transplant Indigenous Australian Patients - By referring state, Transplants during 2012-2015 vs 2016-2019</a:t>
            </a:r>
          </a:p>
        </p:txBody>
      </p:sp>
    </p:spTree>
    <p:extLst>
      <p:ext uri="{BB962C8B-B14F-4D97-AF65-F5344CB8AC3E}">
        <p14:creationId xmlns:p14="http://schemas.microsoft.com/office/powerpoint/2010/main" val="2621823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973" y="896085"/>
            <a:ext cx="10402993" cy="505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42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1410" y="549155"/>
            <a:ext cx="7689180" cy="575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58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857" y="758537"/>
            <a:ext cx="10986286" cy="534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680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7" y="550250"/>
            <a:ext cx="7918146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22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0566" y="352849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933479" y="1093261"/>
            <a:ext cx="33885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800" dirty="0">
                <a:solidFill>
                  <a:schemeClr val="accent2"/>
                </a:solidFill>
              </a:rPr>
              <a:t>List </a:t>
            </a:r>
            <a:br>
              <a:rPr lang="en-AU" sz="4800" dirty="0">
                <a:solidFill>
                  <a:schemeClr val="accent2"/>
                </a:solidFill>
              </a:rPr>
            </a:br>
            <a:r>
              <a:rPr lang="en-AU" sz="4800" dirty="0">
                <a:solidFill>
                  <a:schemeClr val="accent2"/>
                </a:solidFill>
              </a:rPr>
              <a:t>of Figures</a:t>
            </a:r>
          </a:p>
          <a:p>
            <a:r>
              <a:rPr lang="en-AU" sz="2800" i="1" dirty="0">
                <a:solidFill>
                  <a:schemeClr val="accent2"/>
                </a:solidFill>
              </a:rPr>
              <a:t>continued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F20F29-5A9D-4360-B60B-D70C496C3A47}"/>
              </a:ext>
            </a:extLst>
          </p:cNvPr>
          <p:cNvSpPr/>
          <p:nvPr/>
        </p:nvSpPr>
        <p:spPr>
          <a:xfrm>
            <a:off x="3867268" y="1281724"/>
            <a:ext cx="7204386" cy="3930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10.20 Prevalent Indigenous Australian Haemodialysis Patients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10.21 Prevalent Indigenous Australian Peritoneal Dialysis Patients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10.22 Prevalent Indigenous Australian Transplant Patients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10.23 Deaths of Indigenous Australian RRT patients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10.24 Incident Indigenous Australian Renal Replacement Therapy Patients 2015-2019 - By Postcode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10.25 Percentage of Prevalent Renal Replacement Therapy Patients Identifying as Indigenous Australian - 2019 By State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10.26 Prevalent Indigenous Australian Dialysis Patients 2019 - By Statistical Area Level 3</a:t>
            </a: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10.27 Cause of Death by Modality and Ethnicity, Australia - Deaths Occurring During 2019</a:t>
            </a:r>
          </a:p>
        </p:txBody>
      </p:sp>
    </p:spTree>
    <p:extLst>
      <p:ext uri="{BB962C8B-B14F-4D97-AF65-F5344CB8AC3E}">
        <p14:creationId xmlns:p14="http://schemas.microsoft.com/office/powerpoint/2010/main" val="4046226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5" y="550250"/>
            <a:ext cx="7918148" cy="575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77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7" y="550251"/>
            <a:ext cx="7918145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07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7" y="550251"/>
            <a:ext cx="7918145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45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7" y="550251"/>
            <a:ext cx="7918145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15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927" y="550251"/>
            <a:ext cx="7918145" cy="5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3529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392</Words>
  <Application>Microsoft Office PowerPoint</Application>
  <PresentationFormat>Widescreen</PresentationFormat>
  <Paragraphs>38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Trebuchet MS</vt:lpstr>
      <vt:lpstr>Wingdings 3</vt:lpstr>
      <vt:lpstr>Facet</vt:lpstr>
      <vt:lpstr>End Stage Kidney Disease in Aboriginal and Torres Strait Islander Australians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ANZDATA Rgeostry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Stage Kidney Disease in Aboriginal and Torres Strait Islander Australians</dc:title>
  <dc:subject>Aboriginal and Torres Strait Islander</dc:subject>
  <dc:creator>Kylie Hurst;ANZDATA Registry</dc:creator>
  <cp:keywords>#ANZDATA</cp:keywords>
  <dc:description>Chapter 10</dc:description>
  <cp:lastModifiedBy>Chris Davies</cp:lastModifiedBy>
  <cp:revision>10</cp:revision>
  <dcterms:created xsi:type="dcterms:W3CDTF">2020-03-04T00:25:18Z</dcterms:created>
  <dcterms:modified xsi:type="dcterms:W3CDTF">2021-02-10T03:15:23Z</dcterms:modified>
  <cp:category>Annual Report Figures Chapter 10</cp:category>
  <cp:contentStatus>Final</cp:contentStatus>
</cp:coreProperties>
</file>