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73" r:id="rId4"/>
    <p:sldId id="270" r:id="rId5"/>
    <p:sldId id="271" r:id="rId6"/>
    <p:sldId id="272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7" r:id="rId15"/>
    <p:sldId id="268" r:id="rId16"/>
    <p:sldId id="269" r:id="rId17"/>
    <p:sldId id="274" r:id="rId18"/>
    <p:sldId id="275" r:id="rId19"/>
    <p:sldId id="276" r:id="rId20"/>
    <p:sldId id="277" r:id="rId21"/>
    <p:sldId id="278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  <p:sldId id="343" r:id="rId58"/>
    <p:sldId id="344" r:id="rId59"/>
    <p:sldId id="345" r:id="rId60"/>
    <p:sldId id="346" r:id="rId61"/>
    <p:sldId id="347" r:id="rId62"/>
    <p:sldId id="348" r:id="rId63"/>
    <p:sldId id="349" r:id="rId64"/>
    <p:sldId id="350" r:id="rId65"/>
    <p:sldId id="351" r:id="rId66"/>
    <p:sldId id="352" r:id="rId67"/>
    <p:sldId id="353" r:id="rId68"/>
    <p:sldId id="354" r:id="rId69"/>
    <p:sldId id="355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24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739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3459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35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723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293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32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35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973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643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327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131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48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16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953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1961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DDD60-8BC9-4A56-805C-3B1FC1BAEC1F}" type="datetimeFigureOut">
              <a:rPr lang="en-AU" smtClean="0"/>
              <a:t>8/01/2021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D35A42-0430-4B7F-A768-F5C77B9302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971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335" y="1282701"/>
            <a:ext cx="5096060" cy="43071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4600" dirty="0"/>
              <a:t>Peritoneal </a:t>
            </a:r>
            <a:br>
              <a:rPr lang="en-AU" sz="4600" dirty="0"/>
            </a:br>
            <a:r>
              <a:rPr lang="en-AU" sz="4600" dirty="0"/>
              <a:t>Dialysis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21120" y="2753679"/>
            <a:ext cx="4078935" cy="1663907"/>
          </a:xfrm>
        </p:spPr>
        <p:txBody>
          <a:bodyPr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</a:rPr>
              <a:t>ANZDATA Registry 43</a:t>
            </a:r>
            <a:r>
              <a:rPr lang="en-AU" baseline="30000" dirty="0">
                <a:solidFill>
                  <a:schemeClr val="bg1"/>
                </a:solidFill>
              </a:rPr>
              <a:t>rd</a:t>
            </a:r>
            <a:r>
              <a:rPr lang="en-AU" dirty="0">
                <a:solidFill>
                  <a:schemeClr val="bg1"/>
                </a:solidFill>
              </a:rPr>
              <a:t> Annual Report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rgbClr val="FFFFFF"/>
                </a:solidFill>
              </a:rPr>
              <a:t>Data to 31-Dec-2019</a:t>
            </a:r>
          </a:p>
          <a:p>
            <a:pPr algn="l"/>
            <a:r>
              <a:rPr lang="en-AU" sz="3500" dirty="0">
                <a:solidFill>
                  <a:schemeClr val="bg1"/>
                </a:solidFill>
              </a:rPr>
              <a:t>Chapter 5 - Graphs</a:t>
            </a:r>
            <a:endParaRPr lang="en-AU" sz="3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10B66-279B-400D-BAEC-06A2D3C17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1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E16AE-D7C0-4A3D-AFB2-88CA8B063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3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E3610C-43CF-45EC-A02E-DB9FD6D09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5" y="550069"/>
            <a:ext cx="7918649" cy="57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12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8E9DC-456B-4C29-97CD-3F05CD8FE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18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F677B-1AB2-4038-9BD6-CD388D250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52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A2FBF5-4AB6-435A-AB08-72377AA37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83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E9F46A-A1B6-42E3-B159-E9F89F33B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59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13C194-35FD-4D35-BF00-43A13E4D6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17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C1BC5-A1CF-4E7B-B27F-140AEA3DA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B637FE-EDFC-4B56-ABA9-C9D6FA425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3295" y="583968"/>
            <a:ext cx="7825409" cy="569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7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257466" y="904213"/>
            <a:ext cx="64575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5.1.1 Time on Peritoneal Dialysis - Prevalent PD Patients Australia 31 Dec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5.1.2 Time on Peritoneal Dialysis - Prevalent PD Patients New Zealand 31 Dec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5.2.1 Incidence, Cessation and Annual Prevalence of Peritoneal Dialysis Patients - Australia 2015-2019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5.2.2 Incidence, Cessation and Annual Prevalence of Peritoneal Dialysis Patients - New Zealand 2015-2019 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5.3.1 Age (%) of New Peritoneal Dialysis Patients - Australia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5.3.2 Age (%) of New Peritoneal Dialysis Patients - New Zealand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5.4.1 Age (%) of Current Peritoneal Dialysis Patients - Australia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5.4.2 Age (%) of Current Peritoneal Dialysis Patients - New Zealand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5.5.1 PD Patients (%) of all Prevalent Dialysis - Australia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5.5.2 PD Patients (%) of all Prevalent Dialysis - New Zealand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5.6.1 Icodextrin Use by Modality - Prevalent Patients December 2017 - 2019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5.6.2 Icodextrin Use by Modality - Prevalent Patients December 2017 - 2019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5.7 Icodextrin Use by State and Country - Prevalent Patients December 2019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06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</p:txBody>
      </p:sp>
    </p:spTree>
    <p:extLst>
      <p:ext uri="{BB962C8B-B14F-4D97-AF65-F5344CB8AC3E}">
        <p14:creationId xmlns:p14="http://schemas.microsoft.com/office/powerpoint/2010/main" val="3965713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3D4E25-E2DA-4C0E-B823-5A5F7CB81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0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D24A3-58A2-40F9-954E-5779E4D63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83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D5E93F-AA9D-405A-8371-66D0AC8F4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75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4319D1-AB61-49B2-A112-98B8E932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00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16409-DAC2-4B04-ACAD-763E95A04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30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A7C51-681D-4C78-994E-4C48D1315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77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9D3A3-D5D8-4976-B944-7168F8741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20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9F5CB5-696C-4AF8-A329-9AEC34AD6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35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6848D-DF67-48D5-B183-8530B86A6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212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E296A1-BE62-49BD-801F-A8916B577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1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285745" y="655880"/>
            <a:ext cx="625242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5.8.1 Low GDP Use by Modality - Prevalent Patients December 2017 - 2019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5.8.2 Low GDP Use by Modality - Prevalent Patients December 2017 - 2019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5.9 Low GDP Use by State and Country - Prevalent Patients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5.10.1 Patient Survival by Era Peritoneal Dialysis within 365 days of RRT start - 2008 - 2019 Censored for Transplant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5.10.2 Patient Survival by Era Peritoneal Dialysis within 365 days of RRT start - 2008 - 2019 Censored for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5.11.1 Patient Survival by Age Group Peritoneal Dialysis within 365 days of RRT start - 2008 - 2019 Censored for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5.11.2 Patient Survival by Age Group Peritoneal Dialysis within 365 days of RRT start - 2008 - 2019 Censored for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5.12.1 Patient Survival by Diabetic Status Peritoneal Dialysis within 365 days of RRT start - 2008 - 2019 Censored for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5.12.2 Patient Survival by Diabetic Status Peritoneal Dialysis within 365 days of RRT start - 2008 - 2019 Censored for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5.13.1 Technique Survival by Era Peritoneal Dialysis within 365 days of RRT start - 2008 - 2019 Censored for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5.13.2 Technique Survival by Era Peritoneal Dialysis within 365 days of RRT start - 2008 - 2019 Censored for Transplant - New Zealand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06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</p:txBody>
      </p:sp>
    </p:spTree>
    <p:extLst>
      <p:ext uri="{BB962C8B-B14F-4D97-AF65-F5344CB8AC3E}">
        <p14:creationId xmlns:p14="http://schemas.microsoft.com/office/powerpoint/2010/main" val="15774678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5E4912-8101-4B93-A375-1E7E179F7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518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84597-62DE-41A9-A931-408A84B24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56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65F6A-9110-42D0-BA38-B1FA8D91B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95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46706-9C1E-45DE-A4C9-ADE422BDB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266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5D0B8-B8E5-4B72-8355-F02159A7C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45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031F2-DEEE-4FB9-8101-C47761C3E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2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00E793-0C65-4FC0-92F4-1611C392B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5" y="550069"/>
            <a:ext cx="7918649" cy="57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04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D767F6-FB3E-440D-B267-5AD0AAC59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3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B6488-742A-4027-83A0-AE613D478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94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64B83-D465-4A5A-8623-A999A8173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333272" y="465070"/>
            <a:ext cx="625242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5.14.1 Technique Survival by Age Group Peritoneal Dialysis within 365 days of RRT start - 2008 - 2019 Censored for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5.14.2 Technique Survival by Age Group Peritoneal Dialysis within 365 days of RRT start - 2008 - 2019 Censored for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5.15.1 Technique Survival by Diabetic Status Peritoneal Dialysis within 365 days of RRT start - 2008 - 2019 Censored for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5.15.2 Technique Survival by Diabetic Status Peritoneal Dialysis within 365 days of RRT start - 2008 - 2019 Censored for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5.16.1 Technique Survival by Era Peritoneal Dialysis within 365 days of RRT start - 2008 - 2019 Censored for Death and Transplant - Australia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5.16.2 Technique Survival by Era Peritoneal Dialysis within 365 days of RRT start - 2008 - 2019 Censored for Death and Transplant - New Zealand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5.17.1 Technique Survival by Age Group Peritoneal Dialysis within 365 days of RRT start - 2008 - 2019 Censored for Death and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5.17.2 Technique Survival by Age Group Peritoneal Dialysis within 365 days of RRT start - 2008 - 2019 Censored for Death and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5.18.1 Technique Survival by Diabetic Status Peritoneal Dialysis within 365 days of RRT start - 2008 - 2019 Censored for Death and Transplant - Australia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5.18.2 Technique Survival by Diabetic Status Peritoneal Dialysis within 365 days of RRT start - 2008 - 2019 Censored for Death and Transplant - New Zealand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5.19.1 Time to Restarting PD after Technique Failure - Australia 2015-2019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5.19.2 Time to Restarting PD after Technique Failure - New Zealand 2015-2019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24059101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545EC6-5A94-4298-8EC2-163ED22E5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1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F28BB-ECCE-42F9-B352-3D21F7870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55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67B0DD-8370-469D-B329-D33B0EC5F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24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EBF1D-2DC2-42C0-AF21-4449ACE93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94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6B18F4-86EA-4413-9821-8F1C3619A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7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FB6FB-3FF6-4352-9C2D-72FB9D6AD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792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2FD5B4-AD9E-4AC0-A32E-7FBDBEEDF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684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5A5A0-C6CC-4CB7-B288-1BD11FFE5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103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6B5EE8-9E60-4720-82D1-33014F996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827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4E374-A36B-4586-869B-866278E7E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9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304993" y="656273"/>
            <a:ext cx="6381716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5.20.1 First PD Treatment to First Peritonitis - By Age at First PD Australia 2015 - 2019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5.20.2 First PD Treatment to First Peritonitis - By Age at First PD New Zealand 2015 - 2019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5.21.1 First PD Treatment to First Peritonitis - By Ethnicity Australia 2015 - 2019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5.21.2 First PD Treatment to First Peritonitis - By Ethnicity New Zealand 2015 - 2019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5.22.1 First PD Treatment to First Peritonitis - By Diabetic Status at RRT entry Australia 2015 - 2019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5.22.2 First PD Treatment to First Peritonitis - By Diabetic Status at RRT entry New Zealand 2015 - 2019 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5.23 PD Peritonitis Rate - Australia 2004-2019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5.24 PD Peritonitis Rate - By State, Australia 2015-2019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5.25 PD Peritonitis Rate - By State, Australia 2010-2019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5.26 PD Peritonitis Rate - By Treating Unit, Australia 2010-2019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5.27 PD Peritonitis Rate - By Treating Unit, Australia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5.28 Distribution of Organisms Causing Peritonitis - Australia 2014-2019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5.29 Distribution of Organisms Causing Peritonitis - Australia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5.30 Initial Antibiotic Regimen - Australia 2014-2019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3234853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0DD386-83DD-4518-A8AA-EDDCDBE8A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7355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7BA323-6909-4BA5-99EB-DC1BF1B68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983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62A95-437A-4476-99A3-D25BBB07C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434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50A89D-2CB1-4F76-BBCD-BC6A7FA24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280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7DF278-074F-4AC0-98B4-A2C1F20D7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079" y="550069"/>
            <a:ext cx="10077842" cy="57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51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05C16-2300-4160-BD81-EACE4E1FC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079" y="550069"/>
            <a:ext cx="10077842" cy="57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8222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97F7D-A608-4474-AF5F-11F95158B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407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D185F-914C-4FD4-A549-9C1832E15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678" y="549275"/>
            <a:ext cx="7918643" cy="5759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2E2669-6E0C-4767-ABDE-79F155FEB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3888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35DFF-B1FD-49B4-8A47-E8A9FCE32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5" y="550069"/>
            <a:ext cx="7918649" cy="57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290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66E3A9-CBA0-480B-92AD-2A6100BA8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9071" y="550072"/>
            <a:ext cx="6333857" cy="57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85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10D7E8-7049-4CCB-A0CE-BD98A89F510D}"/>
              </a:ext>
            </a:extLst>
          </p:cNvPr>
          <p:cNvSpPr/>
          <p:nvPr/>
        </p:nvSpPr>
        <p:spPr>
          <a:xfrm>
            <a:off x="5254922" y="917883"/>
            <a:ext cx="64600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5.31 Final Antibiotic Regimen - Australia 2014-2019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5.32 Proportion of Episodes Resulting in Permanent HD Transfer - Australia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5.33 Haemoglobin - Peritoneal Dialysis - December 2017-2019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5.34.1 Haemoglobin in Peritoneal Dialysis Patients - Australia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5.34.2 Haemoglobin in Peritoneal Dialysis Patients - New Zealand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5.35.1 % Peritoneal Dialysis Patients with Hb 110-129 g/L - Australia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5.35.2 % Peritoneal Dialysis Patients with Hb 110-129 g/L - New Zealand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5.36 Serum Calcium - Peritoneal Dialysis - December 2017-2019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5.37.1 % PD Patients with Calcium 2.1-2.4 mmol/L - Australia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5.37.2 % PD Patients with Calcium 2.1-2.4 mmol/L - New Zealand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5.38 Serum Phosphate - Peritoneal Dialysis - December 2017-2019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5.39.1 % PD Patients with Phosphate 0.8-1.6 mmol/L - Australia 31 December 2019</a:t>
            </a:r>
          </a:p>
          <a:p>
            <a:pPr marL="989013" indent="-989013" defTabSz="449263">
              <a:spcBef>
                <a:spcPts val="600"/>
              </a:spcBef>
              <a:spcAft>
                <a:spcPts val="600"/>
              </a:spcAft>
              <a:tabLst>
                <a:tab pos="989013" algn="l"/>
              </a:tabLst>
            </a:pPr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Figure 5.39.2 % PD Patients with Phosphate 0.8-1.6 mmol/L - New Zealand 31 December 2019</a:t>
            </a:r>
          </a:p>
        </p:txBody>
      </p:sp>
      <p:pic>
        <p:nvPicPr>
          <p:cNvPr id="4" name="Graphic 3" descr="Bar chart RTL">
            <a:extLst>
              <a:ext uri="{FF2B5EF4-FFF2-40B4-BE49-F238E27FC236}">
                <a16:creationId xmlns:a16="http://schemas.microsoft.com/office/drawing/2014/main" id="{E74C6A5F-0F6C-4144-8833-EFE6EBD44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01788" y="2642015"/>
            <a:ext cx="2379690" cy="23796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E45F5-1AD8-444A-A88F-B26ED6F04E6E}"/>
              </a:ext>
            </a:extLst>
          </p:cNvPr>
          <p:cNvSpPr/>
          <p:nvPr/>
        </p:nvSpPr>
        <p:spPr>
          <a:xfrm>
            <a:off x="933478" y="1093261"/>
            <a:ext cx="437151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4800" dirty="0">
                <a:solidFill>
                  <a:schemeClr val="accent2"/>
                </a:solidFill>
              </a:rPr>
              <a:t>List of Figures</a:t>
            </a:r>
          </a:p>
          <a:p>
            <a:r>
              <a:rPr lang="en-AU" sz="3200" i="1" dirty="0">
                <a:solidFill>
                  <a:schemeClr val="accent2"/>
                </a:solidFill>
              </a:rPr>
              <a:t>continued</a:t>
            </a:r>
          </a:p>
        </p:txBody>
      </p:sp>
    </p:spTree>
    <p:extLst>
      <p:ext uri="{BB962C8B-B14F-4D97-AF65-F5344CB8AC3E}">
        <p14:creationId xmlns:p14="http://schemas.microsoft.com/office/powerpoint/2010/main" val="19275477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E147EA-F25B-4003-A9D5-044373A0D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9071" y="1126241"/>
            <a:ext cx="6333857" cy="46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468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2EEE9-9C90-4FFA-8A81-65E55272D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9071" y="1126241"/>
            <a:ext cx="6333857" cy="46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690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5BE53F-02C5-4E58-AC55-37D677E23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189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DDEA64-3A54-4063-BBD9-D01E68222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562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8688E-F3E4-484A-9156-C7AEE4594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8194" y="549275"/>
            <a:ext cx="6335610" cy="57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332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B0EC8-939E-4141-B954-A57837E4D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470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D356BC-B941-46D4-A81E-9260AE7E8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9071" y="1126241"/>
            <a:ext cx="6333857" cy="46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81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643FB-3C5A-4FF8-87AC-DDAD23982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8194" y="549275"/>
            <a:ext cx="6335610" cy="57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404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16C1F-11E8-4A74-AA94-D737A4FB4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824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E55E4F-D676-46E3-B391-331E31D6E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9071" y="1126241"/>
            <a:ext cx="6333857" cy="46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11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DDAE6D-05E9-4893-B19C-0F445074F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577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4E2C1-2F06-483B-9F6E-4C6DFD66D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07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4D026A2-7476-44B0-9648-BB98882F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F8FC21-0A44-4045-95A1-B7935DBC6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209B962-CD29-4D46-A7B0-10F6C7CF1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CC8D40CF-4D47-411D-A8B7-0E4B29E98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B48A2AD-5257-4384-A7F5-A1EE4E688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4C26DE3-844C-47DA-831E-E7D7BF617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22D975E-0684-4AA6-9FB7-929B250D5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8ED5A9A-F0C7-4547-BC1E-22FC89BD2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D743765-A245-4349-A5CE-4AB5F078F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AF7217B-D042-44D2-9FC7-71FAB6651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1CC9171B-8BEB-48B1-B9BE-E9584522D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7BCC1C-1251-4F55-8D95-FA06B9086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6678" y="550071"/>
            <a:ext cx="7918643" cy="575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55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377</TotalTime>
  <Words>1093</Words>
  <Application>Microsoft Office PowerPoint</Application>
  <PresentationFormat>Widescreen</PresentationFormat>
  <Paragraphs>74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Trebuchet MS</vt:lpstr>
      <vt:lpstr>Wingdings 3</vt:lpstr>
      <vt:lpstr>Facet</vt:lpstr>
      <vt:lpstr>Peritoneal  Dialysis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ANZDATA Registry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Peritoneal Dialysis Chapter 5 Annual Report</dc:title>
  <dc:subject>Annual Report</dc:subject>
  <dc:creator>ANZ DATA</dc:creator>
  <cp:keywords>#ANZDATA</cp:keywords>
  <cp:lastModifiedBy>Daniel Meseldzija</cp:lastModifiedBy>
  <cp:revision>38</cp:revision>
  <dcterms:created xsi:type="dcterms:W3CDTF">2019-09-24T02:19:39Z</dcterms:created>
  <dcterms:modified xsi:type="dcterms:W3CDTF">2021-01-07T23:58:51Z</dcterms:modified>
  <cp:category>Peritoneal Dialysis</cp:category>
</cp:coreProperties>
</file>