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3" r:id="rId4"/>
    <p:sldId id="270" r:id="rId5"/>
    <p:sldId id="271" r:id="rId6"/>
    <p:sldId id="272" r:id="rId7"/>
    <p:sldId id="3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59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84" r:id="rId64"/>
    <p:sldId id="347" r:id="rId65"/>
    <p:sldId id="348" r:id="rId66"/>
    <p:sldId id="360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80" r:id="rId86"/>
    <p:sldId id="381" r:id="rId87"/>
    <p:sldId id="382" r:id="rId88"/>
    <p:sldId id="383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Haemodialysis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43</a:t>
            </a:r>
            <a:r>
              <a:rPr lang="en-AU" baseline="30000" dirty="0">
                <a:solidFill>
                  <a:schemeClr val="bg1"/>
                </a:solidFill>
              </a:rPr>
              <a:t>rd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31-Dec-2019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4 -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85745" y="674400"/>
            <a:ext cx="64575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4.1.1 Age (%) of Incident Haemodialysis Patients -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4.1.2 Age (%) of Incident Haemodialysis Patients - New Zealand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4.2.1 Age (%) of Prevalent Haemodialysis Patients - Australia 31 Dec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4.2.2 Age (%) of Prevalent Haemodialysis Patients - New Zealand 31 Dec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4.3.1 Patient Survival by Era - Haemodialysis at RRT Start - Australia 2008-2019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4.3.2 Patient Survival by Era - Haemodialysis at RRT Start - New Zealand 2008-2019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4.4.1 Patient Survival by Era - Haemodialysis at RRT Start - Australia 2008-2019 Censored for Transplant and Transfer to PD     Adjusted for Age, Ethnicity, Diabetic Nephropathy, Comorbidity and Gender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4.4.2 Patient Survival by Era - Haemodialysis at RRT Start - New Zealand 2008-2019 Censored for Transplant and Transfer to PD Adjusted for Age, Ethnicity, Diabetic Nephropathy, Comorbidity and Gender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4.5.1 Patient Survival by Age Group Haemodialysis at RRT Start - Australia 2008-2019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4.5.2 Patient Survival by Age Group Haemodialysis at RRT Start - New Zealand 2008-2019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4.6.1 Patient Survival by Diabetes Haemodialysis at RRT Start - Australia 2008-2019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4.6.2 Patient Survival by Diabetes Haemodialysis at RRT Start - New Zealand 2008-2019 Censored for Transplant and Transfer to PD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598"/>
            <a:ext cx="7917755" cy="57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1" y="550392"/>
            <a:ext cx="7917758" cy="57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084312" y="702833"/>
            <a:ext cx="625242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4.7.1 Patient Survival by Age Group Haemodialysis at RRT Start - Australia 2008-2019 Censored for Transplant and Transfer to PD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4.7.2 Patient Survival by Age Group Haemodialysis at RRT Start - Australia 2008-2019 Censored for Transplant and Transfer to PD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4.7.3 Patient Survival by Age Group Haemodialysis at RRT Start - Australia 2008-2019 Censored for Transplant and Transfer to PD Cardiovascular Disease but No Diabetes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4.7.4 Patient Survival by Age Group Haemodialysis at RRT Start - Australia 2008-2019 Censored for Transplant and Transfer to PD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4.8.1 Patient Survival by Age Group Haemodialysis at RRT Start - New Zealand 2008-2019 Censored for Transplant and Transfer to PD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4.8.2 Patient Survival by Age Group Haemodialysis at RRT Start - New Zealand 2008-2019 Censored for Transplant and Transfer to PD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4.8.3 Patient Survival by Age Group Haemodialysis at RRT Start - New Zealand 2008-2019 Censored for Transplant and Transfer to PD Cardiovascular Disease but No Diabetes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4.8.4 Patient Survival by Age Group Haemodialysis at RRT Start - New Zealand 2008-2019 Censored for Transplant and Transfer to PD Both Diabetes and Cardiovascular Disease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BCE2CB-042D-4D3C-8CA6-DAE3B9DC9C77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57746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76766" y="523994"/>
            <a:ext cx="62524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4.9.1 Distribution of Blood Flow Rates - Prevalent Haemodialysis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4.9.2 Distribution of Blood Flow Rates - Prevalent Haemodialysis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4.10 Haemodialysis Conventional/Quotidian - 2017-2019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4.11 Haemodialysis Frequency Per Week - 2017-2019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4.12 Haemodialysis Session Length (Hours) - December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4.13 Haemodialysis Duration (Hours Per Week) - December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4.14 Percentage of HD Patients Dialysing Five or More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4.15 Percentage of HD Patients Dialysing 3 Days Per Week Dialysing 4.5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4.16 Percentage of HD Patients Dialysing &gt;12 Hours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4.17 Use of Haemodiafiltration - Prevalent Haemodialysis Patients 2010-2019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4.18.1 Haemoglobin in Haemodialysis Patients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4.18.2 Haemoglobin in Haemodialysis Patients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4.19.1 % Haemodialysis Patients with Hb 110-129 g/L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4.19.2 % Haemodialysis Patients with Hb 110-129 g/L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4.20.1 % Haemodialysis Patients with Ferritin 200-500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g/L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4.20.2 % Haemodialysis Patients with Ferritin 200-500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g/L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4.21.1 % Haemodialysis Patients with </a:t>
            </a:r>
            <a:r>
              <a:rPr lang="en-AU" sz="100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&gt;20%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4.21.2 % Haemodialysis Patients with </a:t>
            </a:r>
            <a:r>
              <a:rPr lang="en-AU" sz="100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&gt;20% - New Zealand 31 December 2019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1" y="550392"/>
            <a:ext cx="7917757" cy="57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682094"/>
            <a:ext cx="63817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4.22.1 % Haemodialysis Patients with Calcium 2.1-2.4 mmol/L - 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4.22.2 % Haemodialysis Patients with Calcium 2.1-2.4 mmol/L - 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4.23.1 % Haemodialysis Patients with Phosphate 0.8-1.6 mmol/L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4.23.2 % Haemodialysis Patients with Phosphate 0.8-1.6 mmol/L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4.24 Urea Reduction Ratio -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4.25 Urea Reduction Ratio - By Type of Access, 2019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4.26.1 Median URR in Haemodialysis Patients - Three Sessions Per Week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4.26.2 Median URR in Haemodialysis Patients - Three Sessions Per Week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4.27.1 % Haemodialysis Patients with URR&gt;70% - Three Sessions Per Week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4.27.2 % Haemodialysis Patients with URR&gt;70% - Three Sessions Per Week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4.28 Vascular Access - Initial RRT - Haemodialysis as Initial Modality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4.29 Vascular Access - Initial RRT - By Age Group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4.30.1 Vascular Access - Initial RRT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4.30.2 Vascular Access - Initial RRT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4.31.1 Vascular Access - Initial RRT - By Referral Time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Figure 4.31.2 Vascular Access - Initial RRT - By Referral Time - New Zealand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9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4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50094"/>
            <a:ext cx="7918579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1" y="550095"/>
            <a:ext cx="7918578" cy="57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4922" y="951399"/>
            <a:ext cx="64600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4.32.1 % Initial RRT HD Patients Starting with AVF/AVG -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4.32.2 % Initial RRT HD Patients Starting with AVF/AVG - New Zealand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4.33 Prevalent Haemodialysis Access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4.34 Prevalent Haemodialysis Access - By Age Group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4.35.1 Prevalent Haemodialysis Access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4.35.2 Prevalent Haemodialysis Access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4.36 Prevalent Haemodialysis Access - By Location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4.37.1 % Prevalent HD Patients Dialysing with AVF/AVG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4.37.2 % Prevalent HD Patients Dialysing with AVF/AVG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4.38 Age Distribution of Home HD Patients by State/Territory and Country - at 31 Dec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4.39.1 Home HD Percent of all HD by Age at 31 Dec 2019 -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4.39.2 Home HD Percent of all HD by Age at 31 Dec 2019 -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4.40.1 % Haemodialysis Patients on Home HD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4.40.2 % Haemodialysis Patients on Home HD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4.41 Technique Survival - Home Haemodialysis 2009 - 2019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4.42 Technique Survival by Age Group - Home Haemodialysis 2009 - 2019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3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50094"/>
            <a:ext cx="7918580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50094"/>
            <a:ext cx="7918580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50094"/>
            <a:ext cx="7918580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5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CBC87-F6C1-4FCA-96F6-EBC4C79E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1" y="550094"/>
            <a:ext cx="7918579" cy="5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1175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1175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3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1175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9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1175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3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1175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106254" y="1589319"/>
            <a:ext cx="646006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4.43.1 Death-Censored Technique Survival by Age Group - Home Haemodialysis 2009 - 2019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4.43.2 Death-Censored Technique Survival by Age Group - Home Haemodialysis 2009 - 2019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4.44 Patient Survival - Home Haemodialysis 2009 - 2019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4.45 Home Haemodialysis Conventional/Quotidian - 2017-2019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4.46 Home Haemodialysis Frequency Per Week - 2017-2019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4.47 Home Haemodialysis Session Length (Hours) - December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4.48 Home Haemodialysis Duration (Hours Per Week) - December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4.49 Percentage of Home HD Patients Dialysing Five or More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4.50 Percentage of Home HD Patients Dialysing 3 Days Per Week Dialysing 4.5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4.51 Percentage of Home HD Patients Dialysing &gt;12 Hours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4721799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1175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8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1175"/>
            <a:ext cx="7917753" cy="5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75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1" cy="57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98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1" cy="57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58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1" cy="57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1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2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3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79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49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1" y="550392"/>
            <a:ext cx="7917758" cy="57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73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32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555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1175"/>
            <a:ext cx="7917750" cy="57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1176"/>
            <a:ext cx="7917748" cy="57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5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1175"/>
            <a:ext cx="7917748" cy="57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70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1175"/>
            <a:ext cx="7917747" cy="57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52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1175"/>
            <a:ext cx="7917747" cy="57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68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1175"/>
            <a:ext cx="7917746" cy="57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7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50394"/>
            <a:ext cx="7917755" cy="5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1317</Words>
  <Application>Microsoft Office PowerPoint</Application>
  <PresentationFormat>Widescreen</PresentationFormat>
  <Paragraphs>94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Trebuchet MS</vt:lpstr>
      <vt:lpstr>Wingdings 3</vt:lpstr>
      <vt:lpstr>Facet</vt:lpstr>
      <vt:lpstr>Haemodialysis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Haemodialysis Chapter 4 Annual Report</dc:title>
  <dc:subject>Annual Report</dc:subject>
  <dc:creator>ANZ DATA</dc:creator>
  <cp:keywords>#ANZDATA</cp:keywords>
  <cp:lastModifiedBy>Daniel Meseldzija</cp:lastModifiedBy>
  <cp:revision>27</cp:revision>
  <dcterms:created xsi:type="dcterms:W3CDTF">2019-09-24T02:19:39Z</dcterms:created>
  <dcterms:modified xsi:type="dcterms:W3CDTF">2021-01-07T23:33:51Z</dcterms:modified>
  <cp:category>Haemodialysis</cp:category>
</cp:coreProperties>
</file>