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83" r:id="rId4"/>
    <p:sldId id="28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7" r:id="rId25"/>
    <p:sldId id="279" r:id="rId26"/>
    <p:sldId id="280" r:id="rId27"/>
    <p:sldId id="284" r:id="rId28"/>
    <p:sldId id="281" r:id="rId29"/>
    <p:sldId id="282" r:id="rId30"/>
    <p:sldId id="285" r:id="rId31"/>
    <p:sldId id="286" r:id="rId32"/>
    <p:sldId id="287" r:id="rId33"/>
    <p:sldId id="288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15/04/2020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877" y="1275426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End Stage Kidney Disease </a:t>
            </a:r>
            <a:br>
              <a:rPr lang="en-AU" sz="4600" dirty="0"/>
            </a:br>
            <a:r>
              <a:rPr lang="en-AU" sz="4600" dirty="0"/>
              <a:t>in Aotearoa </a:t>
            </a:r>
            <a:br>
              <a:rPr lang="en-AU" sz="4600" dirty="0"/>
            </a:br>
            <a:r>
              <a:rPr lang="en-AU" sz="4600" dirty="0"/>
              <a:t>New Zealand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42</a:t>
            </a:r>
            <a:r>
              <a:rPr lang="en-AU" baseline="30000" dirty="0">
                <a:solidFill>
                  <a:schemeClr val="bg1"/>
                </a:solidFill>
              </a:rPr>
              <a:t>st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31-Dec-2018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9 -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4610798" y="774747"/>
            <a:ext cx="7001221" cy="5319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9.1 	Incidence of Renal Replacement Therapy - New Zealand 1989-2018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9.2 	Trends in Modality at Start of Renal Replacement Therapy - New Zealand 2009-2018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9.3 	Primary Renal Disease of New Patients Commencing Renal Replacement Therapy, 2018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9.4 	Children and Young Adults (0-24 years) Commencing RRT - New Zealand 2009-2018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9.5 	Incidence of Renal Replacement Therapy by Age Group - New Zealand, 2009-2018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9.6 	Incidence of RRT by Age Group and Modality - Per Million Population, New Zealand 2018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9.7 	Incidence of RRT by Ethnicity in New Zealand 2014-2018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9.8 	Incidence of RRT by Ethnicity and Modality - New Zealand 2018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9.9 	Percentage of Patients Starting RRT with Pre-emptive Kidney Transplant in New Zealand 2014-2018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9.10 	Percentage of New Patients Commencing on Haemodialysis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9.11 	Unadjusted Incident RRT Rate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9.12 	Relative Incidence Rate of Treated ESKD for Māori and Pasifika Patients - New Zealand 2014-2018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9.13.1 	Age-specific Incidence Rates of Treated ESKD - Non-Māori, non-Pasifika,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9.13.2 	Age-specific Incidence Rates of Treated ESKD - Māori,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9.13.3 	Age-specific Incidence Rates of Treated ESKD - Pasifika, New Zealand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1203" y="3589867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9" y="1093261"/>
            <a:ext cx="33885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</a:t>
            </a:r>
            <a:br>
              <a:rPr lang="en-AU" sz="4800" dirty="0">
                <a:solidFill>
                  <a:schemeClr val="accent2"/>
                </a:solidFill>
              </a:rPr>
            </a:br>
            <a:r>
              <a:rPr lang="en-AU" sz="4800" dirty="0">
                <a:solidFill>
                  <a:schemeClr val="accent2"/>
                </a:solidFill>
              </a:rPr>
              <a:t>of Figures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13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184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717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166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570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4"/>
            <a:ext cx="7917753" cy="575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6391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625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4670676" y="731678"/>
            <a:ext cx="6791690" cy="5319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9.14.1 	Prevalent Patients by Modality - New Zealand - Māori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9.14.2 	Prevalent Patients by Modality - New Zealand - Pasifika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9.14.3 	Prevalent Patients by Modality - New Zealand - Non-Māori, non-Pasifika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9.15 	Prevalent Haemodialysis at Home by Ethnicity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9.16 	Incidence of New Patients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9.17 	Incidence of New Transplants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9.18 	Prevalent Haemodialysis Patients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9.19 	Prevalent Peritoneal Dialysis Patients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9.20 	Prevalent Transplant Patients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9.21 	Deaths of RRT Patients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9.22 	Donor Type by Ethnicity - New Zealand 2009-2018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9.23 	Donor Type by Ethnicity and Year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9.24 	Percentage of Patients Starting RRT with Pre-emptive Kidney Transplant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9.25 	Primary DD Graft Patient Survival 2009-2018 -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9.26 	Primary DD Overall Graft Survival 2009-2018 -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9.27 	Transplant Outcomes, New Zealand - Primary Deceased Donor Kidney-only Transplants 2009-2018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9.28 	Dialysis Modality End 2018 - New Zealand, by Ethnicity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9.29 	Incident Dialysis Patient Survival 2009-2018 -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9.30 	eGFR at RRT start - New Zealand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9.31 	Cause of Death by Modality and Ethnicity, New Zealand - Deaths Occurring During 2018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10566" y="352849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9" y="1093261"/>
            <a:ext cx="33885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</a:t>
            </a:r>
            <a:br>
              <a:rPr lang="en-AU" sz="4800" dirty="0">
                <a:solidFill>
                  <a:schemeClr val="accent2"/>
                </a:solidFill>
              </a:rPr>
            </a:br>
            <a:r>
              <a:rPr lang="en-AU" sz="4800" dirty="0">
                <a:solidFill>
                  <a:schemeClr val="accent2"/>
                </a:solidFill>
              </a:rPr>
              <a:t>of Figures</a:t>
            </a:r>
          </a:p>
          <a:p>
            <a:r>
              <a:rPr lang="en-AU" sz="2800" i="1" dirty="0">
                <a:solidFill>
                  <a:schemeClr val="accent2"/>
                </a:solidFill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26218233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9970" y="896085"/>
            <a:ext cx="6952999" cy="505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4420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51409" y="632581"/>
            <a:ext cx="7689182" cy="559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1588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24574" y="758537"/>
            <a:ext cx="7342852" cy="534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5680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4"/>
            <a:ext cx="7917753" cy="575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0224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4"/>
            <a:ext cx="7917753" cy="575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6083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24574" y="758537"/>
            <a:ext cx="7342852" cy="534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943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4"/>
            <a:ext cx="7917753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44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4"/>
            <a:ext cx="7917753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307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24574" y="758537"/>
            <a:ext cx="7342852" cy="534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7045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4"/>
            <a:ext cx="7917753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274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4670676" y="731678"/>
            <a:ext cx="6791690" cy="2125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9.32 	Late Referral Rates by Age Group - New Zealand 2009 - 2018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9.33 	Late Referral Rates by Ethnicity - New Zealand 2014 - 2018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9.34 	Prevalence of Dialysis and Transplantation - New Zealand 1989-2018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9.35 	Prevalence of Renal Replacement Therapy - New Zealand 2014-2018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9.36 	Diabetes as a Comorbidity in Prevalent Patients - New Zealand, 2009-2018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9.37 	Method and Location of Dialysis - New Zealand, 2014-2018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9.38 	Home and Facility Based Dialysis - New Zealand, 2014-2018</a:t>
            </a:r>
          </a:p>
          <a:p>
            <a:pPr marL="1258888" indent="-1258888">
              <a:lnSpc>
                <a:spcPct val="114000"/>
              </a:lnSpc>
            </a:pPr>
            <a:r>
              <a:rPr lang="en-AU" sz="1300" dirty="0">
                <a:latin typeface="Arial" panose="020B0604020202020204" pitchFamily="34" charset="0"/>
                <a:cs typeface="Arial" panose="020B0604020202020204" pitchFamily="34" charset="0"/>
              </a:rPr>
              <a:t>Figure 9.39 	New Kidney Transplants in New Zealand 2014-2018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10566" y="352849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9" y="1093261"/>
            <a:ext cx="33885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</a:t>
            </a:r>
            <a:br>
              <a:rPr lang="en-AU" sz="4800" dirty="0">
                <a:solidFill>
                  <a:schemeClr val="accent2"/>
                </a:solidFill>
              </a:rPr>
            </a:br>
            <a:r>
              <a:rPr lang="en-AU" sz="4800" dirty="0">
                <a:solidFill>
                  <a:schemeClr val="accent2"/>
                </a:solidFill>
              </a:rPr>
              <a:t>of Figures</a:t>
            </a:r>
          </a:p>
          <a:p>
            <a:r>
              <a:rPr lang="en-AU" sz="2800" i="1" dirty="0">
                <a:solidFill>
                  <a:schemeClr val="accent2"/>
                </a:solidFill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10631341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4"/>
            <a:ext cx="7917753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8583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4"/>
            <a:ext cx="7917752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1214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24574" y="758537"/>
            <a:ext cx="7342851" cy="534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2465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4"/>
            <a:ext cx="7917752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9716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4"/>
            <a:ext cx="7917752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7194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4"/>
            <a:ext cx="7917752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91707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4"/>
            <a:ext cx="7917752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395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4"/>
            <a:ext cx="7917752" cy="57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349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2" y="549454"/>
            <a:ext cx="7917756" cy="575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49455"/>
            <a:ext cx="7917753" cy="575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</Words>
  <Application>Microsoft Office PowerPoint</Application>
  <PresentationFormat>Widescreen</PresentationFormat>
  <Paragraphs>51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Arial</vt:lpstr>
      <vt:lpstr>Trebuchet MS</vt:lpstr>
      <vt:lpstr>Wingdings 3</vt:lpstr>
      <vt:lpstr>Facet</vt:lpstr>
      <vt:lpstr>End Stage Kidney Disease  in Aotearoa  New Zealand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ANZDAT Registry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Stage Kidney Disease in Aotearoa New Zealand</dc:title>
  <dc:subject>Aotearoa New Zealand</dc:subject>
  <dc:creator>Kylie Hurst;ANZDATA Registry</dc:creator>
  <cp:keywords>#ANZDATA</cp:keywords>
  <dc:description>Chapter 9 ANZDATA Annual Report</dc:description>
  <cp:lastModifiedBy>Kylie Hurst</cp:lastModifiedBy>
  <cp:revision>6</cp:revision>
  <dcterms:created xsi:type="dcterms:W3CDTF">2020-03-04T00:25:18Z</dcterms:created>
  <dcterms:modified xsi:type="dcterms:W3CDTF">2020-04-15T12:24:35Z</dcterms:modified>
  <cp:category>Annual Report Figures Chapter 9</cp:category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