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164" d="100"/>
          <a:sy n="164" d="100"/>
        </p:scale>
        <p:origin x="-11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180" y="3565818"/>
            <a:ext cx="5825202" cy="822674"/>
          </a:xfrm>
        </p:spPr>
        <p:txBody>
          <a:bodyPr/>
          <a:lstStyle/>
          <a:p>
            <a:r>
              <a:rPr lang="en-AU" dirty="0"/>
              <a:t>Data to </a:t>
            </a:r>
            <a:r>
              <a:rPr lang="en-AU" dirty="0" smtClean="0"/>
              <a:t>31-Dec-2017</a:t>
            </a:r>
          </a:p>
          <a:p>
            <a:endParaRPr lang="en-AU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776B7C93-E861-450A-AD11-7C6D5C5974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62" y="1161408"/>
            <a:ext cx="7132320" cy="2283119"/>
          </a:xfrm>
        </p:spPr>
        <p:txBody>
          <a:bodyPr/>
          <a:lstStyle/>
          <a:p>
            <a:r>
              <a:rPr lang="en-AU" sz="4400" dirty="0"/>
              <a:t>ANZDATA Registry </a:t>
            </a:r>
            <a:br>
              <a:rPr lang="en-AU" sz="4400" dirty="0"/>
            </a:br>
            <a:r>
              <a:rPr lang="en-AU" sz="4400" dirty="0" smtClean="0"/>
              <a:t>41</a:t>
            </a:r>
            <a:r>
              <a:rPr lang="en-AU" sz="4400" baseline="30000" dirty="0" smtClean="0"/>
              <a:t>st</a:t>
            </a:r>
            <a:r>
              <a:rPr lang="en-AU" sz="4400" dirty="0" smtClean="0"/>
              <a:t> </a:t>
            </a:r>
            <a:r>
              <a:rPr lang="en-AU" sz="4400" dirty="0"/>
              <a:t>Annual Report</a:t>
            </a:r>
            <a:r>
              <a:rPr lang="en-AU" dirty="0"/>
              <a:t/>
            </a:r>
            <a:br>
              <a:rPr lang="en-AU" dirty="0"/>
            </a:br>
            <a:r>
              <a:rPr lang="en-AU" sz="2800" dirty="0"/>
              <a:t>Highlights of</a:t>
            </a:r>
            <a:br>
              <a:rPr lang="en-AU" sz="2800" dirty="0"/>
            </a:br>
            <a:r>
              <a:rPr lang="en-AU" sz="2800" dirty="0"/>
              <a:t>End Stage Kidney Disease </a:t>
            </a:r>
            <a:br>
              <a:rPr lang="en-AU" sz="2800" dirty="0"/>
            </a:br>
            <a:r>
              <a:rPr lang="en-AU" sz="2800" dirty="0"/>
              <a:t>in Australia and New Zealand</a:t>
            </a: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554" y="497531"/>
            <a:ext cx="5543005" cy="4031953"/>
          </a:xfrm>
        </p:spPr>
      </p:pic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8002" y="381000"/>
            <a:ext cx="6447501" cy="863600"/>
          </a:xfrm>
        </p:spPr>
        <p:txBody>
          <a:bodyPr>
            <a:normAutofit/>
          </a:bodyPr>
          <a:lstStyle/>
          <a:p>
            <a:pPr algn="ctr"/>
            <a:r>
              <a:rPr lang="en-AU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Prevalence </a:t>
            </a:r>
            <a:r>
              <a:rPr lang="en-AU" sz="2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en-AU" sz="20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46660923"/>
              </p:ext>
            </p:extLst>
          </p:nvPr>
        </p:nvGraphicFramePr>
        <p:xfrm>
          <a:off x="1298242" y="850900"/>
          <a:ext cx="4867019" cy="3275672"/>
        </p:xfrm>
        <a:graphic>
          <a:graphicData uri="http://schemas.openxmlformats.org/drawingml/2006/table">
            <a:tbl>
              <a:tblPr/>
              <a:tblGrid>
                <a:gridCol w="3143449">
                  <a:extLst>
                    <a:ext uri="{9D8B030D-6E8A-4147-A177-3AD203B41FA5}">
                      <a16:colId xmlns:a16="http://schemas.microsoft.com/office/drawing/2014/main" xmlns="" val="2629593183"/>
                    </a:ext>
                  </a:extLst>
                </a:gridCol>
                <a:gridCol w="1723570">
                  <a:extLst>
                    <a:ext uri="{9D8B030D-6E8A-4147-A177-3AD203B41FA5}">
                      <a16:colId xmlns:a16="http://schemas.microsoft.com/office/drawing/2014/main" xmlns="" val="1037471880"/>
                    </a:ext>
                  </a:extLst>
                </a:gridCol>
              </a:tblGrid>
              <a:tr h="30421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0" kern="1400" dirty="0">
                          <a:ln>
                            <a:noFill/>
                          </a:ln>
                          <a:solidFill>
                            <a:srgbClr val="2A388F"/>
                          </a:solidFill>
                          <a:effectLst/>
                          <a:latin typeface="Tahoma" panose="020B0604030504040204" pitchFamily="34" charset="0"/>
                        </a:rPr>
                        <a:t> Australia Total</a:t>
                      </a:r>
                      <a:endParaRPr lang="en-AU" sz="1400" b="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9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b="0" kern="1400" dirty="0" smtClean="0">
                          <a:ln>
                            <a:noFill/>
                          </a:ln>
                          <a:solidFill>
                            <a:srgbClr val="2A388F"/>
                          </a:solidFill>
                          <a:effectLst/>
                          <a:latin typeface="Arial" panose="020B0604020202020204" pitchFamily="34" charset="0"/>
                        </a:rPr>
                        <a:t>24,738 (1006)</a:t>
                      </a:r>
                      <a:endParaRPr lang="en-US" sz="1400" b="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47972471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No. Functioning Transplants</a:t>
                      </a:r>
                      <a:endParaRPr lang="en-AU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11,687 (475)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46214876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No. Dialysis Patients</a:t>
                      </a:r>
                      <a:endParaRPr lang="en-AU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13,051 (531)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35017912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Proportion Home Haemodialysis</a:t>
                      </a:r>
                      <a:endParaRPr lang="en-AU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7.8</a:t>
                      </a: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74132425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Proportion Facility Haemodialysis</a:t>
                      </a:r>
                      <a:endParaRPr lang="en-AU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73.6%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97341536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Proportion Peritoneal Dialysis</a:t>
                      </a:r>
                      <a:endParaRPr lang="en-AU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18.6%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75911424"/>
                  </a:ext>
                </a:extLst>
              </a:tr>
              <a:tr h="30421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0" kern="1400" dirty="0">
                          <a:ln>
                            <a:noFill/>
                          </a:ln>
                          <a:solidFill>
                            <a:srgbClr val="2A388F"/>
                          </a:solidFill>
                          <a:effectLst/>
                          <a:latin typeface="Tahoma" panose="020B0604030504040204" pitchFamily="34" charset="0"/>
                        </a:rPr>
                        <a:t> New Zealand Total</a:t>
                      </a:r>
                      <a:endParaRPr lang="en-AU" sz="1400" b="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9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b="0" kern="1400" dirty="0" smtClean="0">
                          <a:ln>
                            <a:noFill/>
                          </a:ln>
                          <a:solidFill>
                            <a:srgbClr val="2A388F"/>
                          </a:solidFill>
                          <a:effectLst/>
                          <a:latin typeface="Arial" panose="020B0604020202020204" pitchFamily="34" charset="0"/>
                        </a:rPr>
                        <a:t>4,658 (972)</a:t>
                      </a:r>
                      <a:endParaRPr lang="en-US" sz="1400" b="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2633005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No. Functioning Transplants</a:t>
                      </a:r>
                      <a:endParaRPr lang="en-AU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1,890 (394)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8204498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No. Dialysis Patients</a:t>
                      </a:r>
                      <a:endParaRPr lang="en-AU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2,768 (577)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64785519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Proportion Home Haemodialysis</a:t>
                      </a:r>
                      <a:endParaRPr lang="en-AU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15.8%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38462008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Proportion Facility Haemodialysis</a:t>
                      </a:r>
                      <a:endParaRPr lang="en-AU" sz="14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53.4%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43637490"/>
                  </a:ext>
                </a:extLst>
              </a:tr>
              <a:tr h="26672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   Proportion Peritoneal Dialysis</a:t>
                      </a:r>
                      <a:endParaRPr lang="en-AU" sz="14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30.9</a:t>
                      </a:r>
                      <a:r>
                        <a:rPr lang="en-US" sz="11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996" marR="17996" marT="17996" marB="17996" anchor="ctr">
                    <a:lnL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39E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8846846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23601" y="4334862"/>
            <a:ext cx="34163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2017 </a:t>
            </a:r>
            <a:r>
              <a:rPr lang="en-AU" sz="900" dirty="0">
                <a:latin typeface="Arial" panose="020B0604020202020204" pitchFamily="34" charset="0"/>
                <a:cs typeface="Arial" panose="020B0604020202020204" pitchFamily="34" charset="0"/>
              </a:rPr>
              <a:t>ANZDATA Annual </a:t>
            </a:r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Report, </a:t>
            </a:r>
            <a:r>
              <a:rPr lang="en-AU" sz="900" dirty="0">
                <a:latin typeface="Arial" panose="020B0604020202020204" pitchFamily="34" charset="0"/>
                <a:cs typeface="Arial" panose="020B0604020202020204" pitchFamily="34" charset="0"/>
              </a:rPr>
              <a:t>Table </a:t>
            </a:r>
            <a:r>
              <a:rPr lang="en-AU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A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735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615" y="430991"/>
            <a:ext cx="5712360" cy="4155140"/>
          </a:xfrm>
        </p:spPr>
      </p:pic>
    </p:spTree>
    <p:extLst>
      <p:ext uri="{BB962C8B-B14F-4D97-AF65-F5344CB8AC3E}">
        <p14:creationId xmlns:p14="http://schemas.microsoft.com/office/powerpoint/2010/main" val="3713983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161" y="416800"/>
            <a:ext cx="5707828" cy="4151845"/>
          </a:xfrm>
        </p:spPr>
      </p:pic>
    </p:spTree>
    <p:extLst>
      <p:ext uri="{BB962C8B-B14F-4D97-AF65-F5344CB8AC3E}">
        <p14:creationId xmlns:p14="http://schemas.microsoft.com/office/powerpoint/2010/main" val="887172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565" y="414888"/>
            <a:ext cx="5670425" cy="4124637"/>
          </a:xfrm>
        </p:spPr>
      </p:pic>
    </p:spTree>
    <p:extLst>
      <p:ext uri="{BB962C8B-B14F-4D97-AF65-F5344CB8AC3E}">
        <p14:creationId xmlns:p14="http://schemas.microsoft.com/office/powerpoint/2010/main" val="625739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306" y="418945"/>
            <a:ext cx="5600793" cy="4073987"/>
          </a:xfrm>
        </p:spPr>
      </p:pic>
    </p:spTree>
    <p:extLst>
      <p:ext uri="{BB962C8B-B14F-4D97-AF65-F5344CB8AC3E}">
        <p14:creationId xmlns:p14="http://schemas.microsoft.com/office/powerpoint/2010/main" val="355694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427" y="390222"/>
            <a:ext cx="5776398" cy="4201721"/>
          </a:xfrm>
        </p:spPr>
      </p:pic>
    </p:spTree>
    <p:extLst>
      <p:ext uri="{BB962C8B-B14F-4D97-AF65-F5344CB8AC3E}">
        <p14:creationId xmlns:p14="http://schemas.microsoft.com/office/powerpoint/2010/main" val="206457612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49</TotalTime>
  <Words>101</Words>
  <Application>Microsoft Office PowerPoint</Application>
  <PresentationFormat>On-screen Show (16:9)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Facet</vt:lpstr>
      <vt:lpstr>ANZDATA Registry  41st Annual Report Highlights of End Stage Kidney Disease  in Australia and New Zealand</vt:lpstr>
      <vt:lpstr>PowerPoint Presentation</vt:lpstr>
      <vt:lpstr>Prevalence 2017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Registry Brochure</dc:title>
  <dc:creator>Kylie Hurst</dc:creator>
  <cp:lastModifiedBy>Chris Davies</cp:lastModifiedBy>
  <cp:revision>11</cp:revision>
  <dcterms:created xsi:type="dcterms:W3CDTF">2016-12-23T03:25:12Z</dcterms:created>
  <dcterms:modified xsi:type="dcterms:W3CDTF">2019-03-12T03:51:43Z</dcterms:modified>
  <cp:contentStatus/>
</cp:coreProperties>
</file>