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39</a:t>
            </a:r>
            <a:r>
              <a:rPr lang="en-AU" sz="4400" baseline="30000" dirty="0"/>
              <a:t>th</a:t>
            </a:r>
            <a:r>
              <a:rPr lang="en-AU" sz="4400" dirty="0"/>
              <a:t> Annual Report</a:t>
            </a:r>
            <a:br>
              <a:rPr lang="en-AU" dirty="0"/>
            </a:br>
            <a:r>
              <a:rPr lang="en-AU" sz="2800" dirty="0"/>
              <a:t>Chapter 13: End Stage Kidney Disease in Aotearoa/New Zealand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to 31-Dec-2015</a:t>
            </a: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259062"/>
            <a:ext cx="5544000" cy="4032947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13.9 Late referral rates by age group, New Zealand</a:t>
            </a:r>
          </a:p>
        </p:txBody>
      </p:sp>
    </p:spTree>
    <p:extLst>
      <p:ext uri="{BB962C8B-B14F-4D97-AF65-F5344CB8AC3E}">
        <p14:creationId xmlns:p14="http://schemas.microsoft.com/office/powerpoint/2010/main" val="292579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06" y="244660"/>
            <a:ext cx="5144109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13.10 Late referral rates by ethnicity, New Zealand</a:t>
            </a:r>
          </a:p>
        </p:txBody>
      </p:sp>
    </p:spTree>
    <p:extLst>
      <p:ext uri="{BB962C8B-B14F-4D97-AF65-F5344CB8AC3E}">
        <p14:creationId xmlns:p14="http://schemas.microsoft.com/office/powerpoint/2010/main" val="240421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109" y="244660"/>
            <a:ext cx="3944504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13.11 Children and young adults commencing renal replacement therapy in New Zealand, 2006-2016</a:t>
            </a:r>
          </a:p>
        </p:txBody>
      </p:sp>
    </p:spTree>
    <p:extLst>
      <p:ext uri="{BB962C8B-B14F-4D97-AF65-F5344CB8AC3E}">
        <p14:creationId xmlns:p14="http://schemas.microsoft.com/office/powerpoint/2010/main" val="195498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786" y="244660"/>
            <a:ext cx="3929150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13.12 Incidence of renal replacement therapy by age in New Zealand, 2006-2015</a:t>
            </a:r>
          </a:p>
        </p:txBody>
      </p:sp>
    </p:spTree>
    <p:extLst>
      <p:ext uri="{BB962C8B-B14F-4D97-AF65-F5344CB8AC3E}">
        <p14:creationId xmlns:p14="http://schemas.microsoft.com/office/powerpoint/2010/main" val="98962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935" y="244660"/>
            <a:ext cx="5478851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13.13 Incidence of renal replacement therapy by age and modality in New Zealand, 2006-2015</a:t>
            </a:r>
          </a:p>
        </p:txBody>
      </p:sp>
    </p:spTree>
    <p:extLst>
      <p:ext uri="{BB962C8B-B14F-4D97-AF65-F5344CB8AC3E}">
        <p14:creationId xmlns:p14="http://schemas.microsoft.com/office/powerpoint/2010/main" val="333543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654" y="244660"/>
            <a:ext cx="4245413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13.14 Incidence of RRT by ethnicity in New Zealand, 2011-2015</a:t>
            </a:r>
          </a:p>
        </p:txBody>
      </p:sp>
    </p:spTree>
    <p:extLst>
      <p:ext uri="{BB962C8B-B14F-4D97-AF65-F5344CB8AC3E}">
        <p14:creationId xmlns:p14="http://schemas.microsoft.com/office/powerpoint/2010/main" val="105751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261128"/>
            <a:ext cx="5544000" cy="4028815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13.15 Incidence of RRT by ethnicity and modality in New Zealand, 2006-2015</a:t>
            </a:r>
          </a:p>
        </p:txBody>
      </p:sp>
    </p:spTree>
    <p:extLst>
      <p:ext uri="{BB962C8B-B14F-4D97-AF65-F5344CB8AC3E}">
        <p14:creationId xmlns:p14="http://schemas.microsoft.com/office/powerpoint/2010/main" val="190180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61" y="244660"/>
            <a:ext cx="4431000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13.16 Pre-emptive kidney transplantation by ethnicity per 100 RRT patients in New Zealand, 2011-2015</a:t>
            </a:r>
          </a:p>
        </p:txBody>
      </p:sp>
    </p:spTree>
    <p:extLst>
      <p:ext uri="{BB962C8B-B14F-4D97-AF65-F5344CB8AC3E}">
        <p14:creationId xmlns:p14="http://schemas.microsoft.com/office/powerpoint/2010/main" val="81785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244660"/>
            <a:ext cx="5544000" cy="4061751"/>
          </a:xfrm>
        </p:spPr>
      </p:pic>
      <p:sp>
        <p:nvSpPr>
          <p:cNvPr id="7" name="Rectangle 6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13.1 Incidence of renal replacement therapy, </a:t>
            </a:r>
            <a:b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New Zealand 1986-2015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259536"/>
            <a:ext cx="5544000" cy="4031999"/>
          </a:xfrm>
        </p:spPr>
      </p:pic>
      <p:sp>
        <p:nvSpPr>
          <p:cNvPr id="4" name="Rectangle 3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13.2 Trends in modality at start of renal replacement therapy, New Zealand 2006-2015</a:t>
            </a:r>
          </a:p>
        </p:txBody>
      </p:sp>
    </p:spTree>
    <p:extLst>
      <p:ext uri="{BB962C8B-B14F-4D97-AF65-F5344CB8AC3E}">
        <p14:creationId xmlns:p14="http://schemas.microsoft.com/office/powerpoint/2010/main" val="12679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612335"/>
            <a:ext cx="5544000" cy="3326400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13.3 Primary renal disease in new patients commencing renal replacement therapy, 2015</a:t>
            </a:r>
          </a:p>
        </p:txBody>
      </p:sp>
    </p:spTree>
    <p:extLst>
      <p:ext uri="{BB962C8B-B14F-4D97-AF65-F5344CB8AC3E}">
        <p14:creationId xmlns:p14="http://schemas.microsoft.com/office/powerpoint/2010/main" val="36745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259536"/>
            <a:ext cx="5544000" cy="4031999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13.4 Proportion of patients with Diabetes as primary renal disease in New Zealand, 2006-2015</a:t>
            </a:r>
          </a:p>
        </p:txBody>
      </p:sp>
    </p:spTree>
    <p:extLst>
      <p:ext uri="{BB962C8B-B14F-4D97-AF65-F5344CB8AC3E}">
        <p14:creationId xmlns:p14="http://schemas.microsoft.com/office/powerpoint/2010/main" val="41618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448826"/>
            <a:ext cx="5544000" cy="3653419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13.5 Prevalence of renal replacement therapy in New Zealand, 2011-2016</a:t>
            </a:r>
          </a:p>
        </p:txBody>
      </p:sp>
    </p:spTree>
    <p:extLst>
      <p:ext uri="{BB962C8B-B14F-4D97-AF65-F5344CB8AC3E}">
        <p14:creationId xmlns:p14="http://schemas.microsoft.com/office/powerpoint/2010/main" val="134853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61" y="830477"/>
            <a:ext cx="5544000" cy="2890117"/>
          </a:xfrm>
        </p:spPr>
      </p:pic>
      <p:sp>
        <p:nvSpPr>
          <p:cNvPr id="4" name="Rectangle 3"/>
          <p:cNvSpPr/>
          <p:nvPr/>
        </p:nvSpPr>
        <p:spPr>
          <a:xfrm>
            <a:off x="1652787" y="44330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13.6 Methods and location of dialysis in New Zealand, </a:t>
            </a:r>
            <a:b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2011-2015</a:t>
            </a:r>
          </a:p>
        </p:txBody>
      </p:sp>
    </p:spTree>
    <p:extLst>
      <p:ext uri="{BB962C8B-B14F-4D97-AF65-F5344CB8AC3E}">
        <p14:creationId xmlns:p14="http://schemas.microsoft.com/office/powerpoint/2010/main" val="143147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111" y="244660"/>
            <a:ext cx="3692500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13.7 New Kidney transplants in New Zealand, 2011-2015</a:t>
            </a:r>
          </a:p>
        </p:txBody>
      </p:sp>
    </p:spTree>
    <p:extLst>
      <p:ext uri="{BB962C8B-B14F-4D97-AF65-F5344CB8AC3E}">
        <p14:creationId xmlns:p14="http://schemas.microsoft.com/office/powerpoint/2010/main" val="337349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292" y="244660"/>
            <a:ext cx="5418138" cy="4061751"/>
          </a:xfrm>
        </p:spPr>
      </p:pic>
      <p:sp>
        <p:nvSpPr>
          <p:cNvPr id="3" name="Rectangle 2"/>
          <p:cNvSpPr/>
          <p:nvPr/>
        </p:nvSpPr>
        <p:spPr>
          <a:xfrm>
            <a:off x="1706450" y="43064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13.8 Overall number of patients treated with renal replacement therapy in New Zealand</a:t>
            </a:r>
          </a:p>
        </p:txBody>
      </p:sp>
    </p:spTree>
    <p:extLst>
      <p:ext uri="{BB962C8B-B14F-4D97-AF65-F5344CB8AC3E}">
        <p14:creationId xmlns:p14="http://schemas.microsoft.com/office/powerpoint/2010/main" val="1123458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58</TotalTime>
  <Words>213</Words>
  <Application>Microsoft Office PowerPoint</Application>
  <PresentationFormat>On-screen Show (16:9)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ANZDATA Registry  39th Annual Report Chapter 13: End Stage Kidney Disease in Aotearoa/New Zealand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Kylie Hurst</cp:lastModifiedBy>
  <cp:revision>14</cp:revision>
  <dcterms:created xsi:type="dcterms:W3CDTF">2016-12-23T03:25:12Z</dcterms:created>
  <dcterms:modified xsi:type="dcterms:W3CDTF">2017-05-17T00:30:35Z</dcterms:modified>
  <cp:contentStatus/>
</cp:coreProperties>
</file>