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180" y="3565818"/>
            <a:ext cx="5825202" cy="822674"/>
          </a:xfrm>
        </p:spPr>
        <p:txBody>
          <a:bodyPr/>
          <a:lstStyle/>
          <a:p>
            <a:r>
              <a:rPr lang="en-AU" dirty="0"/>
              <a:t>Data to 31-Dec-2016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76B7C93-E861-450A-AD11-7C6D5C597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2" y="1161408"/>
            <a:ext cx="7132320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40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Highlights of</a:t>
            </a:r>
            <a:br>
              <a:rPr lang="en-AU" sz="2800" dirty="0"/>
            </a:br>
            <a:r>
              <a:rPr lang="en-AU" sz="2800" dirty="0"/>
              <a:t>End Stage Kidney Disease </a:t>
            </a:r>
            <a:br>
              <a:rPr lang="en-AU" sz="2800" dirty="0"/>
            </a:br>
            <a:r>
              <a:rPr lang="en-AU" sz="2800" dirty="0"/>
              <a:t>in Australia and New Zealand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992" y="555750"/>
            <a:ext cx="5543005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2" y="381000"/>
            <a:ext cx="6447501" cy="863600"/>
          </a:xfrm>
        </p:spPr>
        <p:txBody>
          <a:bodyPr>
            <a:normAutofit/>
          </a:bodyPr>
          <a:lstStyle/>
          <a:p>
            <a:pPr algn="ctr"/>
            <a:r>
              <a:rPr lang="en-AU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Prevalence 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19069955"/>
              </p:ext>
            </p:extLst>
          </p:nvPr>
        </p:nvGraphicFramePr>
        <p:xfrm>
          <a:off x="1298242" y="850900"/>
          <a:ext cx="4867019" cy="3275672"/>
        </p:xfrm>
        <a:graphic>
          <a:graphicData uri="http://schemas.openxmlformats.org/drawingml/2006/table">
            <a:tbl>
              <a:tblPr/>
              <a:tblGrid>
                <a:gridCol w="3143449">
                  <a:extLst>
                    <a:ext uri="{9D8B030D-6E8A-4147-A177-3AD203B41FA5}">
                      <a16:colId xmlns:a16="http://schemas.microsoft.com/office/drawing/2014/main" val="2629593183"/>
                    </a:ext>
                  </a:extLst>
                </a:gridCol>
                <a:gridCol w="1723570">
                  <a:extLst>
                    <a:ext uri="{9D8B030D-6E8A-4147-A177-3AD203B41FA5}">
                      <a16:colId xmlns:a16="http://schemas.microsoft.com/office/drawing/2014/main" val="1037471880"/>
                    </a:ext>
                  </a:extLst>
                </a:gridCol>
              </a:tblGrid>
              <a:tr h="3042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Tahoma" panose="020B0604030504040204" pitchFamily="34" charset="0"/>
                        </a:rPr>
                        <a:t> Australia Total</a:t>
                      </a:r>
                      <a:endParaRPr lang="en-AU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Arial" panose="020B0604020202020204" pitchFamily="34" charset="0"/>
                        </a:rPr>
                        <a:t>23,840 (988)</a:t>
                      </a:r>
                      <a:endParaRPr lang="en-US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972471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Functioning Transplants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11,134 (461)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21487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Dialysis Patients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12,706 (527)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017912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Home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13242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Facility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72.0%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341536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Peritoneal 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911424"/>
                  </a:ext>
                </a:extLst>
              </a:tr>
              <a:tr h="30421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4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Tahoma" panose="020B0604030504040204" pitchFamily="34" charset="0"/>
                        </a:rPr>
                        <a:t> New Zealand Total</a:t>
                      </a:r>
                      <a:endParaRPr lang="en-AU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0" kern="1400" dirty="0">
                          <a:ln>
                            <a:noFill/>
                          </a:ln>
                          <a:solidFill>
                            <a:srgbClr val="2A388F"/>
                          </a:solidFill>
                          <a:effectLst/>
                          <a:latin typeface="Arial" panose="020B0604020202020204" pitchFamily="34" charset="0"/>
                        </a:rPr>
                        <a:t>4,532 (966)</a:t>
                      </a:r>
                      <a:endParaRPr lang="en-US" sz="14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633005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Functioning Transplants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1,782 (380)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0449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No. Dialysis Patients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2,750 (586)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785519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Home Haemodialysis</a:t>
                      </a:r>
                      <a:endParaRPr lang="en-AU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62008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Facility Haemodialysis</a:t>
                      </a:r>
                      <a:endParaRPr lang="en-AU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53.1%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637490"/>
                  </a:ext>
                </a:extLst>
              </a:tr>
              <a:tr h="2667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050" i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Proportion Peritoneal Dialysis</a:t>
                      </a:r>
                      <a:endParaRPr lang="en-AU" sz="14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29.9%</a:t>
                      </a:r>
                      <a:endParaRPr lang="en-US" sz="1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996" marR="17996" marT="17996" marB="17996" anchor="ctr">
                    <a:lnL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9E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46846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23601" y="4334862"/>
            <a:ext cx="3416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>
                <a:latin typeface="Arial" panose="020B0604020202020204" pitchFamily="34" charset="0"/>
                <a:cs typeface="Arial" panose="020B0604020202020204" pitchFamily="34" charset="0"/>
              </a:rPr>
              <a:t>2016 ANZDATA Annual Report 2016, Table 1.0</a:t>
            </a:r>
          </a:p>
        </p:txBody>
      </p:sp>
    </p:spTree>
    <p:extLst>
      <p:ext uri="{BB962C8B-B14F-4D97-AF65-F5344CB8AC3E}">
        <p14:creationId xmlns:p14="http://schemas.microsoft.com/office/powerpoint/2010/main" val="30157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6991" y="411750"/>
            <a:ext cx="5938934" cy="4320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6708" y="411750"/>
            <a:ext cx="5938934" cy="4320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8948" y="411750"/>
            <a:ext cx="5938934" cy="4320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0228" y="411750"/>
            <a:ext cx="5938934" cy="4320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60416" y="411750"/>
            <a:ext cx="5938934" cy="4320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38</TotalTime>
  <Words>102</Words>
  <Application>Microsoft Office PowerPoint</Application>
  <PresentationFormat>On-screen Show (16:9)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Wingdings 3</vt:lpstr>
      <vt:lpstr>Facet</vt:lpstr>
      <vt:lpstr>ANZDATA Registry  40th Annual Report Highlights of End Stage Kidney Disease  in Australia and New Zealand</vt:lpstr>
      <vt:lpstr>PowerPoint Presentation</vt:lpstr>
      <vt:lpstr>Prevalence 2016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9</cp:revision>
  <dcterms:created xsi:type="dcterms:W3CDTF">2016-12-23T03:25:12Z</dcterms:created>
  <dcterms:modified xsi:type="dcterms:W3CDTF">2018-04-17T02:52:55Z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