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70" r:id="rId4"/>
    <p:sldId id="268" r:id="rId5"/>
    <p:sldId id="267" r:id="rId6"/>
    <p:sldId id="266" r:id="rId7"/>
    <p:sldId id="265" r:id="rId8"/>
    <p:sldId id="264" r:id="rId9"/>
    <p:sldId id="262" r:id="rId10"/>
    <p:sldId id="259" r:id="rId11"/>
    <p:sldId id="258" r:id="rId12"/>
    <p:sldId id="276" r:id="rId13"/>
    <p:sldId id="278" r:id="rId14"/>
    <p:sldId id="279" r:id="rId15"/>
    <p:sldId id="280" r:id="rId16"/>
    <p:sldId id="283" r:id="rId17"/>
    <p:sldId id="281" r:id="rId18"/>
    <p:sldId id="285" r:id="rId19"/>
    <p:sldId id="291" r:id="rId20"/>
    <p:sldId id="290" r:id="rId21"/>
    <p:sldId id="288" r:id="rId22"/>
    <p:sldId id="287" r:id="rId23"/>
    <p:sldId id="302" r:id="rId24"/>
    <p:sldId id="301" r:id="rId25"/>
    <p:sldId id="299" r:id="rId26"/>
    <p:sldId id="298" r:id="rId27"/>
    <p:sldId id="296" r:id="rId28"/>
    <p:sldId id="295" r:id="rId29"/>
    <p:sldId id="308" r:id="rId30"/>
    <p:sldId id="307" r:id="rId31"/>
    <p:sldId id="306" r:id="rId32"/>
    <p:sldId id="304" r:id="rId33"/>
    <p:sldId id="303" r:id="rId34"/>
    <p:sldId id="309" r:id="rId35"/>
    <p:sldId id="311" r:id="rId36"/>
    <p:sldId id="319" r:id="rId37"/>
    <p:sldId id="318" r:id="rId38"/>
    <p:sldId id="317" r:id="rId39"/>
    <p:sldId id="316" r:id="rId40"/>
    <p:sldId id="315" r:id="rId41"/>
    <p:sldId id="314" r:id="rId42"/>
    <p:sldId id="313" r:id="rId43"/>
    <p:sldId id="312" r:id="rId44"/>
    <p:sldId id="320" r:id="rId45"/>
    <p:sldId id="321" r:id="rId46"/>
    <p:sldId id="328" r:id="rId47"/>
    <p:sldId id="327" r:id="rId48"/>
    <p:sldId id="326" r:id="rId49"/>
    <p:sldId id="325" r:id="rId50"/>
    <p:sldId id="324" r:id="rId51"/>
    <p:sldId id="323" r:id="rId52"/>
    <p:sldId id="322" r:id="rId53"/>
    <p:sldId id="333" r:id="rId54"/>
    <p:sldId id="332" r:id="rId55"/>
    <p:sldId id="331" r:id="rId56"/>
    <p:sldId id="330" r:id="rId57"/>
    <p:sldId id="329" r:id="rId58"/>
    <p:sldId id="335" r:id="rId59"/>
    <p:sldId id="334" r:id="rId60"/>
    <p:sldId id="336" r:id="rId61"/>
    <p:sldId id="343" r:id="rId62"/>
    <p:sldId id="342" r:id="rId63"/>
    <p:sldId id="341" r:id="rId64"/>
    <p:sldId id="340" r:id="rId65"/>
    <p:sldId id="339" r:id="rId66"/>
    <p:sldId id="337" r:id="rId67"/>
    <p:sldId id="338" r:id="rId68"/>
    <p:sldId id="345" r:id="rId69"/>
    <p:sldId id="346" r:id="rId70"/>
    <p:sldId id="347" r:id="rId7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D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2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581176"/>
            <a:ext cx="1329588" cy="1132808"/>
          </a:xfrm>
          <a:prstGeom prst="rect">
            <a:avLst/>
          </a:prstGeom>
        </p:spPr>
      </p:pic>
      <p:grpSp>
        <p:nvGrpSpPr>
          <p:cNvPr id="16" name="Group 15"/>
          <p:cNvGrpSpPr/>
          <p:nvPr userDrawn="1"/>
        </p:nvGrpSpPr>
        <p:grpSpPr>
          <a:xfrm>
            <a:off x="5636024" y="-459432"/>
            <a:ext cx="3514725" cy="2204974"/>
            <a:chOff x="5636024" y="987642"/>
            <a:chExt cx="3514725" cy="2204974"/>
          </a:xfrm>
        </p:grpSpPr>
        <p:sp>
          <p:nvSpPr>
            <p:cNvPr id="8" name="Freeform 3"/>
            <p:cNvSpPr>
              <a:spLocks/>
            </p:cNvSpPr>
            <p:nvPr userDrawn="1"/>
          </p:nvSpPr>
          <p:spPr bwMode="auto">
            <a:xfrm>
              <a:off x="6051949" y="987642"/>
              <a:ext cx="3098800" cy="2033588"/>
            </a:xfrm>
            <a:custGeom>
              <a:avLst/>
              <a:gdLst>
                <a:gd name="T0" fmla="*/ 1452 w 1452"/>
                <a:gd name="T1" fmla="*/ 585 h 764"/>
                <a:gd name="T2" fmla="*/ 0 w 1452"/>
                <a:gd name="T3" fmla="*/ 764 h 764"/>
                <a:gd name="T4" fmla="*/ 1452 w 1452"/>
                <a:gd name="T5" fmla="*/ 502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2" h="764">
                  <a:moveTo>
                    <a:pt x="1452" y="585"/>
                  </a:moveTo>
                  <a:cubicBezTo>
                    <a:pt x="505" y="90"/>
                    <a:pt x="23" y="710"/>
                    <a:pt x="0" y="764"/>
                  </a:cubicBezTo>
                  <a:cubicBezTo>
                    <a:pt x="0" y="764"/>
                    <a:pt x="388" y="0"/>
                    <a:pt x="1452" y="502"/>
                  </a:cubicBezTo>
                </a:path>
              </a:pathLst>
            </a:custGeom>
            <a:solidFill>
              <a:srgbClr val="006699">
                <a:alpha val="2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" name="Freeform 4"/>
            <p:cNvSpPr>
              <a:spLocks/>
            </p:cNvSpPr>
            <p:nvPr userDrawn="1"/>
          </p:nvSpPr>
          <p:spPr bwMode="auto">
            <a:xfrm>
              <a:off x="5636024" y="1068541"/>
              <a:ext cx="3514725" cy="2124075"/>
            </a:xfrm>
            <a:custGeom>
              <a:avLst/>
              <a:gdLst>
                <a:gd name="T0" fmla="*/ 1647 w 1647"/>
                <a:gd name="T1" fmla="*/ 611 h 798"/>
                <a:gd name="T2" fmla="*/ 0 w 1647"/>
                <a:gd name="T3" fmla="*/ 798 h 798"/>
                <a:gd name="T4" fmla="*/ 1647 w 1647"/>
                <a:gd name="T5" fmla="*/ 524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7" h="798">
                  <a:moveTo>
                    <a:pt x="1647" y="611"/>
                  </a:moveTo>
                  <a:cubicBezTo>
                    <a:pt x="635" y="94"/>
                    <a:pt x="24" y="741"/>
                    <a:pt x="0" y="798"/>
                  </a:cubicBezTo>
                  <a:cubicBezTo>
                    <a:pt x="0" y="798"/>
                    <a:pt x="511" y="0"/>
                    <a:pt x="1647" y="524"/>
                  </a:cubicBezTo>
                </a:path>
              </a:pathLst>
            </a:custGeom>
            <a:solidFill>
              <a:srgbClr val="DCEAF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0" y="3198353"/>
            <a:ext cx="3938587" cy="2119191"/>
            <a:chOff x="0" y="3198353"/>
            <a:chExt cx="3938587" cy="2119191"/>
          </a:xfrm>
        </p:grpSpPr>
        <p:sp>
          <p:nvSpPr>
            <p:cNvPr id="10" name="Freeform 5"/>
            <p:cNvSpPr>
              <a:spLocks/>
            </p:cNvSpPr>
            <p:nvPr userDrawn="1"/>
          </p:nvSpPr>
          <p:spPr bwMode="auto">
            <a:xfrm flipH="1" flipV="1">
              <a:off x="0" y="3207756"/>
              <a:ext cx="3938587" cy="2109788"/>
            </a:xfrm>
            <a:custGeom>
              <a:avLst/>
              <a:gdLst>
                <a:gd name="T0" fmla="*/ 7224 w 7224"/>
                <a:gd name="T1" fmla="*/ 966 h 3869"/>
                <a:gd name="T2" fmla="*/ 0 w 7224"/>
                <a:gd name="T3" fmla="*/ 0 h 3869"/>
                <a:gd name="T4" fmla="*/ 7224 w 7224"/>
                <a:gd name="T5" fmla="*/ 384 h 3869"/>
                <a:gd name="T6" fmla="*/ 7224 w 7224"/>
                <a:gd name="T7" fmla="*/ 966 h 38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24" h="3869">
                  <a:moveTo>
                    <a:pt x="7224" y="966"/>
                  </a:moveTo>
                  <a:cubicBezTo>
                    <a:pt x="1719" y="3869"/>
                    <a:pt x="0" y="0"/>
                    <a:pt x="0" y="0"/>
                  </a:cubicBezTo>
                  <a:cubicBezTo>
                    <a:pt x="0" y="0"/>
                    <a:pt x="1989" y="3340"/>
                    <a:pt x="7224" y="384"/>
                  </a:cubicBezTo>
                  <a:cubicBezTo>
                    <a:pt x="7221" y="630"/>
                    <a:pt x="7224" y="978"/>
                    <a:pt x="7224" y="966"/>
                  </a:cubicBezTo>
                  <a:close/>
                </a:path>
              </a:pathLst>
            </a:custGeom>
            <a:solidFill>
              <a:srgbClr val="CCE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auto">
            <a:xfrm>
              <a:off x="13657" y="3198353"/>
              <a:ext cx="3533775" cy="2085975"/>
            </a:xfrm>
            <a:custGeom>
              <a:avLst/>
              <a:gdLst>
                <a:gd name="T0" fmla="*/ 0 w 1097"/>
                <a:gd name="T1" fmla="*/ 484 h 648"/>
                <a:gd name="T2" fmla="*/ 1097 w 1097"/>
                <a:gd name="T3" fmla="*/ 648 h 648"/>
                <a:gd name="T4" fmla="*/ 0 w 1097"/>
                <a:gd name="T5" fmla="*/ 386 h 648"/>
                <a:gd name="T6" fmla="*/ 0 w 1097"/>
                <a:gd name="T7" fmla="*/ 48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7" h="648">
                  <a:moveTo>
                    <a:pt x="0" y="484"/>
                  </a:moveTo>
                  <a:cubicBezTo>
                    <a:pt x="842" y="94"/>
                    <a:pt x="1076" y="603"/>
                    <a:pt x="1097" y="648"/>
                  </a:cubicBezTo>
                  <a:cubicBezTo>
                    <a:pt x="1097" y="648"/>
                    <a:pt x="946" y="0"/>
                    <a:pt x="0" y="386"/>
                  </a:cubicBezTo>
                  <a:lnTo>
                    <a:pt x="0" y="484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2" name="Freeform 7"/>
          <p:cNvSpPr>
            <a:spLocks/>
          </p:cNvSpPr>
          <p:nvPr userDrawn="1"/>
        </p:nvSpPr>
        <p:spPr bwMode="auto">
          <a:xfrm flipH="1" flipV="1">
            <a:off x="-71438" y="3836260"/>
            <a:ext cx="3938588" cy="2109787"/>
          </a:xfrm>
          <a:custGeom>
            <a:avLst/>
            <a:gdLst>
              <a:gd name="T0" fmla="*/ 7224 w 7224"/>
              <a:gd name="T1" fmla="*/ 966 h 3869"/>
              <a:gd name="T2" fmla="*/ 0 w 7224"/>
              <a:gd name="T3" fmla="*/ 0 h 3869"/>
              <a:gd name="T4" fmla="*/ 7224 w 7224"/>
              <a:gd name="T5" fmla="*/ 384 h 3869"/>
              <a:gd name="T6" fmla="*/ 7224 w 7224"/>
              <a:gd name="T7" fmla="*/ 966 h 3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24" h="3869">
                <a:moveTo>
                  <a:pt x="7224" y="966"/>
                </a:moveTo>
                <a:cubicBezTo>
                  <a:pt x="1719" y="3869"/>
                  <a:pt x="0" y="0"/>
                  <a:pt x="0" y="0"/>
                </a:cubicBezTo>
                <a:cubicBezTo>
                  <a:pt x="0" y="0"/>
                  <a:pt x="1989" y="3340"/>
                  <a:pt x="7224" y="384"/>
                </a:cubicBezTo>
                <a:cubicBezTo>
                  <a:pt x="7221" y="630"/>
                  <a:pt x="7224" y="978"/>
                  <a:pt x="7224" y="966"/>
                </a:cubicBezTo>
                <a:close/>
              </a:path>
            </a:pathLst>
          </a:custGeom>
          <a:solidFill>
            <a:srgbClr val="FFFFFF">
              <a:alpha val="1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-71438" y="714528"/>
            <a:ext cx="2421993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Chapter 5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 userDrawn="1"/>
        </p:nvSpPr>
        <p:spPr bwMode="auto">
          <a:xfrm>
            <a:off x="2384824" y="1745542"/>
            <a:ext cx="6502400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Peritoneal Dialysis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 userDrawn="1"/>
        </p:nvSpPr>
        <p:spPr bwMode="auto">
          <a:xfrm>
            <a:off x="13657" y="4693142"/>
            <a:ext cx="3274268" cy="184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82880" tIns="182880" rIns="182880" bIns="1828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2015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ANZDATA Registry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38th Annual Report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Data to 31-Dec-2014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 userDrawn="1"/>
        </p:nvSpPr>
        <p:spPr bwMode="auto">
          <a:xfrm>
            <a:off x="3708799" y="3062500"/>
            <a:ext cx="51784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400" b="1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ANZDATA gratefully acknowledges the </a:t>
            </a:r>
            <a:br>
              <a:rPr kumimoji="0" lang="en-AU" altLang="en-US" sz="1400" b="1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AU" altLang="en-US" sz="1400" b="1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contributions of  the Peritoneal Dialysis Working Group </a:t>
            </a:r>
            <a:br>
              <a:rPr kumimoji="0" lang="en-AU" altLang="en-US" sz="1400" b="1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AU" altLang="en-US" sz="1400" b="1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convened by Neil </a:t>
            </a:r>
            <a:r>
              <a:rPr kumimoji="0" lang="en-AU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Boudville</a:t>
            </a:r>
            <a:r>
              <a:rPr kumimoji="0" lang="en-AU" altLang="en-US" sz="1400" b="1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46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6194590"/>
            <a:ext cx="1296144" cy="618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6300192" y="6495147"/>
            <a:ext cx="27363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 ANZDATA Registry 38</a:t>
            </a:r>
            <a:r>
              <a:rPr lang="en-AU" sz="1000" baseline="3000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AU" sz="1000" baseline="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Annual Report</a:t>
            </a:r>
            <a:endParaRPr lang="en-AU" sz="1000" dirty="0">
              <a:solidFill>
                <a:srgbClr val="004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12000" y="261288"/>
            <a:ext cx="7920000" cy="576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032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0EA13-B3CD-4E3D-AC0C-5F07BED215E9}" type="datetimeFigureOut">
              <a:rPr lang="en-AU" smtClean="0"/>
              <a:t>8/05/2016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0DDAE-9B10-4B92-9FAB-BA72AB9F32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767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4D7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4D7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4D7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4D7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4D7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4D7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wm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wm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wmf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wmf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wmf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wmf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wmf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wmf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9101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4235454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186778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064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598519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301750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923200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614841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3638161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493130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093591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860649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8095509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3132071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4139453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849626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3732275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0294232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6555840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1681614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8665154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41916654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872475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9124893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3858845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9036288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5258502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8735059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4708117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11" name="Picture Placeholder 10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85" y="333375"/>
            <a:ext cx="7919243" cy="5759450"/>
          </a:xfrm>
        </p:spPr>
      </p:pic>
    </p:spTree>
    <p:extLst>
      <p:ext uri="{BB962C8B-B14F-4D97-AF65-F5344CB8AC3E}">
        <p14:creationId xmlns:p14="http://schemas.microsoft.com/office/powerpoint/2010/main" val="14658018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8701984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4654014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7037398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167759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408596354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4343766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99276006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74900981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6148684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37397573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3520275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18545596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2052" name="Picture 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2000" y="0"/>
            <a:ext cx="7920000" cy="57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859746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78477476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000" y="261288"/>
            <a:ext cx="6336000" cy="5760000"/>
          </a:xfrm>
        </p:spPr>
      </p:pic>
    </p:spTree>
    <p:extLst>
      <p:ext uri="{BB962C8B-B14F-4D97-AF65-F5344CB8AC3E}">
        <p14:creationId xmlns:p14="http://schemas.microsoft.com/office/powerpoint/2010/main" val="199058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62266449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000" y="261288"/>
            <a:ext cx="6336000" cy="5760000"/>
          </a:xfrm>
        </p:spPr>
      </p:pic>
    </p:spTree>
    <p:extLst>
      <p:ext uri="{BB962C8B-B14F-4D97-AF65-F5344CB8AC3E}">
        <p14:creationId xmlns:p14="http://schemas.microsoft.com/office/powerpoint/2010/main" val="169407971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000" y="261288"/>
            <a:ext cx="6336000" cy="5760000"/>
          </a:xfrm>
        </p:spPr>
      </p:pic>
    </p:spTree>
    <p:extLst>
      <p:ext uri="{BB962C8B-B14F-4D97-AF65-F5344CB8AC3E}">
        <p14:creationId xmlns:p14="http://schemas.microsoft.com/office/powerpoint/2010/main" val="207481397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52303537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10614053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077" name="Picture 5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2184" y="116632"/>
            <a:ext cx="7759631" cy="5643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544413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5124" name="Picture 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1690" y="188640"/>
            <a:ext cx="7660620" cy="5571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171525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000" y="261288"/>
            <a:ext cx="6336000" cy="5760000"/>
          </a:xfrm>
        </p:spPr>
      </p:pic>
    </p:spTree>
    <p:extLst>
      <p:ext uri="{BB962C8B-B14F-4D97-AF65-F5344CB8AC3E}">
        <p14:creationId xmlns:p14="http://schemas.microsoft.com/office/powerpoint/2010/main" val="237658628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000" y="261288"/>
            <a:ext cx="6336000" cy="5760000"/>
          </a:xfrm>
        </p:spPr>
      </p:pic>
    </p:spTree>
    <p:extLst>
      <p:ext uri="{BB962C8B-B14F-4D97-AF65-F5344CB8AC3E}">
        <p14:creationId xmlns:p14="http://schemas.microsoft.com/office/powerpoint/2010/main" val="12422772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83659014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720937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40775468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6147" name="Picture 3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2000" y="261288"/>
            <a:ext cx="7920000" cy="57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109250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72042191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000" y="261288"/>
            <a:ext cx="6336000" cy="5760000"/>
          </a:xfrm>
        </p:spPr>
      </p:pic>
    </p:spTree>
    <p:extLst>
      <p:ext uri="{BB962C8B-B14F-4D97-AF65-F5344CB8AC3E}">
        <p14:creationId xmlns:p14="http://schemas.microsoft.com/office/powerpoint/2010/main" val="272560225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1031" name="Picture 7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2000" y="261288"/>
            <a:ext cx="7920000" cy="57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905305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33409643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000" y="261288"/>
            <a:ext cx="6336000" cy="5760000"/>
          </a:xfrm>
        </p:spPr>
      </p:pic>
    </p:spTree>
    <p:extLst>
      <p:ext uri="{BB962C8B-B14F-4D97-AF65-F5344CB8AC3E}">
        <p14:creationId xmlns:p14="http://schemas.microsoft.com/office/powerpoint/2010/main" val="347270268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7170" name="Picture 2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2000" y="260648"/>
            <a:ext cx="7920000" cy="57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104976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78252911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000" y="261288"/>
            <a:ext cx="6336000" cy="5760000"/>
          </a:xfrm>
        </p:spPr>
      </p:pic>
    </p:spTree>
    <p:extLst>
      <p:ext uri="{BB962C8B-B14F-4D97-AF65-F5344CB8AC3E}">
        <p14:creationId xmlns:p14="http://schemas.microsoft.com/office/powerpoint/2010/main" val="185927642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7170" name="Picture 2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2000" y="260648"/>
            <a:ext cx="7920000" cy="57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26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72602838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906010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167728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644339428"/>
      </p:ext>
    </p:extLst>
  </p:cSld>
  <p:clrMapOvr>
    <a:masterClrMapping/>
  </p:clrMapOvr>
</p:sld>
</file>

<file path=ppt/theme/theme1.xml><?xml version="1.0" encoding="utf-8"?>
<a:theme xmlns:a="http://schemas.openxmlformats.org/drawingml/2006/main" name="PPT-Template - Cop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PPT-Template - Copy</Template>
  <TotalTime>129</TotalTime>
  <Words>0</Words>
  <Application>Microsoft Office PowerPoint</Application>
  <PresentationFormat>On-screen Show (4:3)</PresentationFormat>
  <Paragraphs>0</Paragraphs>
  <Slides>70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1" baseType="lpstr">
      <vt:lpstr>PPT-Template - Copy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Adams</dc:creator>
  <cp:lastModifiedBy>Dreamweaver</cp:lastModifiedBy>
  <cp:revision>26</cp:revision>
  <dcterms:created xsi:type="dcterms:W3CDTF">2015-09-23T04:10:56Z</dcterms:created>
  <dcterms:modified xsi:type="dcterms:W3CDTF">2016-05-08T07:29:01Z</dcterms:modified>
</cp:coreProperties>
</file>