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5" r:id="rId8"/>
    <p:sldId id="264" r:id="rId9"/>
    <p:sldId id="263" r:id="rId10"/>
    <p:sldId id="262" r:id="rId11"/>
    <p:sldId id="261" r:id="rId12"/>
    <p:sldId id="267" r:id="rId13"/>
    <p:sldId id="268" r:id="rId14"/>
    <p:sldId id="271" r:id="rId15"/>
    <p:sldId id="270" r:id="rId16"/>
    <p:sldId id="269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D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581176"/>
            <a:ext cx="1329588" cy="1132808"/>
          </a:xfrm>
          <a:prstGeom prst="rect">
            <a:avLst/>
          </a:prstGeom>
        </p:spPr>
      </p:pic>
      <p:grpSp>
        <p:nvGrpSpPr>
          <p:cNvPr id="16" name="Group 15"/>
          <p:cNvGrpSpPr/>
          <p:nvPr userDrawn="1"/>
        </p:nvGrpSpPr>
        <p:grpSpPr>
          <a:xfrm>
            <a:off x="5636024" y="-459432"/>
            <a:ext cx="3514725" cy="2204974"/>
            <a:chOff x="5636024" y="987642"/>
            <a:chExt cx="3514725" cy="2204974"/>
          </a:xfrm>
        </p:grpSpPr>
        <p:sp>
          <p:nvSpPr>
            <p:cNvPr id="8" name="Freeform 3"/>
            <p:cNvSpPr>
              <a:spLocks/>
            </p:cNvSpPr>
            <p:nvPr userDrawn="1"/>
          </p:nvSpPr>
          <p:spPr bwMode="auto">
            <a:xfrm>
              <a:off x="6051949" y="987642"/>
              <a:ext cx="3098800" cy="2033588"/>
            </a:xfrm>
            <a:custGeom>
              <a:avLst/>
              <a:gdLst>
                <a:gd name="T0" fmla="*/ 1452 w 1452"/>
                <a:gd name="T1" fmla="*/ 585 h 764"/>
                <a:gd name="T2" fmla="*/ 0 w 1452"/>
                <a:gd name="T3" fmla="*/ 764 h 764"/>
                <a:gd name="T4" fmla="*/ 1452 w 1452"/>
                <a:gd name="T5" fmla="*/ 502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52" h="764">
                  <a:moveTo>
                    <a:pt x="1452" y="585"/>
                  </a:moveTo>
                  <a:cubicBezTo>
                    <a:pt x="505" y="90"/>
                    <a:pt x="23" y="710"/>
                    <a:pt x="0" y="764"/>
                  </a:cubicBezTo>
                  <a:cubicBezTo>
                    <a:pt x="0" y="764"/>
                    <a:pt x="388" y="0"/>
                    <a:pt x="1452" y="502"/>
                  </a:cubicBezTo>
                </a:path>
              </a:pathLst>
            </a:custGeom>
            <a:solidFill>
              <a:srgbClr val="006699">
                <a:alpha val="2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" name="Freeform 4"/>
            <p:cNvSpPr>
              <a:spLocks/>
            </p:cNvSpPr>
            <p:nvPr userDrawn="1"/>
          </p:nvSpPr>
          <p:spPr bwMode="auto">
            <a:xfrm>
              <a:off x="5636024" y="1068541"/>
              <a:ext cx="3514725" cy="2124075"/>
            </a:xfrm>
            <a:custGeom>
              <a:avLst/>
              <a:gdLst>
                <a:gd name="T0" fmla="*/ 1647 w 1647"/>
                <a:gd name="T1" fmla="*/ 611 h 798"/>
                <a:gd name="T2" fmla="*/ 0 w 1647"/>
                <a:gd name="T3" fmla="*/ 798 h 798"/>
                <a:gd name="T4" fmla="*/ 1647 w 1647"/>
                <a:gd name="T5" fmla="*/ 524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7" h="798">
                  <a:moveTo>
                    <a:pt x="1647" y="611"/>
                  </a:moveTo>
                  <a:cubicBezTo>
                    <a:pt x="635" y="94"/>
                    <a:pt x="24" y="741"/>
                    <a:pt x="0" y="798"/>
                  </a:cubicBezTo>
                  <a:cubicBezTo>
                    <a:pt x="0" y="798"/>
                    <a:pt x="511" y="0"/>
                    <a:pt x="1647" y="524"/>
                  </a:cubicBezTo>
                </a:path>
              </a:pathLst>
            </a:custGeom>
            <a:solidFill>
              <a:srgbClr val="DCEAF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0" y="3198353"/>
            <a:ext cx="3938587" cy="2119191"/>
            <a:chOff x="0" y="3198353"/>
            <a:chExt cx="3938587" cy="2119191"/>
          </a:xfrm>
        </p:grpSpPr>
        <p:sp>
          <p:nvSpPr>
            <p:cNvPr id="10" name="Freeform 5"/>
            <p:cNvSpPr>
              <a:spLocks/>
            </p:cNvSpPr>
            <p:nvPr userDrawn="1"/>
          </p:nvSpPr>
          <p:spPr bwMode="auto">
            <a:xfrm flipH="1" flipV="1">
              <a:off x="0" y="3207756"/>
              <a:ext cx="3938587" cy="2109788"/>
            </a:xfrm>
            <a:custGeom>
              <a:avLst/>
              <a:gdLst>
                <a:gd name="T0" fmla="*/ 7224 w 7224"/>
                <a:gd name="T1" fmla="*/ 966 h 3869"/>
                <a:gd name="T2" fmla="*/ 0 w 7224"/>
                <a:gd name="T3" fmla="*/ 0 h 3869"/>
                <a:gd name="T4" fmla="*/ 7224 w 7224"/>
                <a:gd name="T5" fmla="*/ 384 h 3869"/>
                <a:gd name="T6" fmla="*/ 7224 w 7224"/>
                <a:gd name="T7" fmla="*/ 966 h 38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24" h="3869">
                  <a:moveTo>
                    <a:pt x="7224" y="966"/>
                  </a:moveTo>
                  <a:cubicBezTo>
                    <a:pt x="1719" y="3869"/>
                    <a:pt x="0" y="0"/>
                    <a:pt x="0" y="0"/>
                  </a:cubicBezTo>
                  <a:cubicBezTo>
                    <a:pt x="0" y="0"/>
                    <a:pt x="1989" y="3340"/>
                    <a:pt x="7224" y="384"/>
                  </a:cubicBezTo>
                  <a:cubicBezTo>
                    <a:pt x="7221" y="630"/>
                    <a:pt x="7224" y="978"/>
                    <a:pt x="7224" y="966"/>
                  </a:cubicBezTo>
                  <a:close/>
                </a:path>
              </a:pathLst>
            </a:custGeom>
            <a:solidFill>
              <a:srgbClr val="CCE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" name="Freeform 6"/>
            <p:cNvSpPr>
              <a:spLocks/>
            </p:cNvSpPr>
            <p:nvPr userDrawn="1"/>
          </p:nvSpPr>
          <p:spPr bwMode="auto">
            <a:xfrm>
              <a:off x="13657" y="3198353"/>
              <a:ext cx="3533775" cy="2085975"/>
            </a:xfrm>
            <a:custGeom>
              <a:avLst/>
              <a:gdLst>
                <a:gd name="T0" fmla="*/ 0 w 1097"/>
                <a:gd name="T1" fmla="*/ 484 h 648"/>
                <a:gd name="T2" fmla="*/ 1097 w 1097"/>
                <a:gd name="T3" fmla="*/ 648 h 648"/>
                <a:gd name="T4" fmla="*/ 0 w 1097"/>
                <a:gd name="T5" fmla="*/ 386 h 648"/>
                <a:gd name="T6" fmla="*/ 0 w 1097"/>
                <a:gd name="T7" fmla="*/ 484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7" h="648">
                  <a:moveTo>
                    <a:pt x="0" y="484"/>
                  </a:moveTo>
                  <a:cubicBezTo>
                    <a:pt x="842" y="94"/>
                    <a:pt x="1076" y="603"/>
                    <a:pt x="1097" y="648"/>
                  </a:cubicBezTo>
                  <a:cubicBezTo>
                    <a:pt x="1097" y="648"/>
                    <a:pt x="946" y="0"/>
                    <a:pt x="0" y="386"/>
                  </a:cubicBezTo>
                  <a:lnTo>
                    <a:pt x="0" y="484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12" name="Freeform 7"/>
          <p:cNvSpPr>
            <a:spLocks/>
          </p:cNvSpPr>
          <p:nvPr userDrawn="1"/>
        </p:nvSpPr>
        <p:spPr bwMode="auto">
          <a:xfrm flipH="1" flipV="1">
            <a:off x="-71438" y="3836260"/>
            <a:ext cx="3938588" cy="2109787"/>
          </a:xfrm>
          <a:custGeom>
            <a:avLst/>
            <a:gdLst>
              <a:gd name="T0" fmla="*/ 7224 w 7224"/>
              <a:gd name="T1" fmla="*/ 966 h 3869"/>
              <a:gd name="T2" fmla="*/ 0 w 7224"/>
              <a:gd name="T3" fmla="*/ 0 h 3869"/>
              <a:gd name="T4" fmla="*/ 7224 w 7224"/>
              <a:gd name="T5" fmla="*/ 384 h 3869"/>
              <a:gd name="T6" fmla="*/ 7224 w 7224"/>
              <a:gd name="T7" fmla="*/ 966 h 38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24" h="3869">
                <a:moveTo>
                  <a:pt x="7224" y="966"/>
                </a:moveTo>
                <a:cubicBezTo>
                  <a:pt x="1719" y="3869"/>
                  <a:pt x="0" y="0"/>
                  <a:pt x="0" y="0"/>
                </a:cubicBezTo>
                <a:cubicBezTo>
                  <a:pt x="0" y="0"/>
                  <a:pt x="1989" y="3340"/>
                  <a:pt x="7224" y="384"/>
                </a:cubicBezTo>
                <a:cubicBezTo>
                  <a:pt x="7221" y="630"/>
                  <a:pt x="7224" y="978"/>
                  <a:pt x="7224" y="966"/>
                </a:cubicBezTo>
                <a:close/>
              </a:path>
            </a:pathLst>
          </a:custGeom>
          <a:solidFill>
            <a:srgbClr val="FFFFFF">
              <a:alpha val="13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-71438" y="714528"/>
            <a:ext cx="2421993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Chapter </a:t>
            </a: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9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 userDrawn="1"/>
        </p:nvSpPr>
        <p:spPr bwMode="auto">
          <a:xfrm>
            <a:off x="2384824" y="1745542"/>
            <a:ext cx="6502400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Kidney Donors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 userDrawn="1"/>
        </p:nvSpPr>
        <p:spPr bwMode="auto">
          <a:xfrm>
            <a:off x="13657" y="4693142"/>
            <a:ext cx="3274268" cy="184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82880" tIns="182880" rIns="182880" bIns="1828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2014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ANZDATA Registry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37th Annual Report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Data to 31-Dec-2013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464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6194590"/>
            <a:ext cx="1296144" cy="618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 userDrawn="1"/>
        </p:nvSpPr>
        <p:spPr>
          <a:xfrm>
            <a:off x="6300192" y="6495147"/>
            <a:ext cx="27363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 smtClean="0">
                <a:solidFill>
                  <a:srgbClr val="004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 ANZDATA Registry 37</a:t>
            </a:r>
            <a:r>
              <a:rPr lang="en-AU" sz="1000" baseline="30000" dirty="0" smtClean="0">
                <a:solidFill>
                  <a:srgbClr val="004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AU" sz="1000" baseline="0" dirty="0" smtClean="0">
                <a:solidFill>
                  <a:srgbClr val="004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Annual Report</a:t>
            </a:r>
            <a:endParaRPr lang="en-AU" sz="1000" dirty="0">
              <a:solidFill>
                <a:srgbClr val="004D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612000" y="261288"/>
            <a:ext cx="7920000" cy="576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0329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0EA13-B3CD-4E3D-AC0C-5F07BED215E9}" type="datetimeFigureOut">
              <a:rPr lang="en-AU" smtClean="0"/>
              <a:t>24/09/2015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0DDAE-9B10-4B92-9FAB-BA72AB9F32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7677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4D7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4D73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4D7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4D7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4D73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4D7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9101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72081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21766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680101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191324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1774816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2444845440"/>
              </p:ext>
            </p:extLst>
          </p:nvPr>
        </p:nvGraphicFramePr>
        <p:xfrm>
          <a:off x="611560" y="116632"/>
          <a:ext cx="7920002" cy="6028606"/>
        </p:xfrm>
        <a:graphic>
          <a:graphicData uri="http://schemas.openxmlformats.org/drawingml/2006/table">
            <a:tbl>
              <a:tblPr/>
              <a:tblGrid>
                <a:gridCol w="1583737"/>
                <a:gridCol w="2571145"/>
                <a:gridCol w="753024"/>
                <a:gridCol w="753024"/>
                <a:gridCol w="753024"/>
                <a:gridCol w="753024"/>
                <a:gridCol w="753024"/>
              </a:tblGrid>
              <a:tr h="255904">
                <a:tc gridSpan="7">
                  <a:txBody>
                    <a:bodyPr/>
                    <a:lstStyle/>
                    <a:p>
                      <a:pPr algn="ctr"/>
                      <a:r>
                        <a:rPr lang="en-A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Living Kidney Donor by Relation to Recipient in Australia 2009-2013</a:t>
                      </a:r>
                      <a:endParaRPr lang="en-AU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14113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Country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Source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141131">
                <a:tc rowSpan="38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327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296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255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238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252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14113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Related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185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177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128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142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127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14113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Mother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113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Father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13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Sister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13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Brother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13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Identical twin sister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13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Identical twin brother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13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Non-identical twin sister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13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Non-identical twin brother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13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Daughter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13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Son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13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Grandmother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13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Grandfather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13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Cousin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13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Niece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13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Nephew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13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Aunt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13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Uncle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13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 related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3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Unrelated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142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119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127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125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14113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Wife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113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Husband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13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Mother-in-law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13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Father-in-law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13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Stepfather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13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Stepsister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13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Sister-in-law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13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Brother-in-law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13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Daughter-in-law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13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Son-in-law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13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Stepson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13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Partner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13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Friend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13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Non-directed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13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Pathological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13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Paired kidney exchange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13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 unrelated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0" marR="7810" marT="7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2235200" y="1889125"/>
            <a:ext cx="6840538" cy="70215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5600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457097471"/>
              </p:ext>
            </p:extLst>
          </p:nvPr>
        </p:nvGraphicFramePr>
        <p:xfrm>
          <a:off x="611560" y="116632"/>
          <a:ext cx="7919999" cy="5994072"/>
        </p:xfrm>
        <a:graphic>
          <a:graphicData uri="http://schemas.openxmlformats.org/drawingml/2006/table">
            <a:tbl>
              <a:tblPr/>
              <a:tblGrid>
                <a:gridCol w="1800200"/>
                <a:gridCol w="2354684"/>
                <a:gridCol w="753023"/>
                <a:gridCol w="753023"/>
                <a:gridCol w="753023"/>
                <a:gridCol w="753023"/>
                <a:gridCol w="753023"/>
              </a:tblGrid>
              <a:tr h="194829">
                <a:tc gridSpan="7">
                  <a:txBody>
                    <a:bodyPr/>
                    <a:lstStyle/>
                    <a:p>
                      <a:pPr algn="ctr"/>
                      <a:r>
                        <a:rPr lang="en-A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Living Kidney Donor by Relation to Recipient in New Zealand 2009-2013</a:t>
                      </a:r>
                      <a:endParaRPr lang="en-AU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14269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Country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Source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142697">
                <a:tc rowSpan="38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14269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Related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14269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Mother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269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Father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69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Sister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69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Brother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69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Identical twin sister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69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Identical twin brother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69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Non-identical twin sister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69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Non-identical twin brother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69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Daughter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69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Son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69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Grandmother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69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Grandfather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69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Cousin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69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Niece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69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Nephew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69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Aunt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69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Uncle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69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 related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69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Unrelated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14269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Wife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269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Husband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69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Mother-in-law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69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Father-in-law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69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Stepfather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69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Stepsister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69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Sister-in-law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69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Brother-in-law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69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Daughter-in-law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69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Son-in-law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69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Stepson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69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Partner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69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Friend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69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Non-directed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69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Pathological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69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Paired kidney exchange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69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 unrelated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8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5" marR="7815" marT="78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2232025" y="1549400"/>
            <a:ext cx="6840538" cy="70199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66683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1649911476"/>
              </p:ext>
            </p:extLst>
          </p:nvPr>
        </p:nvGraphicFramePr>
        <p:xfrm>
          <a:off x="612001" y="188640"/>
          <a:ext cx="7919999" cy="5760004"/>
        </p:xfrm>
        <a:graphic>
          <a:graphicData uri="http://schemas.openxmlformats.org/drawingml/2006/table">
            <a:tbl>
              <a:tblPr/>
              <a:tblGrid>
                <a:gridCol w="646927"/>
                <a:gridCol w="646927"/>
                <a:gridCol w="441743"/>
                <a:gridCol w="441743"/>
                <a:gridCol w="441743"/>
                <a:gridCol w="441743"/>
                <a:gridCol w="441743"/>
                <a:gridCol w="441743"/>
                <a:gridCol w="441743"/>
                <a:gridCol w="441743"/>
                <a:gridCol w="441743"/>
                <a:gridCol w="441743"/>
                <a:gridCol w="441743"/>
                <a:gridCol w="441743"/>
                <a:gridCol w="441743"/>
                <a:gridCol w="441743"/>
                <a:gridCol w="441743"/>
              </a:tblGrid>
              <a:tr h="334079">
                <a:tc gridSpan="17"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Sex Distribution of Living Donors by Relation to Recipient, State and Country 2009 - 2013</a:t>
                      </a:r>
                      <a:endParaRPr lang="en-AU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34079"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Donor source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Year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7805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Tx </a:t>
                      </a:r>
                      <a:b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state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334079">
                <a:tc rowSpan="7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Related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NSW/ACT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3407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VIC/TAS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407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QLD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57%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407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SA/NT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407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WA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58%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07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Aust.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185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177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128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142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127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30152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NZ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34079">
                <a:tc rowSpan="7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Unrelated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NSW/ACT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43%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3407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VIC/TAS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58%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407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QLD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407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SA/NT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407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WA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36%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07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Aust.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142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119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127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59%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125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30331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NZ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26%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74%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34%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66%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63688" y="2338388"/>
            <a:ext cx="6897687" cy="38576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45119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1282938727"/>
              </p:ext>
            </p:extLst>
          </p:nvPr>
        </p:nvGraphicFramePr>
        <p:xfrm>
          <a:off x="683568" y="260648"/>
          <a:ext cx="7920000" cy="5782317"/>
        </p:xfrm>
        <a:graphic>
          <a:graphicData uri="http://schemas.openxmlformats.org/drawingml/2006/table">
            <a:tbl>
              <a:tblPr/>
              <a:tblGrid>
                <a:gridCol w="1604970"/>
                <a:gridCol w="1604970"/>
                <a:gridCol w="1570020"/>
                <a:gridCol w="1570020"/>
                <a:gridCol w="1570020"/>
              </a:tblGrid>
              <a:tr h="261524">
                <a:tc gridSpan="5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Transplant Numbers by Blood Group Status 2004 - 2013 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26183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Year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Country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Compatible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Incompatible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Unknown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261832"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2004 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244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183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NZ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832"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 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245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26183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NZ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261832"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2006 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264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83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NZ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832"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 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249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26183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NZ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261832"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 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318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83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NZ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832"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 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295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26183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NZ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261832"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 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255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83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NZ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832"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 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217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26183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NZ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261832"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 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193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83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NZ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832"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 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204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26183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NZ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4402138" y="6859588"/>
            <a:ext cx="4989512" cy="36195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27951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3064395935"/>
              </p:ext>
            </p:extLst>
          </p:nvPr>
        </p:nvGraphicFramePr>
        <p:xfrm>
          <a:off x="611560" y="188640"/>
          <a:ext cx="7920002" cy="5760002"/>
        </p:xfrm>
        <a:graphic>
          <a:graphicData uri="http://schemas.openxmlformats.org/drawingml/2006/table">
            <a:tbl>
              <a:tblPr/>
              <a:tblGrid>
                <a:gridCol w="1296144"/>
                <a:gridCol w="2539758"/>
                <a:gridCol w="816820"/>
                <a:gridCol w="816820"/>
                <a:gridCol w="816820"/>
                <a:gridCol w="816820"/>
                <a:gridCol w="816820"/>
              </a:tblGrid>
              <a:tr h="517120">
                <a:tc gridSpan="7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Timing of Living Kidney Donor Transplants 2009 - 2013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51712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Country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Timing of transplant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517120">
                <a:tc rowSpan="4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Pre-emptive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108 (36%)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 (35%)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 (37%)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 (35%)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 (38%)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1712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&lt;1 month post dialysis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(3%)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(2%)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(3%)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(3%)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(4%)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1152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month to &lt;1 year post dialysis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 (27%)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 (23%)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 (28%)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 (34%)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 (29%)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712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≥1 year post dialysis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(33%)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 (40%)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 (31%)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 (29%)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 (29%)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120">
                <a:tc rowSpan="4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b="1" kern="140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Pre-emptive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 (31%)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(25%)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(23%)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(31%)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(27%)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1712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&lt;1 month post dialysis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(2%)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(2%)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(2%)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(2%)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(4%)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1152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month to &lt;1 year post dialysis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(14%)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(17%)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(21%)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(24%)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(16%)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712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≥1 year post dialysis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 (54%)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 (56%)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 (54%)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 (43%)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 (54%)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620838" y="5162550"/>
            <a:ext cx="6819900" cy="213518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70559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4169894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430622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13845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17554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95795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56932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96085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02890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2758413215"/>
              </p:ext>
            </p:extLst>
          </p:nvPr>
        </p:nvGraphicFramePr>
        <p:xfrm>
          <a:off x="612001" y="0"/>
          <a:ext cx="7919998" cy="5760005"/>
        </p:xfrm>
        <a:graphic>
          <a:graphicData uri="http://schemas.openxmlformats.org/drawingml/2006/table">
            <a:tbl>
              <a:tblPr/>
              <a:tblGrid>
                <a:gridCol w="1423738"/>
                <a:gridCol w="1082710"/>
                <a:gridCol w="1082710"/>
                <a:gridCol w="1082710"/>
                <a:gridCol w="1082710"/>
                <a:gridCol w="1082710"/>
                <a:gridCol w="1082710"/>
              </a:tblGrid>
              <a:tr h="605889">
                <a:tc gridSpan="7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Proportion of Living Kidney Donor Transplants by Age Group 2008 - 2013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46855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Age group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46855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0-4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75%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55%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60%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6855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5-14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60%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46%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855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15-24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58%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855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25-34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40%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855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35-44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35%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32%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855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45-54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21%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855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55-64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21%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855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65-74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25%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855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75-84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50%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55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All recipients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29%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2524125" y="4913313"/>
            <a:ext cx="5940425" cy="2695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31206512"/>
      </p:ext>
    </p:extLst>
  </p:cSld>
  <p:clrMapOvr>
    <a:masterClrMapping/>
  </p:clrMapOvr>
</p:sld>
</file>

<file path=ppt/theme/theme1.xml><?xml version="1.0" encoding="utf-8"?>
<a:theme xmlns:a="http://schemas.openxmlformats.org/drawingml/2006/main" name="PPT-Template - Cop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PPT-Template - Copy</Template>
  <TotalTime>19</TotalTime>
  <Words>1400</Words>
  <Application>Microsoft Office PowerPoint</Application>
  <PresentationFormat>On-screen Show (4:3)</PresentationFormat>
  <Paragraphs>956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PPT-Template - Copy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Adams</dc:creator>
  <cp:lastModifiedBy>Julie Adams</cp:lastModifiedBy>
  <cp:revision>5</cp:revision>
  <dcterms:created xsi:type="dcterms:W3CDTF">2015-09-24T01:37:24Z</dcterms:created>
  <dcterms:modified xsi:type="dcterms:W3CDTF">2015-09-24T01:56:48Z</dcterms:modified>
</cp:coreProperties>
</file>