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22" r:id="rId3"/>
    <p:sldId id="259" r:id="rId4"/>
    <p:sldId id="258" r:id="rId5"/>
    <p:sldId id="264" r:id="rId6"/>
    <p:sldId id="263" r:id="rId7"/>
    <p:sldId id="262" r:id="rId8"/>
    <p:sldId id="260" r:id="rId9"/>
    <p:sldId id="261" r:id="rId10"/>
    <p:sldId id="269" r:id="rId11"/>
    <p:sldId id="268" r:id="rId12"/>
    <p:sldId id="267" r:id="rId13"/>
    <p:sldId id="266" r:id="rId14"/>
    <p:sldId id="265" r:id="rId15"/>
    <p:sldId id="270" r:id="rId16"/>
    <p:sldId id="273" r:id="rId17"/>
    <p:sldId id="275" r:id="rId18"/>
    <p:sldId id="276" r:id="rId19"/>
    <p:sldId id="271" r:id="rId20"/>
    <p:sldId id="272" r:id="rId21"/>
    <p:sldId id="274" r:id="rId22"/>
    <p:sldId id="277" r:id="rId23"/>
    <p:sldId id="278" r:id="rId24"/>
    <p:sldId id="279" r:id="rId25"/>
    <p:sldId id="280" r:id="rId26"/>
    <p:sldId id="281" r:id="rId27"/>
    <p:sldId id="286" r:id="rId28"/>
    <p:sldId id="285" r:id="rId29"/>
    <p:sldId id="284" r:id="rId30"/>
    <p:sldId id="283" r:id="rId31"/>
    <p:sldId id="282" r:id="rId32"/>
    <p:sldId id="293" r:id="rId33"/>
    <p:sldId id="292" r:id="rId34"/>
    <p:sldId id="291" r:id="rId35"/>
    <p:sldId id="290" r:id="rId36"/>
    <p:sldId id="289" r:id="rId37"/>
    <p:sldId id="288" r:id="rId38"/>
    <p:sldId id="287" r:id="rId39"/>
    <p:sldId id="294" r:id="rId40"/>
    <p:sldId id="295" r:id="rId41"/>
    <p:sldId id="296" r:id="rId42"/>
    <p:sldId id="299" r:id="rId43"/>
    <p:sldId id="298" r:id="rId44"/>
    <p:sldId id="297" r:id="rId45"/>
    <p:sldId id="300" r:id="rId46"/>
    <p:sldId id="301" r:id="rId47"/>
    <p:sldId id="302" r:id="rId48"/>
    <p:sldId id="303" r:id="rId49"/>
    <p:sldId id="307" r:id="rId50"/>
    <p:sldId id="306" r:id="rId51"/>
    <p:sldId id="305" r:id="rId52"/>
    <p:sldId id="304" r:id="rId53"/>
    <p:sldId id="308" r:id="rId54"/>
    <p:sldId id="309" r:id="rId55"/>
    <p:sldId id="310" r:id="rId56"/>
    <p:sldId id="311" r:id="rId57"/>
    <p:sldId id="312" r:id="rId58"/>
    <p:sldId id="313" r:id="rId59"/>
    <p:sldId id="314" r:id="rId60"/>
    <p:sldId id="315" r:id="rId61"/>
    <p:sldId id="316" r:id="rId62"/>
    <p:sldId id="317" r:id="rId63"/>
    <p:sldId id="318" r:id="rId64"/>
    <p:sldId id="319" r:id="rId65"/>
    <p:sldId id="321" r:id="rId66"/>
    <p:sldId id="257" r:id="rId6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4D7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presProps" Target="presProps.xml"/><Relationship Id="rId7" Type="http://schemas.openxmlformats.org/officeDocument/2006/relationships/slide" Target="slides/slide6.xml"/><Relationship Id="rId71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6336" y="5581176"/>
            <a:ext cx="1329588" cy="1132808"/>
          </a:xfrm>
          <a:prstGeom prst="rect">
            <a:avLst/>
          </a:prstGeom>
        </p:spPr>
      </p:pic>
      <p:grpSp>
        <p:nvGrpSpPr>
          <p:cNvPr id="16" name="Group 15"/>
          <p:cNvGrpSpPr/>
          <p:nvPr userDrawn="1"/>
        </p:nvGrpSpPr>
        <p:grpSpPr>
          <a:xfrm>
            <a:off x="5636024" y="-459432"/>
            <a:ext cx="3514725" cy="2204974"/>
            <a:chOff x="5636024" y="987642"/>
            <a:chExt cx="3514725" cy="2204974"/>
          </a:xfrm>
        </p:grpSpPr>
        <p:sp>
          <p:nvSpPr>
            <p:cNvPr id="8" name="Freeform 3"/>
            <p:cNvSpPr>
              <a:spLocks/>
            </p:cNvSpPr>
            <p:nvPr userDrawn="1"/>
          </p:nvSpPr>
          <p:spPr bwMode="auto">
            <a:xfrm>
              <a:off x="6051949" y="987642"/>
              <a:ext cx="3098800" cy="2033588"/>
            </a:xfrm>
            <a:custGeom>
              <a:avLst/>
              <a:gdLst>
                <a:gd name="T0" fmla="*/ 1452 w 1452"/>
                <a:gd name="T1" fmla="*/ 585 h 764"/>
                <a:gd name="T2" fmla="*/ 0 w 1452"/>
                <a:gd name="T3" fmla="*/ 764 h 764"/>
                <a:gd name="T4" fmla="*/ 1452 w 1452"/>
                <a:gd name="T5" fmla="*/ 502 h 7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452" h="764">
                  <a:moveTo>
                    <a:pt x="1452" y="585"/>
                  </a:moveTo>
                  <a:cubicBezTo>
                    <a:pt x="505" y="90"/>
                    <a:pt x="23" y="710"/>
                    <a:pt x="0" y="764"/>
                  </a:cubicBezTo>
                  <a:cubicBezTo>
                    <a:pt x="0" y="764"/>
                    <a:pt x="388" y="0"/>
                    <a:pt x="1452" y="502"/>
                  </a:cubicBezTo>
                </a:path>
              </a:pathLst>
            </a:custGeom>
            <a:solidFill>
              <a:srgbClr val="006699">
                <a:alpha val="25000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9" name="Freeform 4"/>
            <p:cNvSpPr>
              <a:spLocks/>
            </p:cNvSpPr>
            <p:nvPr userDrawn="1"/>
          </p:nvSpPr>
          <p:spPr bwMode="auto">
            <a:xfrm>
              <a:off x="5636024" y="1068541"/>
              <a:ext cx="3514725" cy="2124075"/>
            </a:xfrm>
            <a:custGeom>
              <a:avLst/>
              <a:gdLst>
                <a:gd name="T0" fmla="*/ 1647 w 1647"/>
                <a:gd name="T1" fmla="*/ 611 h 798"/>
                <a:gd name="T2" fmla="*/ 0 w 1647"/>
                <a:gd name="T3" fmla="*/ 798 h 798"/>
                <a:gd name="T4" fmla="*/ 1647 w 1647"/>
                <a:gd name="T5" fmla="*/ 524 h 7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47" h="798">
                  <a:moveTo>
                    <a:pt x="1647" y="611"/>
                  </a:moveTo>
                  <a:cubicBezTo>
                    <a:pt x="635" y="94"/>
                    <a:pt x="24" y="741"/>
                    <a:pt x="0" y="798"/>
                  </a:cubicBezTo>
                  <a:cubicBezTo>
                    <a:pt x="0" y="798"/>
                    <a:pt x="511" y="0"/>
                    <a:pt x="1647" y="524"/>
                  </a:cubicBezTo>
                </a:path>
              </a:pathLst>
            </a:custGeom>
            <a:solidFill>
              <a:srgbClr val="DCEAF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</p:grpSp>
      <p:grpSp>
        <p:nvGrpSpPr>
          <p:cNvPr id="17" name="Group 16"/>
          <p:cNvGrpSpPr/>
          <p:nvPr userDrawn="1"/>
        </p:nvGrpSpPr>
        <p:grpSpPr>
          <a:xfrm>
            <a:off x="0" y="3198353"/>
            <a:ext cx="3938587" cy="2119191"/>
            <a:chOff x="0" y="3198353"/>
            <a:chExt cx="3938587" cy="2119191"/>
          </a:xfrm>
        </p:grpSpPr>
        <p:sp>
          <p:nvSpPr>
            <p:cNvPr id="10" name="Freeform 5"/>
            <p:cNvSpPr>
              <a:spLocks/>
            </p:cNvSpPr>
            <p:nvPr userDrawn="1"/>
          </p:nvSpPr>
          <p:spPr bwMode="auto">
            <a:xfrm flipH="1" flipV="1">
              <a:off x="0" y="3207756"/>
              <a:ext cx="3938587" cy="2109788"/>
            </a:xfrm>
            <a:custGeom>
              <a:avLst/>
              <a:gdLst>
                <a:gd name="T0" fmla="*/ 7224 w 7224"/>
                <a:gd name="T1" fmla="*/ 966 h 3869"/>
                <a:gd name="T2" fmla="*/ 0 w 7224"/>
                <a:gd name="T3" fmla="*/ 0 h 3869"/>
                <a:gd name="T4" fmla="*/ 7224 w 7224"/>
                <a:gd name="T5" fmla="*/ 384 h 3869"/>
                <a:gd name="T6" fmla="*/ 7224 w 7224"/>
                <a:gd name="T7" fmla="*/ 966 h 38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224" h="3869">
                  <a:moveTo>
                    <a:pt x="7224" y="966"/>
                  </a:moveTo>
                  <a:cubicBezTo>
                    <a:pt x="1719" y="3869"/>
                    <a:pt x="0" y="0"/>
                    <a:pt x="0" y="0"/>
                  </a:cubicBezTo>
                  <a:cubicBezTo>
                    <a:pt x="0" y="0"/>
                    <a:pt x="1989" y="3340"/>
                    <a:pt x="7224" y="384"/>
                  </a:cubicBezTo>
                  <a:cubicBezTo>
                    <a:pt x="7221" y="630"/>
                    <a:pt x="7224" y="978"/>
                    <a:pt x="7224" y="966"/>
                  </a:cubicBezTo>
                  <a:close/>
                </a:path>
              </a:pathLst>
            </a:custGeom>
            <a:solidFill>
              <a:srgbClr val="CCE0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11" name="Freeform 6"/>
            <p:cNvSpPr>
              <a:spLocks/>
            </p:cNvSpPr>
            <p:nvPr userDrawn="1"/>
          </p:nvSpPr>
          <p:spPr bwMode="auto">
            <a:xfrm>
              <a:off x="13657" y="3198353"/>
              <a:ext cx="3533775" cy="2085975"/>
            </a:xfrm>
            <a:custGeom>
              <a:avLst/>
              <a:gdLst>
                <a:gd name="T0" fmla="*/ 0 w 1097"/>
                <a:gd name="T1" fmla="*/ 484 h 648"/>
                <a:gd name="T2" fmla="*/ 1097 w 1097"/>
                <a:gd name="T3" fmla="*/ 648 h 648"/>
                <a:gd name="T4" fmla="*/ 0 w 1097"/>
                <a:gd name="T5" fmla="*/ 386 h 648"/>
                <a:gd name="T6" fmla="*/ 0 w 1097"/>
                <a:gd name="T7" fmla="*/ 484 h 6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7" h="648">
                  <a:moveTo>
                    <a:pt x="0" y="484"/>
                  </a:moveTo>
                  <a:cubicBezTo>
                    <a:pt x="842" y="94"/>
                    <a:pt x="1076" y="603"/>
                    <a:pt x="1097" y="648"/>
                  </a:cubicBezTo>
                  <a:cubicBezTo>
                    <a:pt x="1097" y="648"/>
                    <a:pt x="946" y="0"/>
                    <a:pt x="0" y="386"/>
                  </a:cubicBezTo>
                  <a:lnTo>
                    <a:pt x="0" y="484"/>
                  </a:lnTo>
                  <a:close/>
                </a:path>
              </a:pathLst>
            </a:custGeom>
            <a:solidFill>
              <a:srgbClr val="F5F5F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</p:grpSp>
      <p:sp>
        <p:nvSpPr>
          <p:cNvPr id="12" name="Freeform 7"/>
          <p:cNvSpPr>
            <a:spLocks/>
          </p:cNvSpPr>
          <p:nvPr userDrawn="1"/>
        </p:nvSpPr>
        <p:spPr bwMode="auto">
          <a:xfrm flipH="1" flipV="1">
            <a:off x="-71438" y="3836260"/>
            <a:ext cx="3938588" cy="2109787"/>
          </a:xfrm>
          <a:custGeom>
            <a:avLst/>
            <a:gdLst>
              <a:gd name="T0" fmla="*/ 7224 w 7224"/>
              <a:gd name="T1" fmla="*/ 966 h 3869"/>
              <a:gd name="T2" fmla="*/ 0 w 7224"/>
              <a:gd name="T3" fmla="*/ 0 h 3869"/>
              <a:gd name="T4" fmla="*/ 7224 w 7224"/>
              <a:gd name="T5" fmla="*/ 384 h 3869"/>
              <a:gd name="T6" fmla="*/ 7224 w 7224"/>
              <a:gd name="T7" fmla="*/ 966 h 38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224" h="3869">
                <a:moveTo>
                  <a:pt x="7224" y="966"/>
                </a:moveTo>
                <a:cubicBezTo>
                  <a:pt x="1719" y="3869"/>
                  <a:pt x="0" y="0"/>
                  <a:pt x="0" y="0"/>
                </a:cubicBezTo>
                <a:cubicBezTo>
                  <a:pt x="0" y="0"/>
                  <a:pt x="1989" y="3340"/>
                  <a:pt x="7224" y="384"/>
                </a:cubicBezTo>
                <a:cubicBezTo>
                  <a:pt x="7221" y="630"/>
                  <a:pt x="7224" y="978"/>
                  <a:pt x="7224" y="966"/>
                </a:cubicBezTo>
                <a:close/>
              </a:path>
            </a:pathLst>
          </a:custGeom>
          <a:solidFill>
            <a:srgbClr val="FFFFFF">
              <a:alpha val="1300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sp>
        <p:nvSpPr>
          <p:cNvPr id="13" name="Rectangle 9"/>
          <p:cNvSpPr>
            <a:spLocks noChangeArrowheads="1"/>
          </p:cNvSpPr>
          <p:nvPr userDrawn="1"/>
        </p:nvSpPr>
        <p:spPr bwMode="auto">
          <a:xfrm>
            <a:off x="-71438" y="714528"/>
            <a:ext cx="2421993" cy="708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9150B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320040" tIns="0" rIns="0" bIns="73152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altLang="en-US" sz="3600" b="0" i="0" u="none" strike="noStrike" cap="none" normalizeH="0" baseline="0" dirty="0" smtClean="0">
                <a:ln>
                  <a:noFill/>
                </a:ln>
                <a:solidFill>
                  <a:srgbClr val="004D73"/>
                </a:solidFill>
                <a:effectLst/>
                <a:latin typeface="Arial" panose="020B0604020202020204" pitchFamily="34" charset="0"/>
              </a:rPr>
              <a:t>Chapter 8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4" name="Rectangle 11"/>
          <p:cNvSpPr>
            <a:spLocks noChangeArrowheads="1"/>
          </p:cNvSpPr>
          <p:nvPr userDrawn="1"/>
        </p:nvSpPr>
        <p:spPr bwMode="auto">
          <a:xfrm>
            <a:off x="2384824" y="1745542"/>
            <a:ext cx="6502400" cy="1412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9150B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320040" tIns="0" rIns="0" bIns="73152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altLang="en-US" sz="3600" b="0" i="0" u="none" strike="noStrike" cap="none" normalizeH="0" baseline="0" dirty="0" smtClean="0">
                <a:ln>
                  <a:noFill/>
                </a:ln>
                <a:solidFill>
                  <a:srgbClr val="004D73"/>
                </a:solidFill>
                <a:effectLst/>
                <a:latin typeface="Arial" panose="020B0604020202020204" pitchFamily="34" charset="0"/>
              </a:rPr>
              <a:t>Transplantation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5" name="Rectangle 13"/>
          <p:cNvSpPr>
            <a:spLocks noChangeArrowheads="1"/>
          </p:cNvSpPr>
          <p:nvPr userDrawn="1"/>
        </p:nvSpPr>
        <p:spPr bwMode="auto">
          <a:xfrm>
            <a:off x="13657" y="4693142"/>
            <a:ext cx="3274268" cy="1846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9150B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182880" tIns="182880" rIns="182880" bIns="18288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en-US" altLang="en-US" sz="3600" b="0" i="0" u="none" strike="noStrike" cap="none" normalizeH="0" baseline="0" dirty="0" smtClean="0">
                <a:ln>
                  <a:noFill/>
                </a:ln>
                <a:solidFill>
                  <a:srgbClr val="004D73"/>
                </a:solidFill>
                <a:effectLst/>
                <a:latin typeface="Arial" panose="020B0604020202020204" pitchFamily="34" charset="0"/>
              </a:rPr>
              <a:t>2014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en-US" altLang="en-US" sz="2600" b="0" i="0" u="none" strike="noStrike" cap="none" normalizeH="0" baseline="0" dirty="0" smtClean="0">
                <a:ln>
                  <a:noFill/>
                </a:ln>
                <a:solidFill>
                  <a:srgbClr val="004D73"/>
                </a:solidFill>
                <a:effectLst/>
                <a:latin typeface="Arial" panose="020B0604020202020204" pitchFamily="34" charset="0"/>
              </a:rPr>
              <a:t>ANZDATA Registry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en-US" altLang="en-US" sz="2600" b="0" i="0" u="none" strike="noStrike" cap="none" normalizeH="0" baseline="0" dirty="0" smtClean="0">
                <a:ln>
                  <a:noFill/>
                </a:ln>
                <a:solidFill>
                  <a:srgbClr val="004D73"/>
                </a:solidFill>
                <a:effectLst/>
                <a:latin typeface="Arial" panose="020B0604020202020204" pitchFamily="34" charset="0"/>
              </a:rPr>
              <a:t>37th Annual Report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1" u="none" strike="noStrike" cap="none" normalizeH="0" baseline="0" dirty="0" smtClean="0">
                <a:ln>
                  <a:noFill/>
                </a:ln>
                <a:solidFill>
                  <a:srgbClr val="004D73"/>
                </a:solidFill>
                <a:effectLst/>
                <a:latin typeface="Arial" panose="020B0604020202020204" pitchFamily="34" charset="0"/>
              </a:rPr>
              <a:t>Data to 31-Dec-2013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34644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9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79512" y="6194590"/>
            <a:ext cx="1296144" cy="6187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 userDrawn="1"/>
        </p:nvSpPr>
        <p:spPr>
          <a:xfrm>
            <a:off x="6300192" y="6495147"/>
            <a:ext cx="273630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000" dirty="0" smtClean="0">
                <a:solidFill>
                  <a:srgbClr val="004D7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2014 ANZDATA Registry 37</a:t>
            </a:r>
            <a:r>
              <a:rPr lang="en-AU" sz="1000" baseline="30000" dirty="0" smtClean="0">
                <a:solidFill>
                  <a:srgbClr val="004D7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AU" sz="1000" baseline="0" dirty="0" smtClean="0">
                <a:solidFill>
                  <a:srgbClr val="004D7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Annual Report</a:t>
            </a:r>
            <a:endParaRPr lang="en-AU" sz="1000" dirty="0">
              <a:solidFill>
                <a:srgbClr val="004D7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0"/>
          </p:nvPr>
        </p:nvSpPr>
        <p:spPr>
          <a:xfrm>
            <a:off x="612000" y="261288"/>
            <a:ext cx="7920000" cy="5760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2903293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A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70EA13-B3CD-4E3D-AC0C-5F07BED215E9}" type="datetimeFigureOut">
              <a:rPr lang="en-AU" smtClean="0"/>
              <a:t>22/09/2015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90DDAE-9B10-4B92-9FAB-BA72AB9F320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976779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5" r:id="rId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004D73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rgbClr val="004D73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rgbClr val="004D73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rgbClr val="004D73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rgbClr val="004D73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rgbClr val="004D73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w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wm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wmf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wmf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wmf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wmf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wmf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wmf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wmf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wmf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wmf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wmf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wmf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wmf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wmf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wmf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wmf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wmf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7.wmf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8.wmf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9.wmf"/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0.wmf"/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091014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" r="5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38983316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Picture Placeholder 9"/>
          <p:cNvGraphicFramePr>
            <a:graphicFrameLocks noGrp="1"/>
          </p:cNvGraphicFramePr>
          <p:nvPr>
            <p:ph type="pic" sz="quarter" idx="10"/>
            <p:extLst>
              <p:ext uri="{D42A27DB-BD31-4B8C-83A1-F6EECF244321}">
                <p14:modId xmlns:p14="http://schemas.microsoft.com/office/powerpoint/2010/main" val="1412988608"/>
              </p:ext>
            </p:extLst>
          </p:nvPr>
        </p:nvGraphicFramePr>
        <p:xfrm>
          <a:off x="611999" y="0"/>
          <a:ext cx="7920002" cy="5760002"/>
        </p:xfrm>
        <a:graphic>
          <a:graphicData uri="http://schemas.openxmlformats.org/drawingml/2006/table">
            <a:tbl>
              <a:tblPr/>
              <a:tblGrid>
                <a:gridCol w="708250"/>
                <a:gridCol w="831942"/>
                <a:gridCol w="637981"/>
                <a:gridCol w="637981"/>
                <a:gridCol w="637981"/>
                <a:gridCol w="637981"/>
                <a:gridCol w="637981"/>
                <a:gridCol w="637981"/>
                <a:gridCol w="637981"/>
                <a:gridCol w="637981"/>
                <a:gridCol w="637981"/>
                <a:gridCol w="637981"/>
              </a:tblGrid>
              <a:tr h="611769">
                <a:tc gridSpan="1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AU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Age of Recipients Transplanted in 2013</a:t>
                      </a:r>
                      <a:endParaRPr lang="en-US" sz="10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US" sz="963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2DBE7"/>
                    </a:solidFill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US" sz="963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2DBE7"/>
                    </a:solidFill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US" sz="963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2DBE7"/>
                    </a:solidFill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US" sz="963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2DBE7"/>
                    </a:solidFill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US" sz="963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2DBE7"/>
                    </a:solidFill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US" sz="963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2DBE7"/>
                    </a:solidFill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US" sz="963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2DBE7"/>
                    </a:solidFill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US" sz="963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2DBE7"/>
                    </a:solidFill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US" sz="963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2DBE7"/>
                    </a:solidFill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US" sz="963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2DBE7"/>
                    </a:solidFill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US" sz="963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2DBE7"/>
                    </a:solidFill>
                  </a:tcPr>
                </a:tc>
              </a:tr>
              <a:tr h="611769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1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Country</a:t>
                      </a:r>
                      <a:endParaRPr lang="en-US" sz="11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1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Donor </a:t>
                      </a:r>
                      <a:r>
                        <a:rPr lang="en-US" sz="1100" b="1" kern="140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Type</a:t>
                      </a:r>
                      <a:endParaRPr lang="en-US" sz="11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1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Graft </a:t>
                      </a:r>
                      <a:endParaRPr lang="en-US" sz="11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1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0-4</a:t>
                      </a:r>
                      <a:endParaRPr lang="en-US" sz="11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1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5-14</a:t>
                      </a:r>
                      <a:endParaRPr lang="en-US" sz="11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1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15-24</a:t>
                      </a:r>
                      <a:endParaRPr lang="en-US" sz="11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1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25-34</a:t>
                      </a:r>
                      <a:endParaRPr lang="en-US" sz="11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1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35-44</a:t>
                      </a:r>
                      <a:endParaRPr lang="en-US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1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45-54</a:t>
                      </a:r>
                      <a:endParaRPr lang="en-US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1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55-64</a:t>
                      </a:r>
                      <a:endParaRPr lang="en-US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1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65-74</a:t>
                      </a:r>
                      <a:endParaRPr lang="en-US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1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75-84</a:t>
                      </a:r>
                      <a:endParaRPr lang="en-US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2DBE7"/>
                    </a:solidFill>
                  </a:tcPr>
                </a:tc>
              </a:tr>
              <a:tr h="416295">
                <a:tc rowSpan="7"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US" sz="1100" b="1" kern="1400" dirty="0" smtClean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100" b="1" kern="140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Australia </a:t>
                      </a:r>
                      <a:endParaRPr lang="en-US" sz="11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1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Deceased </a:t>
                      </a:r>
                      <a:endParaRPr lang="en-US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US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  <a:endParaRPr lang="en-US" sz="11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</a:t>
                      </a:r>
                      <a:endParaRPr lang="en-US" sz="11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23</a:t>
                      </a:r>
                      <a:endParaRPr lang="en-US" sz="11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50</a:t>
                      </a:r>
                      <a:endParaRPr lang="en-US" sz="11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96</a:t>
                      </a:r>
                      <a:endParaRPr lang="en-US" sz="11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133</a:t>
                      </a:r>
                      <a:endParaRPr lang="en-US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168</a:t>
                      </a:r>
                      <a:endParaRPr lang="en-US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82</a:t>
                      </a:r>
                      <a:endParaRPr lang="en-US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US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16295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US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US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US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  <a:endParaRPr lang="en-US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</a:t>
                      </a:r>
                      <a:endParaRPr lang="en-US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</a:t>
                      </a:r>
                      <a:endParaRPr lang="en-US" sz="11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</a:t>
                      </a:r>
                      <a:endParaRPr lang="en-US" sz="11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17</a:t>
                      </a:r>
                      <a:endParaRPr lang="en-US" sz="11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</a:t>
                      </a:r>
                      <a:endParaRPr lang="en-US" sz="11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US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73514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  <a:endParaRPr lang="en-US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US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US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US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US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US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US" sz="11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US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US" sz="11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US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16295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  <a:endParaRPr lang="en-US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US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US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US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US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US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US" sz="11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US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US" sz="11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US" sz="11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6295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1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Living </a:t>
                      </a:r>
                      <a:endParaRPr lang="en-US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US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</a:t>
                      </a:r>
                      <a:endParaRPr lang="en-US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</a:t>
                      </a:r>
                      <a:endParaRPr lang="en-US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26</a:t>
                      </a:r>
                      <a:endParaRPr lang="en-US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27</a:t>
                      </a:r>
                      <a:endParaRPr lang="en-US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32</a:t>
                      </a:r>
                      <a:endParaRPr lang="en-US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51</a:t>
                      </a:r>
                      <a:endParaRPr lang="en-US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52</a:t>
                      </a:r>
                      <a:endParaRPr lang="en-US" sz="11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18</a:t>
                      </a:r>
                      <a:endParaRPr lang="en-US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US" sz="11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416295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US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US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US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  <a:endParaRPr lang="en-US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US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</a:t>
                      </a:r>
                      <a:endParaRPr lang="en-US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</a:t>
                      </a:r>
                      <a:endParaRPr lang="en-US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</a:t>
                      </a:r>
                      <a:endParaRPr lang="en-US" sz="11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US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US" sz="11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16295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  <a:endParaRPr lang="en-US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US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US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US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US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US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US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US" sz="11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US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US" sz="11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6295">
                <a:tc rowSpan="4"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1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New Zealand </a:t>
                      </a:r>
                      <a:endParaRPr lang="en-US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1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Deceased </a:t>
                      </a:r>
                      <a:endParaRPr lang="en-US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US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US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US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US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</a:t>
                      </a:r>
                      <a:endParaRPr lang="en-US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</a:t>
                      </a:r>
                      <a:endParaRPr lang="en-US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</a:t>
                      </a:r>
                      <a:endParaRPr lang="en-US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18</a:t>
                      </a:r>
                      <a:endParaRPr lang="en-US" sz="11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</a:t>
                      </a:r>
                      <a:endParaRPr lang="en-US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US" sz="11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416295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US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US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US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US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US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US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  <a:endParaRPr lang="en-US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US" sz="11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US" sz="11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US" sz="11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6295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1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Living </a:t>
                      </a:r>
                      <a:endParaRPr lang="en-US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US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US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US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  <a:endParaRPr lang="en-US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</a:t>
                      </a:r>
                      <a:endParaRPr lang="en-US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</a:t>
                      </a:r>
                      <a:endParaRPr lang="en-US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</a:t>
                      </a:r>
                      <a:endParaRPr lang="en-US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</a:t>
                      </a:r>
                      <a:endParaRPr lang="en-US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  <a:endParaRPr lang="en-US" sz="11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US" sz="11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416295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US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US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US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US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US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US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US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US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US" sz="11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US" sz="11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1" name="Control 9"/>
          <p:cNvSpPr>
            <a:spLocks noChangeArrowheads="1" noChangeShapeType="1"/>
          </p:cNvSpPr>
          <p:nvPr/>
        </p:nvSpPr>
        <p:spPr bwMode="auto">
          <a:xfrm>
            <a:off x="1601788" y="7602538"/>
            <a:ext cx="6840537" cy="3014662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296238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" r="5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300857073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" r="5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85014006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Picture Placeholder 5"/>
          <p:cNvGraphicFramePr>
            <a:graphicFrameLocks noGrp="1"/>
          </p:cNvGraphicFramePr>
          <p:nvPr>
            <p:ph type="pic" sz="quarter" idx="10"/>
            <p:extLst>
              <p:ext uri="{D42A27DB-BD31-4B8C-83A1-F6EECF244321}">
                <p14:modId xmlns:p14="http://schemas.microsoft.com/office/powerpoint/2010/main" val="4220828731"/>
              </p:ext>
            </p:extLst>
          </p:nvPr>
        </p:nvGraphicFramePr>
        <p:xfrm>
          <a:off x="612001" y="0"/>
          <a:ext cx="7919999" cy="5759996"/>
        </p:xfrm>
        <a:graphic>
          <a:graphicData uri="http://schemas.openxmlformats.org/drawingml/2006/table">
            <a:tbl>
              <a:tblPr/>
              <a:tblGrid>
                <a:gridCol w="1246322"/>
                <a:gridCol w="1246322"/>
                <a:gridCol w="1085471"/>
                <a:gridCol w="1085471"/>
                <a:gridCol w="1085471"/>
                <a:gridCol w="1085471"/>
                <a:gridCol w="1085471"/>
              </a:tblGrid>
              <a:tr h="742360">
                <a:tc gridSpan="7">
                  <a:txBody>
                    <a:bodyPr/>
                    <a:lstStyle/>
                    <a:p>
                      <a:pPr algn="ctr"/>
                      <a:r>
                        <a:rPr lang="en-AU" sz="1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Transplant Operations 2009 - 2013 </a:t>
                      </a:r>
                      <a:endParaRPr lang="en-AU" sz="18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en-AU" sz="1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Related to Ethnicity</a:t>
                      </a:r>
                      <a:endParaRPr lang="en-AU" sz="18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963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963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963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963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963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963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</a:tr>
              <a:tr h="313598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Country</a:t>
                      </a:r>
                      <a:endParaRPr lang="en-AU" sz="10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Race</a:t>
                      </a:r>
                      <a:endParaRPr lang="en-AU" sz="10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2009</a:t>
                      </a:r>
                      <a:endParaRPr lang="en-AU" sz="10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2010</a:t>
                      </a:r>
                      <a:endParaRPr lang="en-AU" sz="10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2011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2012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2013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</a:tr>
              <a:tr h="313598">
                <a:tc rowSpan="8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Australia</a:t>
                      </a: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Total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773 (100.0%)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846 (100.0%)</a:t>
                      </a:r>
                      <a:endParaRPr lang="en-AU" sz="10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825 (100.0%)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845 (100.0%)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882 (100.0%)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</a:tr>
              <a:tr h="313598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Caucasian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651 (84.2%)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706 (83.5%)</a:t>
                      </a:r>
                      <a:endParaRPr lang="en-AU" sz="10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657 (79.6%)</a:t>
                      </a:r>
                      <a:endParaRPr lang="en-AU" sz="10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671 (79.4%)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675 (76.5%)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313615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Aboriginal/TSI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24 (3.1%)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28 (3.3%)</a:t>
                      </a:r>
                      <a:endParaRPr lang="en-AU" sz="10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28 (3.4%)</a:t>
                      </a:r>
                      <a:endParaRPr lang="en-AU" sz="10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 (2.4%)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31 (3.5%)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13598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Asian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74 (9.6%)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82 (9.7%)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97 (11.8%)</a:t>
                      </a:r>
                      <a:endParaRPr lang="en-AU" sz="10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88 (10.4%)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101 (11.5%)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13598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Māori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 (0.6%)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 (0.2%)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 (1.3%)</a:t>
                      </a:r>
                      <a:endParaRPr lang="en-AU" sz="10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 (1.3%)</a:t>
                      </a:r>
                      <a:endParaRPr lang="en-AU" sz="10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 (0.9%)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13598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Pacific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 (0.8%)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 (1.4%)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 (1.9%)</a:t>
                      </a:r>
                      <a:endParaRPr lang="en-AU" sz="10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 (1.5%)</a:t>
                      </a:r>
                      <a:endParaRPr lang="en-AU" sz="10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24 (2.7%)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13615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Other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 (1.7%)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 (1.9%)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 (1.9%)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28 (3.3%)</a:t>
                      </a:r>
                      <a:endParaRPr lang="en-AU" sz="10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31 (3.5%)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13598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Not reported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 (1.7%)</a:t>
                      </a:r>
                      <a:endParaRPr lang="en-AU" sz="10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 (1.4%)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3598">
                <a:tc rowSpan="7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New Zealand 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Total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121 (100.0%)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110 (100.0%)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118 (100.0%)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108 (100.0%)</a:t>
                      </a:r>
                      <a:endParaRPr lang="en-AU" sz="10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115 (100.0%)</a:t>
                      </a:r>
                      <a:endParaRPr lang="en-AU" sz="10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313598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Caucasian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91 (75.2%)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71 (64.5%)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77 (65.3%)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74 (68.5%)</a:t>
                      </a:r>
                      <a:endParaRPr lang="en-AU" sz="10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79 (68.7%)</a:t>
                      </a:r>
                      <a:endParaRPr lang="en-AU" sz="10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313615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Asian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 (4.1%)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 (7.3%)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 (9.3%)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 (10.2%)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 (13.9%)</a:t>
                      </a:r>
                      <a:endParaRPr lang="en-AU" sz="10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13598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Māori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 (15.7%)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 (18.2%)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 (16.9%)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 (13.9%)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 (7.8%)</a:t>
                      </a:r>
                      <a:endParaRPr lang="en-AU" sz="10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13598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Pacific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 (5.0%)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 (8.2%)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 (7.6%)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 (6.5%)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 (7.0%)</a:t>
                      </a:r>
                      <a:endParaRPr lang="en-AU" sz="10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13598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Other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 (1.8%)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 (0.8%)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 (0.9%)</a:t>
                      </a:r>
                      <a:endParaRPr lang="en-AU" sz="10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13615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Not reported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 (0.9%)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 (1.7%)</a:t>
                      </a:r>
                      <a:endParaRPr lang="en-AU" sz="10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Control 5"/>
          <p:cNvSpPr>
            <a:spLocks noChangeArrowheads="1" noChangeShapeType="1"/>
          </p:cNvSpPr>
          <p:nvPr/>
        </p:nvSpPr>
        <p:spPr bwMode="auto">
          <a:xfrm>
            <a:off x="1630363" y="6348413"/>
            <a:ext cx="6840537" cy="3773487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75185511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Picture Placeholder 3"/>
          <p:cNvGraphicFramePr>
            <a:graphicFrameLocks noGrp="1"/>
          </p:cNvGraphicFramePr>
          <p:nvPr>
            <p:ph type="pic" sz="quarter" idx="10"/>
            <p:extLst>
              <p:ext uri="{D42A27DB-BD31-4B8C-83A1-F6EECF244321}">
                <p14:modId xmlns:p14="http://schemas.microsoft.com/office/powerpoint/2010/main" val="2093660090"/>
              </p:ext>
            </p:extLst>
          </p:nvPr>
        </p:nvGraphicFramePr>
        <p:xfrm>
          <a:off x="612000" y="0"/>
          <a:ext cx="7920000" cy="5760000"/>
        </p:xfrm>
        <a:graphic>
          <a:graphicData uri="http://schemas.openxmlformats.org/drawingml/2006/table">
            <a:tbl>
              <a:tblPr/>
              <a:tblGrid>
                <a:gridCol w="1641350"/>
                <a:gridCol w="1255730"/>
                <a:gridCol w="1255730"/>
                <a:gridCol w="1255730"/>
                <a:gridCol w="1255730"/>
                <a:gridCol w="1255730"/>
              </a:tblGrid>
              <a:tr h="1154041">
                <a:tc gridSpan="6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Transplants in Each Region 2009 -  2013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Number of Operations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(Per Million Population Per Year)</a:t>
                      </a:r>
                      <a:endParaRPr kumimoji="0" lang="en-US" altLang="en-US" sz="4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963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963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963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963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963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</a:tr>
              <a:tr h="633451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State</a:t>
                      </a:r>
                      <a:endParaRPr lang="en-AU" sz="11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2009</a:t>
                      </a:r>
                      <a:endParaRPr lang="en-AU" sz="11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2010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2011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2012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2013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</a:tr>
              <a:tr h="815313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NSW/ACT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238 (32)</a:t>
                      </a:r>
                      <a:endParaRPr lang="en-AU" sz="11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265 (35)</a:t>
                      </a:r>
                      <a:endParaRPr lang="en-AU" sz="11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232 (31)</a:t>
                      </a:r>
                      <a:endParaRPr lang="en-AU" sz="11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247 (32)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288 (37)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633451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VIC/TAS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233 (40)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285 (48)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278 (46)</a:t>
                      </a:r>
                      <a:endParaRPr lang="en-AU" sz="11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268 (44)</a:t>
                      </a:r>
                      <a:endParaRPr lang="en-AU" sz="11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266 (43)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23391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QLD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140 (32)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137 (31)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155 (35)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159 (35)</a:t>
                      </a:r>
                      <a:endParaRPr lang="en-AU" sz="11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149 (32)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33451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SA/NT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83 (45)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82 (44)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74 (40)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88 (47)</a:t>
                      </a:r>
                      <a:endParaRPr lang="en-AU" sz="11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81 (42)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33451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WA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79 (35)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77 (34)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86 (37)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83 (34)</a:t>
                      </a:r>
                      <a:endParaRPr lang="en-AU" sz="11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98 (39)</a:t>
                      </a:r>
                      <a:endParaRPr lang="en-AU" sz="11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3451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AUSTRALIA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3F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773 (36)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3F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846 (38)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3F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825 (37)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3F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845 (37)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3F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882 (38)</a:t>
                      </a:r>
                      <a:endParaRPr lang="en-AU" sz="11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3F7"/>
                    </a:solidFill>
                  </a:tcPr>
                </a:tc>
              </a:tr>
            </a:tbl>
          </a:graphicData>
        </a:graphic>
      </p:graphicFrame>
      <p:sp>
        <p:nvSpPr>
          <p:cNvPr id="5" name="Control 3"/>
          <p:cNvSpPr>
            <a:spLocks noChangeArrowheads="1" noChangeShapeType="1"/>
          </p:cNvSpPr>
          <p:nvPr/>
        </p:nvSpPr>
        <p:spPr bwMode="auto">
          <a:xfrm>
            <a:off x="3868738" y="5083175"/>
            <a:ext cx="4524375" cy="1679575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45749483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Picture Placeholder 2"/>
          <p:cNvGraphicFramePr>
            <a:graphicFrameLocks noGrp="1"/>
          </p:cNvGraphicFramePr>
          <p:nvPr>
            <p:ph type="pic" sz="quarter" idx="10"/>
            <p:extLst>
              <p:ext uri="{D42A27DB-BD31-4B8C-83A1-F6EECF244321}">
                <p14:modId xmlns:p14="http://schemas.microsoft.com/office/powerpoint/2010/main" val="2623297734"/>
              </p:ext>
            </p:extLst>
          </p:nvPr>
        </p:nvGraphicFramePr>
        <p:xfrm>
          <a:off x="611560" y="692696"/>
          <a:ext cx="7920000" cy="4352469"/>
        </p:xfrm>
        <a:graphic>
          <a:graphicData uri="http://schemas.openxmlformats.org/drawingml/2006/table">
            <a:tbl>
              <a:tblPr/>
              <a:tblGrid>
                <a:gridCol w="2656064"/>
                <a:gridCol w="2494394"/>
                <a:gridCol w="2769542"/>
              </a:tblGrid>
              <a:tr h="1080118">
                <a:tc gridSpan="3">
                  <a:txBody>
                    <a:bodyPr/>
                    <a:lstStyle/>
                    <a:p>
                      <a:pPr algn="ctr"/>
                      <a:r>
                        <a:rPr lang="en-AU" sz="2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Transplant Operations Performed Overseas</a:t>
                      </a:r>
                    </a:p>
                    <a:p>
                      <a:pPr algn="ctr"/>
                      <a:r>
                        <a:rPr lang="en-AU" sz="2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On Australian/NZ Patients 2004 - 2013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963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963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</a:tr>
              <a:tr h="329791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6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Year</a:t>
                      </a:r>
                      <a:endParaRPr lang="en-AU" sz="14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6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Australia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6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New Zealand</a:t>
                      </a:r>
                      <a:endParaRPr lang="en-AU" sz="14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</a:tr>
              <a:tr h="294256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2004</a:t>
                      </a:r>
                      <a:endParaRPr lang="en-AU" sz="14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</a:t>
                      </a:r>
                      <a:endParaRPr lang="en-AU" sz="14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94256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2005</a:t>
                      </a:r>
                      <a:endParaRPr lang="en-AU" sz="14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</a:t>
                      </a:r>
                      <a:endParaRPr lang="en-AU" sz="14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4256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2006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</a:t>
                      </a:r>
                      <a:endParaRPr lang="en-AU" sz="14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14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4256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2007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14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4256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2008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4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4256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2009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14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4256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2010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14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4256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2011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14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4256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2012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14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4256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2013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14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Control 1"/>
          <p:cNvSpPr>
            <a:spLocks noChangeArrowheads="1" noChangeShapeType="1"/>
          </p:cNvSpPr>
          <p:nvPr/>
        </p:nvSpPr>
        <p:spPr bwMode="auto">
          <a:xfrm>
            <a:off x="5605463" y="9045575"/>
            <a:ext cx="2782887" cy="2151063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8241346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Picture Placeholder 3"/>
          <p:cNvGraphicFramePr>
            <a:graphicFrameLocks noGrp="1"/>
          </p:cNvGraphicFramePr>
          <p:nvPr>
            <p:ph type="pic" sz="quarter" idx="10"/>
            <p:extLst>
              <p:ext uri="{D42A27DB-BD31-4B8C-83A1-F6EECF244321}">
                <p14:modId xmlns:p14="http://schemas.microsoft.com/office/powerpoint/2010/main" val="2790683280"/>
              </p:ext>
            </p:extLst>
          </p:nvPr>
        </p:nvGraphicFramePr>
        <p:xfrm>
          <a:off x="612000" y="0"/>
          <a:ext cx="7920000" cy="6086036"/>
        </p:xfrm>
        <a:graphic>
          <a:graphicData uri="http://schemas.openxmlformats.org/drawingml/2006/table">
            <a:tbl>
              <a:tblPr/>
              <a:tblGrid>
                <a:gridCol w="1584000"/>
                <a:gridCol w="1584000"/>
                <a:gridCol w="1584000"/>
                <a:gridCol w="1584000"/>
                <a:gridCol w="1584000"/>
              </a:tblGrid>
              <a:tr h="620688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AU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Total Number of Transplants Performed and Functioning at end of 2013</a:t>
                      </a:r>
                      <a:endParaRPr kumimoji="0" lang="en-US" altLang="en-US" sz="4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963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963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963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963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</a:tr>
              <a:tr h="294644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Country</a:t>
                      </a:r>
                      <a:endParaRPr lang="en-AU" sz="11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Donor type</a:t>
                      </a:r>
                      <a:endParaRPr lang="en-AU" sz="11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Graft number</a:t>
                      </a:r>
                      <a:endParaRPr lang="en-AU" sz="11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Performed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Functioning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</a:tr>
              <a:tr h="258530">
                <a:tc rowSpan="12"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AU" sz="11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Australia  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Living </a:t>
                      </a:r>
                      <a:endParaRPr lang="en-AU" sz="11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11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4685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3206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58530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11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435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274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8530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  <a:endParaRPr lang="en-AU" sz="11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62</a:t>
                      </a:r>
                      <a:endParaRPr lang="en-AU" sz="11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46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8530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</a:t>
                      </a:r>
                      <a:endParaRPr lang="en-AU" sz="11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8530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11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8530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rowSpan="5"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Deceased</a:t>
                      </a: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13951</a:t>
                      </a:r>
                      <a:endParaRPr lang="en-AU" sz="11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5395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58530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2056</a:t>
                      </a:r>
                      <a:endParaRPr lang="en-AU" sz="11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630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8530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330</a:t>
                      </a:r>
                      <a:endParaRPr lang="en-AU" sz="11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102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8530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50</a:t>
                      </a:r>
                      <a:endParaRPr lang="en-AU" sz="11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</a:t>
                      </a:r>
                      <a:endParaRPr lang="en-AU" sz="11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8530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11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8530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AU" sz="11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Unknown 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17</a:t>
                      </a:r>
                      <a:endParaRPr lang="en-AU" sz="11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58543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11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8543">
                <a:tc rowSpan="8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New Zealand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Living 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1054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656</a:t>
                      </a:r>
                      <a:endParaRPr lang="en-AU" sz="11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58530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84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47</a:t>
                      </a:r>
                      <a:endParaRPr lang="en-AU" sz="11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8543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  <a:endParaRPr lang="en-AU" sz="11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8543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Deceased</a:t>
                      </a: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 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2336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768</a:t>
                      </a:r>
                      <a:endParaRPr lang="en-AU" sz="11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58543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403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78</a:t>
                      </a:r>
                      <a:endParaRPr lang="en-AU" sz="11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8543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76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</a:t>
                      </a:r>
                      <a:endParaRPr lang="en-AU" sz="11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8543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1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8543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Unknown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  <a:endParaRPr lang="en-AU" sz="11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Control 3"/>
          <p:cNvSpPr>
            <a:spLocks noChangeArrowheads="1" noChangeShapeType="1"/>
          </p:cNvSpPr>
          <p:nvPr/>
        </p:nvSpPr>
        <p:spPr bwMode="auto">
          <a:xfrm>
            <a:off x="4013200" y="3671888"/>
            <a:ext cx="4446588" cy="4968875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6742816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Picture Placeholder 3"/>
          <p:cNvGraphicFramePr>
            <a:graphicFrameLocks noGrp="1"/>
          </p:cNvGraphicFramePr>
          <p:nvPr>
            <p:ph type="pic" sz="quarter" idx="10"/>
            <p:extLst>
              <p:ext uri="{D42A27DB-BD31-4B8C-83A1-F6EECF244321}">
                <p14:modId xmlns:p14="http://schemas.microsoft.com/office/powerpoint/2010/main" val="2921188016"/>
              </p:ext>
            </p:extLst>
          </p:nvPr>
        </p:nvGraphicFramePr>
        <p:xfrm>
          <a:off x="611999" y="0"/>
          <a:ext cx="7920002" cy="6045253"/>
        </p:xfrm>
        <a:graphic>
          <a:graphicData uri="http://schemas.openxmlformats.org/drawingml/2006/table">
            <a:tbl>
              <a:tblPr/>
              <a:tblGrid>
                <a:gridCol w="699912"/>
                <a:gridCol w="1112677"/>
                <a:gridCol w="983174"/>
                <a:gridCol w="983174"/>
                <a:gridCol w="983174"/>
                <a:gridCol w="983174"/>
                <a:gridCol w="1127150"/>
                <a:gridCol w="1047567"/>
              </a:tblGrid>
              <a:tr h="1124744">
                <a:tc gridSpan="8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Functioning Transplants 2004 - 2013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Transplanting Region, Australia and New Zealand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(Number Per Million Population)</a:t>
                      </a:r>
                      <a:endParaRPr kumimoji="0" lang="en-US" altLang="en-US" sz="4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963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963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963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963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963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963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963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963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</a:tr>
              <a:tr h="447319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Year</a:t>
                      </a:r>
                      <a:endParaRPr lang="en-AU" sz="10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NSW/ACT</a:t>
                      </a:r>
                      <a:endParaRPr lang="en-AU" sz="10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VIC/TAS</a:t>
                      </a:r>
                      <a:endParaRPr lang="en-AU" sz="10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QLD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SA/NT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WA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AUSTRALIA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NEW ZEALAND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</a:tr>
              <a:tr h="447319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2004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2072 (297)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1673 (309)</a:t>
                      </a:r>
                      <a:endParaRPr lang="en-AU" sz="10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1289 (337)</a:t>
                      </a:r>
                      <a:endParaRPr lang="en-AU" sz="10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773 (447)</a:t>
                      </a:r>
                      <a:endParaRPr lang="en-AU" sz="10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586 (296)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6393 (321)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1219 (298)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</a:tr>
              <a:tr h="447319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2005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2143 (305)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1758 (321)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1330 (339)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783 (449)</a:t>
                      </a:r>
                      <a:endParaRPr lang="en-AU" sz="10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641 (319)</a:t>
                      </a:r>
                      <a:endParaRPr lang="en-AU" sz="10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6655 (330)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1244 (301)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</a:tr>
              <a:tr h="447319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2006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2226 (315)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1872 (337)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1377 (344)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825 (468)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685 (334)</a:t>
                      </a:r>
                      <a:endParaRPr lang="en-AU" sz="10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6985 (342)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1258 (301)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</a:tr>
              <a:tr h="447319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2007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2280 (318)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1964 (348)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1425 (347)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870 (488)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710 (337)</a:t>
                      </a:r>
                      <a:endParaRPr lang="en-AU" sz="10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7249 (348)</a:t>
                      </a:r>
                      <a:endParaRPr lang="en-AU" sz="10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1302 (308)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</a:tr>
              <a:tr h="447319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2008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2388 (327)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2097 (364)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1507 (357)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912 (504)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749 (345)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7653 (360)</a:t>
                      </a:r>
                      <a:endParaRPr lang="en-AU" sz="10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1353 (318)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</a:tr>
              <a:tr h="447319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2009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2487 (336)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2254 (384)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1577 (364)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936 (510)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788 (352)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8042 (371)</a:t>
                      </a:r>
                      <a:endParaRPr lang="en-AU" sz="10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1407 (327)</a:t>
                      </a:r>
                      <a:endParaRPr lang="en-AU" sz="10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</a:tr>
              <a:tr h="447319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2010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2637 (351)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2419 (405)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1649 (374)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975 (525)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820 (358)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8500 (386)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1444 (332)</a:t>
                      </a:r>
                      <a:endParaRPr lang="en-AU" sz="10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</a:tr>
              <a:tr h="447319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2011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2713 (358)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2577 (426)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1715 (383)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988 (528)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862 (366)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8855 (396)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1486 (339)</a:t>
                      </a:r>
                      <a:endParaRPr lang="en-AU" sz="10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</a:tr>
              <a:tr h="447319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2012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2828 (368)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2714 (442)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1799 (394)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1030 (544)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893 (366)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9264 (408)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1521 (345)</a:t>
                      </a:r>
                      <a:endParaRPr lang="en-AU" sz="10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</a:tr>
              <a:tr h="447319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2013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2948 (378)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2867 (459)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1879 (404)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1056 (552)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946 (375)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9696 (419)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1572 (354)</a:t>
                      </a:r>
                      <a:endParaRPr lang="en-AU" sz="10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</a:tbl>
          </a:graphicData>
        </a:graphic>
      </p:graphicFrame>
      <p:sp>
        <p:nvSpPr>
          <p:cNvPr id="5" name="Control 3"/>
          <p:cNvSpPr>
            <a:spLocks noChangeArrowheads="1" noChangeShapeType="1"/>
          </p:cNvSpPr>
          <p:nvPr/>
        </p:nvSpPr>
        <p:spPr bwMode="auto">
          <a:xfrm>
            <a:off x="1597025" y="3744913"/>
            <a:ext cx="6859588" cy="3398837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83939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Placeholder 8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" r="5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4970904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Picture Placeholder 2"/>
          <p:cNvGraphicFramePr>
            <a:graphicFrameLocks noGrp="1"/>
          </p:cNvGraphicFramePr>
          <p:nvPr>
            <p:ph type="pic" sz="quarter" idx="10"/>
            <p:extLst>
              <p:ext uri="{D42A27DB-BD31-4B8C-83A1-F6EECF244321}">
                <p14:modId xmlns:p14="http://schemas.microsoft.com/office/powerpoint/2010/main" val="117260663"/>
              </p:ext>
            </p:extLst>
          </p:nvPr>
        </p:nvGraphicFramePr>
        <p:xfrm>
          <a:off x="611998" y="0"/>
          <a:ext cx="7920005" cy="5760004"/>
        </p:xfrm>
        <a:graphic>
          <a:graphicData uri="http://schemas.openxmlformats.org/drawingml/2006/table">
            <a:tbl>
              <a:tblPr/>
              <a:tblGrid>
                <a:gridCol w="565705"/>
                <a:gridCol w="565705"/>
                <a:gridCol w="565720"/>
                <a:gridCol w="565720"/>
                <a:gridCol w="565720"/>
                <a:gridCol w="565705"/>
                <a:gridCol w="565705"/>
                <a:gridCol w="565720"/>
                <a:gridCol w="565720"/>
                <a:gridCol w="565720"/>
                <a:gridCol w="565705"/>
                <a:gridCol w="565720"/>
                <a:gridCol w="565720"/>
                <a:gridCol w="565720"/>
              </a:tblGrid>
              <a:tr h="465516">
                <a:tc gridSpan="14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6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Number of Grafts Performed by Country 1994-2013</a:t>
                      </a:r>
                      <a:endParaRPr lang="en-AU" sz="16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  <a:tr h="289717">
                <a:tc rowSpan="3"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Year</a:t>
                      </a:r>
                      <a:endParaRPr lang="en-AU" sz="10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 gridSpan="7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Australia</a:t>
                      </a:r>
                      <a:endParaRPr lang="en-AU" sz="10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2DBE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New Zealand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2DBE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  <a:tr h="290846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Graft</a:t>
                      </a:r>
                      <a:endParaRPr lang="en-AU" sz="10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2DBE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Graft </a:t>
                      </a:r>
                      <a:endParaRPr lang="en-AU" sz="10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2DBE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  <a:tr h="253174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Total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Living</a:t>
                      </a:r>
                      <a:endParaRPr lang="en-AU" sz="10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  <a:endParaRPr lang="en-AU" sz="10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Total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Living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</a:tr>
              <a:tr h="227296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1994</a:t>
                      </a:r>
                      <a:endParaRPr lang="en-US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384</a:t>
                      </a:r>
                      <a:endParaRPr lang="en-US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41</a:t>
                      </a:r>
                      <a:endParaRPr lang="en-US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</a:t>
                      </a:r>
                      <a:endParaRPr lang="en-US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US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US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440</a:t>
                      </a:r>
                      <a:endParaRPr lang="en-US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103</a:t>
                      </a:r>
                      <a:endParaRPr lang="en-US" sz="10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70</a:t>
                      </a:r>
                      <a:endParaRPr lang="en-US" sz="10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</a:t>
                      </a:r>
                      <a:endParaRPr lang="en-US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US" sz="10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US" sz="10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83</a:t>
                      </a:r>
                      <a:endParaRPr lang="en-US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</a:t>
                      </a:r>
                      <a:endParaRPr lang="en-US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22283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1995</a:t>
                      </a:r>
                      <a:endParaRPr lang="en-US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371</a:t>
                      </a:r>
                      <a:endParaRPr lang="en-US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60</a:t>
                      </a:r>
                      <a:endParaRPr lang="en-US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</a:t>
                      </a:r>
                      <a:endParaRPr lang="en-US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US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US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442</a:t>
                      </a:r>
                      <a:endParaRPr lang="en-US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94</a:t>
                      </a:r>
                      <a:endParaRPr lang="en-US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84</a:t>
                      </a:r>
                      <a:endParaRPr lang="en-US" sz="10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</a:t>
                      </a:r>
                      <a:endParaRPr lang="en-US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  <a:endParaRPr lang="en-US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US" sz="10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94</a:t>
                      </a:r>
                      <a:endParaRPr lang="en-US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24</a:t>
                      </a:r>
                      <a:endParaRPr lang="en-US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2283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1996</a:t>
                      </a:r>
                      <a:endParaRPr lang="en-US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416</a:t>
                      </a:r>
                      <a:endParaRPr lang="en-US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50</a:t>
                      </a:r>
                      <a:endParaRPr lang="en-US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</a:t>
                      </a:r>
                      <a:endParaRPr lang="en-US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US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US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475</a:t>
                      </a:r>
                      <a:endParaRPr lang="en-US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115</a:t>
                      </a:r>
                      <a:endParaRPr lang="en-US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88</a:t>
                      </a:r>
                      <a:endParaRPr lang="en-US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</a:t>
                      </a:r>
                      <a:endParaRPr lang="en-US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US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US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96</a:t>
                      </a:r>
                      <a:endParaRPr lang="en-US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26</a:t>
                      </a:r>
                      <a:endParaRPr lang="en-US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2296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1997</a:t>
                      </a:r>
                      <a:endParaRPr lang="en-US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447</a:t>
                      </a:r>
                      <a:endParaRPr lang="en-US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51</a:t>
                      </a:r>
                      <a:endParaRPr lang="en-US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</a:t>
                      </a:r>
                      <a:endParaRPr lang="en-US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US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US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505</a:t>
                      </a:r>
                      <a:endParaRPr lang="en-US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147</a:t>
                      </a:r>
                      <a:endParaRPr lang="en-US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101</a:t>
                      </a:r>
                      <a:endParaRPr lang="en-US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</a:t>
                      </a:r>
                      <a:endParaRPr lang="en-US" sz="10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US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US" sz="10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112</a:t>
                      </a:r>
                      <a:endParaRPr lang="en-US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31</a:t>
                      </a:r>
                      <a:endParaRPr lang="en-US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2283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1998</a:t>
                      </a:r>
                      <a:endParaRPr lang="en-US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443</a:t>
                      </a:r>
                      <a:endParaRPr lang="en-US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62</a:t>
                      </a:r>
                      <a:endParaRPr lang="en-US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</a:t>
                      </a:r>
                      <a:endParaRPr lang="en-US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US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US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518</a:t>
                      </a:r>
                      <a:endParaRPr lang="en-US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161</a:t>
                      </a:r>
                      <a:endParaRPr lang="en-US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95</a:t>
                      </a:r>
                      <a:endParaRPr lang="en-US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</a:t>
                      </a:r>
                      <a:endParaRPr lang="en-US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US" sz="10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US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106</a:t>
                      </a:r>
                      <a:endParaRPr lang="en-US" sz="10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31</a:t>
                      </a:r>
                      <a:endParaRPr lang="en-US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2283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1999</a:t>
                      </a:r>
                      <a:endParaRPr lang="en-US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403</a:t>
                      </a:r>
                      <a:endParaRPr lang="en-US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43</a:t>
                      </a:r>
                      <a:endParaRPr lang="en-US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</a:t>
                      </a:r>
                      <a:endParaRPr lang="en-US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US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US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455</a:t>
                      </a:r>
                      <a:endParaRPr lang="en-US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169</a:t>
                      </a:r>
                      <a:endParaRPr lang="en-US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97</a:t>
                      </a:r>
                      <a:endParaRPr lang="en-US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</a:t>
                      </a:r>
                      <a:endParaRPr lang="en-US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  <a:endParaRPr lang="en-US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US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112</a:t>
                      </a:r>
                      <a:endParaRPr lang="en-US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42</a:t>
                      </a:r>
                      <a:endParaRPr lang="en-US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2283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2000</a:t>
                      </a:r>
                      <a:endParaRPr lang="en-US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476</a:t>
                      </a:r>
                      <a:endParaRPr lang="en-US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47</a:t>
                      </a:r>
                      <a:endParaRPr lang="en-US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</a:t>
                      </a:r>
                      <a:endParaRPr lang="en-US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US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US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531</a:t>
                      </a:r>
                      <a:endParaRPr lang="en-US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181</a:t>
                      </a:r>
                      <a:endParaRPr lang="en-US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91</a:t>
                      </a:r>
                      <a:endParaRPr lang="en-US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</a:t>
                      </a:r>
                      <a:endParaRPr lang="en-US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US" sz="10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US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106</a:t>
                      </a:r>
                      <a:endParaRPr lang="en-US" sz="10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31</a:t>
                      </a:r>
                      <a:endParaRPr lang="en-US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2296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2001</a:t>
                      </a:r>
                      <a:endParaRPr lang="en-US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488</a:t>
                      </a:r>
                      <a:endParaRPr lang="en-US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45</a:t>
                      </a:r>
                      <a:endParaRPr lang="en-US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</a:t>
                      </a:r>
                      <a:endParaRPr lang="en-US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US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US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541</a:t>
                      </a:r>
                      <a:endParaRPr lang="en-US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213</a:t>
                      </a:r>
                      <a:endParaRPr lang="en-US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101</a:t>
                      </a:r>
                      <a:endParaRPr lang="en-US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</a:t>
                      </a:r>
                      <a:endParaRPr lang="en-US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US" sz="10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US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110</a:t>
                      </a:r>
                      <a:endParaRPr lang="en-US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43</a:t>
                      </a:r>
                      <a:endParaRPr lang="en-US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2283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2002</a:t>
                      </a:r>
                      <a:endParaRPr lang="en-US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537</a:t>
                      </a:r>
                      <a:endParaRPr lang="en-US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60</a:t>
                      </a:r>
                      <a:endParaRPr lang="en-US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</a:t>
                      </a:r>
                      <a:endParaRPr lang="en-US" sz="10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US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US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604</a:t>
                      </a:r>
                      <a:endParaRPr lang="en-US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230</a:t>
                      </a:r>
                      <a:endParaRPr lang="en-US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103</a:t>
                      </a:r>
                      <a:endParaRPr lang="en-US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</a:t>
                      </a:r>
                      <a:endParaRPr lang="en-US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US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US" sz="10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117</a:t>
                      </a:r>
                      <a:endParaRPr lang="en-US" sz="10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48</a:t>
                      </a:r>
                      <a:endParaRPr lang="en-US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2283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2003</a:t>
                      </a:r>
                      <a:endParaRPr lang="en-US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472</a:t>
                      </a:r>
                      <a:endParaRPr lang="en-US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60</a:t>
                      </a:r>
                      <a:endParaRPr lang="en-US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</a:t>
                      </a:r>
                      <a:endParaRPr lang="en-US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US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US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543</a:t>
                      </a:r>
                      <a:endParaRPr lang="en-US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218</a:t>
                      </a:r>
                      <a:endParaRPr lang="en-US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94</a:t>
                      </a:r>
                      <a:endParaRPr lang="en-US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</a:t>
                      </a:r>
                      <a:endParaRPr lang="en-US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  <a:endParaRPr lang="en-US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US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111</a:t>
                      </a:r>
                      <a:endParaRPr lang="en-US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44</a:t>
                      </a:r>
                      <a:endParaRPr lang="en-US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2283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2004</a:t>
                      </a:r>
                      <a:endParaRPr lang="en-US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583</a:t>
                      </a:r>
                      <a:endParaRPr lang="en-US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53</a:t>
                      </a:r>
                      <a:endParaRPr lang="en-US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</a:t>
                      </a:r>
                      <a:endParaRPr lang="en-US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  <a:endParaRPr lang="en-US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US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650</a:t>
                      </a:r>
                      <a:endParaRPr lang="en-US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244</a:t>
                      </a:r>
                      <a:endParaRPr lang="en-US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98</a:t>
                      </a:r>
                      <a:endParaRPr lang="en-US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</a:t>
                      </a:r>
                      <a:endParaRPr lang="en-US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US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US" sz="10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105</a:t>
                      </a:r>
                      <a:endParaRPr lang="en-US" sz="10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48</a:t>
                      </a:r>
                      <a:endParaRPr lang="en-US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2296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2005</a:t>
                      </a:r>
                      <a:endParaRPr lang="en-US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539</a:t>
                      </a:r>
                      <a:endParaRPr lang="en-US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67</a:t>
                      </a:r>
                      <a:endParaRPr lang="en-US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</a:t>
                      </a:r>
                      <a:endParaRPr lang="en-US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US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US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623</a:t>
                      </a:r>
                      <a:endParaRPr lang="en-US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246</a:t>
                      </a:r>
                      <a:endParaRPr lang="en-US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87</a:t>
                      </a:r>
                      <a:endParaRPr lang="en-US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</a:t>
                      </a:r>
                      <a:endParaRPr lang="en-US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US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US" sz="10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93</a:t>
                      </a:r>
                      <a:endParaRPr lang="en-US" sz="10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46</a:t>
                      </a:r>
                      <a:endParaRPr lang="en-US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2283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2006</a:t>
                      </a:r>
                      <a:endParaRPr lang="en-US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549</a:t>
                      </a:r>
                      <a:endParaRPr lang="en-US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70</a:t>
                      </a:r>
                      <a:endParaRPr lang="en-US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17</a:t>
                      </a:r>
                      <a:endParaRPr lang="en-US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</a:t>
                      </a:r>
                      <a:endParaRPr lang="en-US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US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641</a:t>
                      </a:r>
                      <a:endParaRPr lang="en-US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273</a:t>
                      </a:r>
                      <a:endParaRPr lang="en-US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80</a:t>
                      </a:r>
                      <a:endParaRPr lang="en-US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</a:t>
                      </a:r>
                      <a:endParaRPr lang="en-US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US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US" sz="10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90</a:t>
                      </a:r>
                      <a:endParaRPr lang="en-US" sz="10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49</a:t>
                      </a:r>
                      <a:endParaRPr lang="en-US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2283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2007</a:t>
                      </a:r>
                      <a:endParaRPr lang="en-US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527</a:t>
                      </a:r>
                      <a:endParaRPr lang="en-US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75</a:t>
                      </a:r>
                      <a:endParaRPr lang="en-US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</a:t>
                      </a:r>
                      <a:endParaRPr lang="en-US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US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US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615</a:t>
                      </a:r>
                      <a:endParaRPr lang="en-US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271</a:t>
                      </a:r>
                      <a:endParaRPr lang="en-US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112</a:t>
                      </a:r>
                      <a:endParaRPr lang="en-US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</a:t>
                      </a:r>
                      <a:endParaRPr lang="en-US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US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US" sz="10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123</a:t>
                      </a:r>
                      <a:endParaRPr lang="en-US" sz="10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58</a:t>
                      </a:r>
                      <a:endParaRPr lang="en-US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2283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2008</a:t>
                      </a:r>
                      <a:endParaRPr lang="en-US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708</a:t>
                      </a:r>
                      <a:endParaRPr lang="en-US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84</a:t>
                      </a:r>
                      <a:endParaRPr lang="en-US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</a:t>
                      </a:r>
                      <a:endParaRPr lang="en-US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</a:t>
                      </a:r>
                      <a:endParaRPr lang="en-US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US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813</a:t>
                      </a:r>
                      <a:endParaRPr lang="en-US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354</a:t>
                      </a:r>
                      <a:endParaRPr lang="en-US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111</a:t>
                      </a:r>
                      <a:endParaRPr lang="en-US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</a:t>
                      </a:r>
                      <a:endParaRPr lang="en-US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US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US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122</a:t>
                      </a:r>
                      <a:endParaRPr lang="en-US" sz="10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69</a:t>
                      </a:r>
                      <a:endParaRPr lang="en-US" sz="10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2296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2009</a:t>
                      </a:r>
                      <a:endParaRPr lang="en-US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674</a:t>
                      </a:r>
                      <a:endParaRPr lang="en-US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88</a:t>
                      </a:r>
                      <a:endParaRPr lang="en-US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</a:t>
                      </a:r>
                      <a:endParaRPr lang="en-US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US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US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773</a:t>
                      </a:r>
                      <a:endParaRPr lang="en-US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327</a:t>
                      </a:r>
                      <a:endParaRPr lang="en-US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109</a:t>
                      </a:r>
                      <a:endParaRPr lang="en-US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</a:t>
                      </a:r>
                      <a:endParaRPr lang="en-US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US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US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121</a:t>
                      </a:r>
                      <a:endParaRPr lang="en-US" sz="10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67</a:t>
                      </a:r>
                      <a:endParaRPr lang="en-US" sz="10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2283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2010</a:t>
                      </a:r>
                      <a:endParaRPr lang="en-US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744</a:t>
                      </a:r>
                      <a:endParaRPr lang="en-US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83</a:t>
                      </a:r>
                      <a:endParaRPr lang="en-US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18</a:t>
                      </a:r>
                      <a:endParaRPr lang="en-US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US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US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846</a:t>
                      </a:r>
                      <a:endParaRPr lang="en-US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296</a:t>
                      </a:r>
                      <a:endParaRPr lang="en-US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104</a:t>
                      </a:r>
                      <a:endParaRPr lang="en-US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</a:t>
                      </a:r>
                      <a:endParaRPr lang="en-US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US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US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110</a:t>
                      </a:r>
                      <a:endParaRPr lang="en-US" sz="10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60</a:t>
                      </a:r>
                      <a:endParaRPr lang="en-US" sz="10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2283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2011</a:t>
                      </a:r>
                      <a:endParaRPr lang="en-US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744</a:t>
                      </a:r>
                      <a:endParaRPr lang="en-US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68</a:t>
                      </a:r>
                      <a:endParaRPr lang="en-US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</a:t>
                      </a:r>
                      <a:endParaRPr lang="en-US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  <a:endParaRPr lang="en-US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US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825</a:t>
                      </a:r>
                      <a:endParaRPr lang="en-US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255</a:t>
                      </a:r>
                      <a:endParaRPr lang="en-US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110</a:t>
                      </a:r>
                      <a:endParaRPr lang="en-US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</a:t>
                      </a:r>
                      <a:endParaRPr lang="en-US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US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US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118</a:t>
                      </a:r>
                      <a:endParaRPr lang="en-US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57</a:t>
                      </a:r>
                      <a:endParaRPr lang="en-US" sz="10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2283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2012</a:t>
                      </a:r>
                      <a:endParaRPr lang="en-US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747</a:t>
                      </a:r>
                      <a:endParaRPr lang="en-US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80</a:t>
                      </a:r>
                      <a:endParaRPr lang="en-US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</a:t>
                      </a:r>
                      <a:endParaRPr lang="en-US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US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US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845</a:t>
                      </a:r>
                      <a:endParaRPr lang="en-US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238</a:t>
                      </a:r>
                      <a:endParaRPr lang="en-US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99</a:t>
                      </a:r>
                      <a:endParaRPr lang="en-US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</a:t>
                      </a:r>
                      <a:endParaRPr lang="en-US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US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US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108</a:t>
                      </a:r>
                      <a:endParaRPr lang="en-US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54</a:t>
                      </a:r>
                      <a:endParaRPr lang="en-US" sz="10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2309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2013</a:t>
                      </a:r>
                      <a:endParaRPr lang="en-US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788</a:t>
                      </a:r>
                      <a:endParaRPr lang="en-US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85</a:t>
                      </a:r>
                      <a:endParaRPr lang="en-US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</a:t>
                      </a:r>
                      <a:endParaRPr lang="en-US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US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US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882</a:t>
                      </a:r>
                      <a:endParaRPr lang="en-US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252</a:t>
                      </a:r>
                      <a:endParaRPr lang="en-US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110</a:t>
                      </a:r>
                      <a:endParaRPr lang="en-US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</a:t>
                      </a:r>
                      <a:endParaRPr lang="en-US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US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US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115</a:t>
                      </a:r>
                      <a:endParaRPr lang="en-US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58</a:t>
                      </a:r>
                      <a:endParaRPr lang="en-US" sz="10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Control 1"/>
          <p:cNvSpPr>
            <a:spLocks noChangeArrowheads="1" noChangeShapeType="1"/>
          </p:cNvSpPr>
          <p:nvPr/>
        </p:nvSpPr>
        <p:spPr bwMode="auto">
          <a:xfrm>
            <a:off x="1608138" y="3109913"/>
            <a:ext cx="6840537" cy="5048250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4010383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" r="5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35346591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" r="5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60865883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" r="5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37368831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Picture Placeholder 2"/>
          <p:cNvGraphicFramePr>
            <a:graphicFrameLocks noGrp="1"/>
          </p:cNvGraphicFramePr>
          <p:nvPr>
            <p:ph type="pic" sz="quarter" idx="10"/>
            <p:extLst>
              <p:ext uri="{D42A27DB-BD31-4B8C-83A1-F6EECF244321}">
                <p14:modId xmlns:p14="http://schemas.microsoft.com/office/powerpoint/2010/main" val="1740748182"/>
              </p:ext>
            </p:extLst>
          </p:nvPr>
        </p:nvGraphicFramePr>
        <p:xfrm>
          <a:off x="611999" y="116620"/>
          <a:ext cx="7920002" cy="5760344"/>
        </p:xfrm>
        <a:graphic>
          <a:graphicData uri="http://schemas.openxmlformats.org/drawingml/2006/table">
            <a:tbl>
              <a:tblPr/>
              <a:tblGrid>
                <a:gridCol w="737701"/>
                <a:gridCol w="737701"/>
                <a:gridCol w="537050"/>
                <a:gridCol w="537050"/>
                <a:gridCol w="537050"/>
                <a:gridCol w="537050"/>
                <a:gridCol w="537050"/>
                <a:gridCol w="537050"/>
                <a:gridCol w="537050"/>
                <a:gridCol w="537050"/>
                <a:gridCol w="537050"/>
                <a:gridCol w="537050"/>
                <a:gridCol w="537050"/>
                <a:gridCol w="537050"/>
              </a:tblGrid>
              <a:tr h="591445">
                <a:tc gridSpan="14">
                  <a:txBody>
                    <a:bodyPr/>
                    <a:lstStyle/>
                    <a:p>
                      <a:pPr algn="ctr"/>
                      <a:r>
                        <a:rPr lang="en-AU" sz="1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Age of All Functioning Transplant Patients as at 31 Dec 2013</a:t>
                      </a:r>
                      <a:r>
                        <a:rPr lang="en-A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9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9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9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9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9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9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9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9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9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9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9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9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9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9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</a:tr>
              <a:tr h="355105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Country</a:t>
                      </a:r>
                      <a:endParaRPr lang="en-AU" sz="10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Donor Source</a:t>
                      </a:r>
                      <a:endParaRPr lang="en-AU" sz="10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Graft Number</a:t>
                      </a:r>
                      <a:endParaRPr lang="en-AU" sz="10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0-4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5-14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15-24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25-34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35-44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45-54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55-64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65-74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75-84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85+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Total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</a:tr>
              <a:tr h="185583">
                <a:tc rowSpan="15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Australia 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All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All</a:t>
                      </a:r>
                      <a:endParaRPr lang="en-AU" sz="10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</a:t>
                      </a:r>
                      <a:endParaRPr lang="en-AU" sz="10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142</a:t>
                      </a:r>
                      <a:endParaRPr lang="en-AU" sz="10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316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688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1508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2328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2656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1683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353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74" marR="9074" marT="9074" marB="0" anchor="ctr">
                    <a:lnL>
                      <a:noFill/>
                    </a:lnL>
                    <a:lnR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9696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74" marR="9074" marT="9074" marB="0" anchor="ctr">
                    <a:lnL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</a:tr>
              <a:tr h="185583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rowSpan="5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Living   Donor 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</a:t>
                      </a:r>
                      <a:endParaRPr lang="en-AU" sz="10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95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187</a:t>
                      </a:r>
                      <a:endParaRPr lang="en-AU" sz="10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344</a:t>
                      </a:r>
                      <a:endParaRPr lang="en-AU" sz="10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596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706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763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428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78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74" marR="9074" marT="9074" marB="0" anchor="ctr">
                    <a:lnL>
                      <a:noFill/>
                    </a:lnL>
                    <a:lnR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3206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74" marR="9074" marT="9074" marB="0" anchor="ctr">
                    <a:lnL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BF3F7"/>
                    </a:solidFill>
                  </a:tcPr>
                </a:tc>
              </a:tr>
              <a:tr h="173869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10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29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64</a:t>
                      </a:r>
                      <a:endParaRPr lang="en-AU" sz="10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70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66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23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74" marR="9074" marT="9074" marB="0" anchor="ctr">
                    <a:lnL>
                      <a:noFill/>
                    </a:lnL>
                    <a:lnR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274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74" marR="9074" marT="9074" marB="0" anchor="ctr">
                    <a:lnL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F3F7"/>
                    </a:solidFill>
                  </a:tcPr>
                </a:tc>
              </a:tr>
              <a:tr h="185583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10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</a:t>
                      </a:r>
                      <a:endParaRPr lang="en-AU" sz="10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18</a:t>
                      </a:r>
                      <a:endParaRPr lang="en-AU" sz="10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74" marR="9074" marT="9074" marB="0" anchor="ctr">
                    <a:lnL>
                      <a:noFill/>
                    </a:lnL>
                    <a:lnR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46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74" marR="9074" marT="9074" marB="0" anchor="ctr">
                    <a:lnL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F3F7"/>
                    </a:solidFill>
                  </a:tcPr>
                </a:tc>
              </a:tr>
              <a:tr h="185583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0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10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10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74" marR="9074" marT="9074" marB="0" anchor="ctr">
                    <a:lnL>
                      <a:noFill/>
                    </a:lnL>
                    <a:lnR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74" marR="9074" marT="9074" marB="0" anchor="ctr">
                    <a:lnL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3F7"/>
                    </a:solidFill>
                  </a:tcPr>
                </a:tc>
              </a:tr>
              <a:tr h="185583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All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97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203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376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673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796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840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455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84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74" marR="9074" marT="9074" marB="0" anchor="ctr">
                    <a:lnL>
                      <a:noFill/>
                    </a:lnL>
                    <a:lnR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3533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74" marR="9074" marT="9074" marB="0" anchor="ctr">
                    <a:lnL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</a:tr>
              <a:tr h="185583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rowSpan="6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Deceased    Donor 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40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101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263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703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1286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1614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1119</a:t>
                      </a:r>
                      <a:endParaRPr lang="en-AU" sz="10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257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74" marR="9074" marT="9074" marB="0" anchor="ctr">
                    <a:lnL>
                      <a:noFill/>
                    </a:lnL>
                    <a:lnR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5395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74" marR="9074" marT="9074" marB="0" anchor="ctr">
                    <a:lnL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BF3F7"/>
                    </a:solidFill>
                  </a:tcPr>
                </a:tc>
              </a:tr>
              <a:tr h="185583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35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104</a:t>
                      </a:r>
                      <a:endParaRPr lang="en-AU" sz="10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196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171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96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74" marR="9074" marT="9074" marB="0" anchor="ctr">
                    <a:lnL>
                      <a:noFill/>
                    </a:lnL>
                    <a:lnR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630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74" marR="9074" marT="9074" marB="0" anchor="ctr">
                    <a:lnL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F3F7"/>
                    </a:solidFill>
                  </a:tcPr>
                </a:tc>
              </a:tr>
              <a:tr h="185583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22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39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21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</a:t>
                      </a:r>
                      <a:endParaRPr lang="en-AU" sz="10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74" marR="9074" marT="9074" marB="0" anchor="ctr">
                    <a:lnL>
                      <a:noFill/>
                    </a:lnL>
                    <a:lnR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102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74" marR="9074" marT="9074" marB="0" anchor="ctr">
                    <a:lnL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F3F7"/>
                    </a:solidFill>
                  </a:tcPr>
                </a:tc>
              </a:tr>
              <a:tr h="185583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</a:t>
                      </a:r>
                      <a:endParaRPr lang="en-AU" sz="10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0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74" marR="9074" marT="9074" marB="0" anchor="ctr">
                    <a:lnL>
                      <a:noFill/>
                    </a:lnL>
                    <a:lnR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74" marR="9074" marT="9074" marB="0" anchor="ctr">
                    <a:lnL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F3F7"/>
                    </a:solidFill>
                  </a:tcPr>
                </a:tc>
              </a:tr>
              <a:tr h="185583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10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74" marR="9074" marT="9074" marB="0" anchor="ctr">
                    <a:lnL>
                      <a:noFill/>
                    </a:lnL>
                    <a:lnR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74" marR="9074" marT="9074" marB="0" anchor="ctr">
                    <a:lnL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3F7"/>
                    </a:solidFill>
                  </a:tcPr>
                </a:tc>
              </a:tr>
              <a:tr h="185583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All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45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113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306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833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1529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1810</a:t>
                      </a:r>
                      <a:endParaRPr lang="en-AU" sz="10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1226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269</a:t>
                      </a:r>
                      <a:endParaRPr lang="en-AU" sz="10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74" marR="9074" marT="9074" marB="0" anchor="ctr">
                    <a:lnL>
                      <a:noFill/>
                    </a:lnL>
                    <a:lnR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6144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74" marR="9074" marT="9074" marB="0" anchor="ctr">
                    <a:lnL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</a:tr>
              <a:tr h="185583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Unknown 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10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0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74" marR="9074" marT="9074" marB="0" anchor="ctr">
                    <a:lnL>
                      <a:noFill/>
                    </a:lnL>
                    <a:lnR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17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74" marR="9074" marT="9074" marB="0" anchor="ctr">
                    <a:lnL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BF3F7"/>
                    </a:solidFill>
                  </a:tcPr>
                </a:tc>
              </a:tr>
              <a:tr h="185583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0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0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74" marR="9074" marT="9074" marB="0" anchor="ctr">
                    <a:lnL>
                      <a:noFill/>
                    </a:lnL>
                    <a:lnR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74" marR="9074" marT="9074" marB="0" anchor="ctr">
                    <a:lnL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3F7"/>
                    </a:solidFill>
                  </a:tcPr>
                </a:tc>
              </a:tr>
              <a:tr h="185583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All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0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74" marR="9074" marT="9074" marB="0" anchor="ctr">
                    <a:lnL>
                      <a:noFill/>
                    </a:lnL>
                    <a:lnR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74" marR="9074" marT="9074" marB="0" anchor="ctr">
                    <a:lnL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</a:tr>
              <a:tr h="185583">
                <a:tc rowSpan="1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New     Zealand 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All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All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26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57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122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217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397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433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256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57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  <a:endParaRPr lang="en-AU" sz="10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74" marR="9074" marT="9074" marB="0" anchor="ctr">
                    <a:lnL>
                      <a:noFill/>
                    </a:lnL>
                    <a:lnR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1572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74" marR="9074" marT="9074" marB="0" anchor="ctr">
                    <a:lnL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185583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Living   Donor 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21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43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65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103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160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165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88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0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74" marR="9074" marT="9074" marB="0" anchor="ctr">
                    <a:lnL>
                      <a:noFill/>
                    </a:lnL>
                    <a:lnR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656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74" marR="9074" marT="9074" marB="0" anchor="ctr">
                    <a:lnL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BF3F7"/>
                    </a:solidFill>
                  </a:tcPr>
                </a:tc>
              </a:tr>
              <a:tr h="185583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18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0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74" marR="9074" marT="9074" marB="0" anchor="ctr">
                    <a:lnL>
                      <a:noFill/>
                    </a:lnL>
                    <a:lnR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47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74" marR="9074" marT="9074" marB="0" anchor="ctr">
                    <a:lnL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F3F7"/>
                    </a:solidFill>
                  </a:tcPr>
                </a:tc>
              </a:tr>
              <a:tr h="185583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0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74" marR="9074" marT="9074" marB="0" anchor="ctr">
                    <a:lnL>
                      <a:noFill/>
                    </a:lnL>
                    <a:lnR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74" marR="9074" marT="9074" marB="0" anchor="ctr">
                    <a:lnL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3F7"/>
                    </a:solidFill>
                  </a:tcPr>
                </a:tc>
              </a:tr>
              <a:tr h="185583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All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21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45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70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117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179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176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88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74" marR="9074" marT="9074" marB="0" anchor="ctr">
                    <a:lnL>
                      <a:noFill/>
                    </a:lnL>
                    <a:lnR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707</a:t>
                      </a:r>
                      <a:endParaRPr lang="en-AU" sz="10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74" marR="9074" marT="9074" marB="0" anchor="ctr">
                    <a:lnL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185583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Deceased    Donor 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50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84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176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229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160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49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74" marR="9074" marT="9074" marB="0" anchor="ctr">
                    <a:lnL>
                      <a:noFill/>
                    </a:lnL>
                    <a:lnR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768</a:t>
                      </a:r>
                      <a:endParaRPr lang="en-AU" sz="10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74" marR="9074" marT="9074" marB="0" anchor="ctr">
                    <a:lnL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BF3F7"/>
                    </a:solidFill>
                  </a:tcPr>
                </a:tc>
              </a:tr>
              <a:tr h="185583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34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22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74" marR="9074" marT="9074" marB="0" anchor="ctr">
                    <a:lnL>
                      <a:noFill/>
                    </a:lnL>
                    <a:lnR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78</a:t>
                      </a:r>
                      <a:endParaRPr lang="en-AU" sz="10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74" marR="9074" marT="9074" marB="0" anchor="ctr">
                    <a:lnL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F3F7"/>
                    </a:solidFill>
                  </a:tcPr>
                </a:tc>
              </a:tr>
              <a:tr h="185583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74" marR="9074" marT="9074" marB="0" anchor="ctr">
                    <a:lnL>
                      <a:noFill/>
                    </a:lnL>
                    <a:lnR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</a:t>
                      </a:r>
                      <a:endParaRPr lang="en-AU" sz="10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74" marR="9074" marT="9074" marB="0" anchor="ctr">
                    <a:lnL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3F7"/>
                    </a:solidFill>
                  </a:tcPr>
                </a:tc>
              </a:tr>
              <a:tr h="185583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All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52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100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216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256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168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49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74" marR="9074" marT="9074" marB="0" anchor="ctr">
                    <a:lnL>
                      <a:noFill/>
                    </a:lnL>
                    <a:lnR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862</a:t>
                      </a:r>
                      <a:endParaRPr lang="en-AU" sz="10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74" marR="9074" marT="9074" marB="0" anchor="ctr">
                    <a:lnL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185583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Unknown 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74" marR="9074" marT="9074" marB="0" anchor="ctr">
                    <a:lnL>
                      <a:noFill/>
                    </a:lnL>
                    <a:lnR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  <a:endParaRPr lang="en-AU" sz="10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74" marR="9074" marT="9074" marB="0" anchor="ctr">
                    <a:lnL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3F7"/>
                    </a:solidFill>
                  </a:tcPr>
                </a:tc>
              </a:tr>
              <a:tr h="185583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All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74" marR="9074" marT="9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74" marR="9074" marT="9074" marB="0" anchor="ctr">
                    <a:lnL>
                      <a:noFill/>
                    </a:lnL>
                    <a:lnR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  <a:endParaRPr lang="en-AU" sz="10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074" marR="9074" marT="9074" marB="0" anchor="ctr">
                    <a:lnL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</a:tbl>
          </a:graphicData>
        </a:graphic>
      </p:graphicFrame>
      <p:sp>
        <p:nvSpPr>
          <p:cNvPr id="4" name="Control 1"/>
          <p:cNvSpPr>
            <a:spLocks noChangeArrowheads="1" noChangeShapeType="1"/>
          </p:cNvSpPr>
          <p:nvPr/>
        </p:nvSpPr>
        <p:spPr bwMode="auto">
          <a:xfrm>
            <a:off x="1765300" y="1720850"/>
            <a:ext cx="6858000" cy="6037263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3526229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" r="5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36840432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" r="5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08320115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" r="5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2492967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" r="5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33542778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Picture Placeholder 2"/>
          <p:cNvGraphicFramePr>
            <a:graphicFrameLocks noGrp="1"/>
          </p:cNvGraphicFramePr>
          <p:nvPr>
            <p:ph type="pic" sz="quarter" idx="10"/>
            <p:extLst>
              <p:ext uri="{D42A27DB-BD31-4B8C-83A1-F6EECF244321}">
                <p14:modId xmlns:p14="http://schemas.microsoft.com/office/powerpoint/2010/main" val="2816228714"/>
              </p:ext>
            </p:extLst>
          </p:nvPr>
        </p:nvGraphicFramePr>
        <p:xfrm>
          <a:off x="611999" y="260647"/>
          <a:ext cx="7920002" cy="5759987"/>
        </p:xfrm>
        <a:graphic>
          <a:graphicData uri="http://schemas.openxmlformats.org/drawingml/2006/table">
            <a:tbl>
              <a:tblPr/>
              <a:tblGrid>
                <a:gridCol w="813488"/>
                <a:gridCol w="813488"/>
                <a:gridCol w="813488"/>
                <a:gridCol w="501090"/>
                <a:gridCol w="501090"/>
                <a:gridCol w="501090"/>
                <a:gridCol w="501090"/>
                <a:gridCol w="501090"/>
                <a:gridCol w="501090"/>
                <a:gridCol w="501090"/>
                <a:gridCol w="501090"/>
                <a:gridCol w="501090"/>
                <a:gridCol w="501090"/>
                <a:gridCol w="468638"/>
              </a:tblGrid>
              <a:tr h="797602">
                <a:tc gridSpan="14">
                  <a:txBody>
                    <a:bodyPr/>
                    <a:lstStyle/>
                    <a:p>
                      <a:pPr algn="ctr"/>
                      <a:r>
                        <a:rPr lang="en-AU" sz="1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Functioning Transplant Patients</a:t>
                      </a:r>
                      <a:endParaRPr lang="en-AU" sz="18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en-AU" sz="1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Related to Ethnicity and Age Group 31 Dec 2013</a:t>
                      </a:r>
                      <a:endParaRPr lang="en-AU" sz="18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123" marR="8123" marT="812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23" marR="8123" marT="81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23" marR="8123" marT="81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23" marR="8123" marT="81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23" marR="8123" marT="81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23" marR="8123" marT="81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23" marR="8123" marT="81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23" marR="8123" marT="81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23" marR="8123" marT="81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23" marR="8123" marT="81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23" marR="8123" marT="81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23" marR="8123" marT="81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23" marR="8123" marT="81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8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23" marR="8123" marT="81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</a:tr>
              <a:tr h="178017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Country</a:t>
                      </a:r>
                      <a:endParaRPr lang="en-AU" sz="9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23" marR="8123" marT="81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Sex</a:t>
                      </a:r>
                      <a:endParaRPr lang="en-AU" sz="9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23" marR="8123" marT="81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Race</a:t>
                      </a:r>
                      <a:endParaRPr lang="en-AU" sz="9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23" marR="8123" marT="81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0-4</a:t>
                      </a:r>
                      <a:endParaRPr lang="en-AU" sz="9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23" marR="8123" marT="81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5-14</a:t>
                      </a:r>
                      <a:endParaRPr lang="en-AU" sz="9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23" marR="8123" marT="81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15-24</a:t>
                      </a:r>
                      <a:endParaRPr lang="en-AU" sz="9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23" marR="8123" marT="81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25-34</a:t>
                      </a:r>
                      <a:endParaRPr lang="en-AU" sz="9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23" marR="8123" marT="81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35-44</a:t>
                      </a:r>
                      <a:endParaRPr lang="en-AU" sz="9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23" marR="8123" marT="81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45-54</a:t>
                      </a:r>
                      <a:endParaRPr lang="en-AU" sz="9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23" marR="8123" marT="81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55-64</a:t>
                      </a:r>
                      <a:endParaRPr lang="en-AU" sz="9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23" marR="8123" marT="81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65-74</a:t>
                      </a:r>
                      <a:endParaRPr lang="en-AU" sz="9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23" marR="8123" marT="81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75-84</a:t>
                      </a:r>
                      <a:endParaRPr lang="en-AU" sz="9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23" marR="8123" marT="81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85+</a:t>
                      </a:r>
                      <a:endParaRPr lang="en-AU" sz="9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23" marR="8123" marT="81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Total</a:t>
                      </a:r>
                      <a:endParaRPr lang="en-AU" sz="9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23" marR="8123" marT="81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</a:tr>
              <a:tr h="178017">
                <a:tc rowSpan="13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Australia </a:t>
                      </a:r>
                      <a:endParaRPr lang="en-AU" sz="9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23" marR="8123" marT="81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All</a:t>
                      </a:r>
                      <a:endParaRPr lang="en-AU" sz="9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23" marR="8123" marT="81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Total</a:t>
                      </a:r>
                      <a:endParaRPr lang="en-AU" sz="9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23" marR="8123" marT="81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</a:t>
                      </a:r>
                      <a:endParaRPr lang="en-AU" sz="9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23" marR="8123" marT="81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142</a:t>
                      </a:r>
                      <a:endParaRPr lang="en-AU" sz="9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23" marR="8123" marT="81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316</a:t>
                      </a:r>
                      <a:endParaRPr lang="en-AU" sz="9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23" marR="8123" marT="81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688</a:t>
                      </a:r>
                      <a:endParaRPr lang="en-AU" sz="9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23" marR="8123" marT="81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1508</a:t>
                      </a:r>
                      <a:endParaRPr lang="en-AU" sz="9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23" marR="8123" marT="81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2328</a:t>
                      </a:r>
                      <a:endParaRPr lang="en-AU" sz="9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23" marR="8123" marT="81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2656</a:t>
                      </a:r>
                      <a:endParaRPr lang="en-AU" sz="9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23" marR="8123" marT="81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1683</a:t>
                      </a:r>
                      <a:endParaRPr lang="en-AU" sz="9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23" marR="8123" marT="81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353</a:t>
                      </a:r>
                      <a:endParaRPr lang="en-AU" sz="9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23" marR="8123" marT="81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</a:t>
                      </a:r>
                      <a:endParaRPr lang="en-AU" sz="9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23" marR="8123" marT="81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9696</a:t>
                      </a:r>
                      <a:endParaRPr lang="en-AU" sz="9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23" marR="8123" marT="81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3F3F3"/>
                    </a:solidFill>
                  </a:tcPr>
                </a:tc>
              </a:tr>
              <a:tr h="178017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rowSpan="6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F </a:t>
                      </a:r>
                      <a:endParaRPr lang="en-AU" sz="9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23" marR="8123" marT="81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Caucasian</a:t>
                      </a:r>
                      <a:endParaRPr lang="en-AU" sz="9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23" marR="8123" marT="81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9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23" marR="8123" marT="81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36</a:t>
                      </a:r>
                      <a:endParaRPr lang="en-AU" sz="9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23" marR="8123" marT="81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104</a:t>
                      </a:r>
                      <a:endParaRPr lang="en-AU" sz="9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23" marR="8123" marT="81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232</a:t>
                      </a:r>
                      <a:endParaRPr lang="en-AU" sz="9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23" marR="8123" marT="81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485</a:t>
                      </a:r>
                      <a:endParaRPr lang="en-AU" sz="9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23" marR="8123" marT="81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700</a:t>
                      </a:r>
                      <a:endParaRPr lang="en-AU" sz="9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23" marR="8123" marT="81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811</a:t>
                      </a:r>
                      <a:endParaRPr lang="en-AU" sz="9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23" marR="8123" marT="81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575</a:t>
                      </a:r>
                      <a:endParaRPr lang="en-AU" sz="9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23" marR="8123" marT="81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142</a:t>
                      </a:r>
                      <a:endParaRPr lang="en-AU" sz="9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23" marR="8123" marT="81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  <a:endParaRPr lang="en-AU" sz="9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23" marR="8123" marT="81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3090</a:t>
                      </a:r>
                      <a:endParaRPr lang="en-AU" sz="9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23" marR="8123" marT="81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F3F7"/>
                    </a:solidFill>
                  </a:tcPr>
                </a:tc>
              </a:tr>
              <a:tr h="255980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Aboriginal/TSI</a:t>
                      </a:r>
                      <a:endParaRPr lang="en-AU" sz="9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23" marR="8123" marT="81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9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23" marR="8123" marT="81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  <a:endParaRPr lang="en-AU" sz="9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23" marR="8123" marT="81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  <a:endParaRPr lang="en-AU" sz="9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23" marR="8123" marT="81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</a:t>
                      </a:r>
                      <a:endParaRPr lang="en-AU" sz="9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23" marR="8123" marT="81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</a:t>
                      </a:r>
                      <a:endParaRPr lang="en-AU" sz="9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23" marR="8123" marT="81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31</a:t>
                      </a:r>
                      <a:endParaRPr lang="en-AU" sz="9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23" marR="8123" marT="81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22</a:t>
                      </a:r>
                      <a:endParaRPr lang="en-AU" sz="9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23" marR="8123" marT="81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  <a:endParaRPr lang="en-AU" sz="9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23" marR="8123" marT="81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9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23" marR="8123" marT="81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9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23" marR="8123" marT="81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90</a:t>
                      </a:r>
                      <a:endParaRPr lang="en-AU" sz="9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23" marR="8123" marT="81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F3F7"/>
                    </a:solidFill>
                  </a:tcPr>
                </a:tc>
              </a:tr>
              <a:tr h="178017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Asian</a:t>
                      </a:r>
                      <a:endParaRPr lang="en-AU" sz="9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23" marR="8123" marT="81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9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23" marR="8123" marT="81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  <a:endParaRPr lang="en-AU" sz="9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23" marR="8123" marT="81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</a:t>
                      </a:r>
                      <a:endParaRPr lang="en-AU" sz="9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23" marR="8123" marT="81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26</a:t>
                      </a:r>
                      <a:endParaRPr lang="en-AU" sz="9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23" marR="8123" marT="81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76</a:t>
                      </a:r>
                      <a:endParaRPr lang="en-AU" sz="9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23" marR="8123" marT="81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109</a:t>
                      </a:r>
                      <a:endParaRPr lang="en-AU" sz="9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23" marR="8123" marT="81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144</a:t>
                      </a:r>
                      <a:endParaRPr lang="en-AU" sz="9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23" marR="8123" marT="81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53</a:t>
                      </a:r>
                      <a:endParaRPr lang="en-AU" sz="9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23" marR="8123" marT="81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</a:t>
                      </a:r>
                      <a:endParaRPr lang="en-AU" sz="9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23" marR="8123" marT="81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9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23" marR="8123" marT="81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429</a:t>
                      </a:r>
                      <a:endParaRPr lang="en-AU" sz="9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23" marR="8123" marT="81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F3F7"/>
                    </a:solidFill>
                  </a:tcPr>
                </a:tc>
              </a:tr>
              <a:tr h="178017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Other</a:t>
                      </a:r>
                      <a:endParaRPr lang="en-AU" sz="9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23" marR="8123" marT="81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9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23" marR="8123" marT="81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</a:t>
                      </a:r>
                      <a:endParaRPr lang="en-AU" sz="9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23" marR="8123" marT="81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</a:t>
                      </a:r>
                      <a:endParaRPr lang="en-AU" sz="9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23" marR="8123" marT="81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23</a:t>
                      </a:r>
                      <a:endParaRPr lang="en-AU" sz="9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23" marR="8123" marT="81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24</a:t>
                      </a:r>
                      <a:endParaRPr lang="en-AU" sz="9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23" marR="8123" marT="81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28</a:t>
                      </a:r>
                      <a:endParaRPr lang="en-AU" sz="9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23" marR="8123" marT="81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30</a:t>
                      </a:r>
                      <a:endParaRPr lang="en-AU" sz="9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23" marR="8123" marT="81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</a:t>
                      </a:r>
                      <a:endParaRPr lang="en-AU" sz="9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23" marR="8123" marT="81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  <a:endParaRPr lang="en-AU" sz="9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23" marR="8123" marT="81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9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23" marR="8123" marT="81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136</a:t>
                      </a:r>
                      <a:endParaRPr lang="en-AU" sz="9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23" marR="8123" marT="81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F3F7"/>
                    </a:solidFill>
                  </a:tcPr>
                </a:tc>
              </a:tr>
              <a:tr h="178017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Not reported</a:t>
                      </a:r>
                      <a:endParaRPr lang="en-AU" sz="9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23" marR="8123" marT="81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9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23" marR="8123" marT="81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9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23" marR="8123" marT="81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9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23" marR="8123" marT="81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9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23" marR="8123" marT="81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9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23" marR="8123" marT="81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9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23" marR="8123" marT="81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  <a:endParaRPr lang="en-AU" sz="9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23" marR="8123" marT="81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9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23" marR="8123" marT="81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9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23" marR="8123" marT="81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9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23" marR="8123" marT="81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</a:t>
                      </a:r>
                      <a:endParaRPr lang="en-AU" sz="9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23" marR="8123" marT="81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3F7"/>
                    </a:solidFill>
                  </a:tcPr>
                </a:tc>
              </a:tr>
              <a:tr h="178017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Total</a:t>
                      </a:r>
                      <a:endParaRPr lang="en-AU" sz="9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23" marR="8123" marT="81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  <a:endParaRPr lang="en-AU" sz="9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23" marR="8123" marT="81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52</a:t>
                      </a:r>
                      <a:endParaRPr lang="en-AU" sz="9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23" marR="8123" marT="81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126</a:t>
                      </a:r>
                      <a:endParaRPr lang="en-AU" sz="9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23" marR="8123" marT="81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289</a:t>
                      </a:r>
                      <a:endParaRPr lang="en-AU" sz="9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23" marR="8123" marT="81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605</a:t>
                      </a:r>
                      <a:endParaRPr lang="en-AU" sz="9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23" marR="8123" marT="81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870</a:t>
                      </a:r>
                      <a:endParaRPr lang="en-AU" sz="9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23" marR="8123" marT="81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1010</a:t>
                      </a:r>
                      <a:endParaRPr lang="en-AU" sz="9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23" marR="8123" marT="81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641</a:t>
                      </a:r>
                      <a:endParaRPr lang="en-AU" sz="9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23" marR="8123" marT="81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155</a:t>
                      </a:r>
                      <a:endParaRPr lang="en-AU" sz="9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23" marR="8123" marT="81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  <a:endParaRPr lang="en-AU" sz="9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23" marR="8123" marT="81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3755</a:t>
                      </a:r>
                      <a:endParaRPr lang="en-AU" sz="9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23" marR="8123" marT="81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</a:tr>
              <a:tr h="178017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rowSpan="6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M </a:t>
                      </a:r>
                      <a:endParaRPr lang="en-AU" sz="9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23" marR="8123" marT="81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Caucasian</a:t>
                      </a:r>
                      <a:endParaRPr lang="en-AU" sz="9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23" marR="8123" marT="81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</a:t>
                      </a:r>
                      <a:endParaRPr lang="en-AU" sz="9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23" marR="8123" marT="81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71</a:t>
                      </a:r>
                      <a:endParaRPr lang="en-AU" sz="9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23" marR="8123" marT="81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158</a:t>
                      </a:r>
                      <a:endParaRPr lang="en-AU" sz="9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23" marR="8123" marT="81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332</a:t>
                      </a:r>
                      <a:endParaRPr lang="en-AU" sz="9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23" marR="8123" marT="81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769</a:t>
                      </a:r>
                      <a:endParaRPr lang="en-AU" sz="9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23" marR="8123" marT="81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1248</a:t>
                      </a:r>
                      <a:endParaRPr lang="en-AU" sz="9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23" marR="8123" marT="81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1402</a:t>
                      </a:r>
                      <a:endParaRPr lang="en-AU" sz="9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23" marR="8123" marT="81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933</a:t>
                      </a:r>
                      <a:endParaRPr lang="en-AU" sz="9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23" marR="8123" marT="81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180</a:t>
                      </a:r>
                      <a:endParaRPr lang="en-AU" sz="9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23" marR="8123" marT="81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  <a:endParaRPr lang="en-AU" sz="9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23" marR="8123" marT="81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5107</a:t>
                      </a:r>
                      <a:endParaRPr lang="en-AU" sz="9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23" marR="8123" marT="81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BF3F7"/>
                    </a:solidFill>
                  </a:tcPr>
                </a:tc>
              </a:tr>
              <a:tr h="255980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Aboriginal/TSI</a:t>
                      </a:r>
                      <a:endParaRPr lang="en-AU" sz="9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23" marR="8123" marT="81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9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23" marR="8123" marT="81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  <a:endParaRPr lang="en-AU" sz="9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23" marR="8123" marT="81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  <a:endParaRPr lang="en-AU" sz="9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23" marR="8123" marT="81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</a:t>
                      </a:r>
                      <a:endParaRPr lang="en-AU" sz="9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23" marR="8123" marT="81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21</a:t>
                      </a:r>
                      <a:endParaRPr lang="en-AU" sz="9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23" marR="8123" marT="81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27</a:t>
                      </a:r>
                      <a:endParaRPr lang="en-AU" sz="9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23" marR="8123" marT="81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37</a:t>
                      </a:r>
                      <a:endParaRPr lang="en-AU" sz="9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23" marR="8123" marT="81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</a:t>
                      </a:r>
                      <a:endParaRPr lang="en-AU" sz="9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23" marR="8123" marT="81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9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23" marR="8123" marT="81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9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23" marR="8123" marT="81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114</a:t>
                      </a:r>
                      <a:endParaRPr lang="en-AU" sz="9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23" marR="8123" marT="81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F3F7"/>
                    </a:solidFill>
                  </a:tcPr>
                </a:tc>
              </a:tr>
              <a:tr h="178017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Asian</a:t>
                      </a:r>
                      <a:endParaRPr lang="en-AU" sz="9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23" marR="8123" marT="81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9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23" marR="8123" marT="81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</a:t>
                      </a:r>
                      <a:endParaRPr lang="en-AU" sz="9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23" marR="8123" marT="81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</a:t>
                      </a:r>
                      <a:endParaRPr lang="en-AU" sz="9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23" marR="8123" marT="81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35</a:t>
                      </a:r>
                      <a:endParaRPr lang="en-AU" sz="9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23" marR="8123" marT="81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80</a:t>
                      </a:r>
                      <a:endParaRPr lang="en-AU" sz="9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23" marR="8123" marT="81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141</a:t>
                      </a:r>
                      <a:endParaRPr lang="en-AU" sz="9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23" marR="8123" marT="81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152</a:t>
                      </a:r>
                      <a:endParaRPr lang="en-AU" sz="9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23" marR="8123" marT="81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72</a:t>
                      </a:r>
                      <a:endParaRPr lang="en-AU" sz="9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23" marR="8123" marT="81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</a:t>
                      </a:r>
                      <a:endParaRPr lang="en-AU" sz="9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23" marR="8123" marT="81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9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23" marR="8123" marT="81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513</a:t>
                      </a:r>
                      <a:endParaRPr lang="en-AU" sz="9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23" marR="8123" marT="81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F3F7"/>
                    </a:solidFill>
                  </a:tcPr>
                </a:tc>
              </a:tr>
              <a:tr h="178017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Other</a:t>
                      </a:r>
                      <a:endParaRPr lang="en-AU" sz="9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23" marR="8123" marT="81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9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23" marR="8123" marT="81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</a:t>
                      </a:r>
                      <a:endParaRPr lang="en-AU" sz="9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23" marR="8123" marT="81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</a:t>
                      </a:r>
                      <a:endParaRPr lang="en-AU" sz="9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23" marR="8123" marT="81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23</a:t>
                      </a:r>
                      <a:endParaRPr lang="en-AU" sz="9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23" marR="8123" marT="81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31</a:t>
                      </a:r>
                      <a:endParaRPr lang="en-AU" sz="9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23" marR="8123" marT="81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37</a:t>
                      </a:r>
                      <a:endParaRPr lang="en-AU" sz="9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23" marR="8123" marT="81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52</a:t>
                      </a:r>
                      <a:endParaRPr lang="en-AU" sz="9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23" marR="8123" marT="81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23</a:t>
                      </a:r>
                      <a:endParaRPr lang="en-AU" sz="9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23" marR="8123" marT="81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  <a:endParaRPr lang="en-AU" sz="9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23" marR="8123" marT="81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9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23" marR="8123" marT="81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190</a:t>
                      </a:r>
                      <a:endParaRPr lang="en-AU" sz="9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23" marR="8123" marT="81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F3F7"/>
                    </a:solidFill>
                  </a:tcPr>
                </a:tc>
              </a:tr>
              <a:tr h="178017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Not reported</a:t>
                      </a:r>
                      <a:endParaRPr lang="en-AU" sz="9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23" marR="8123" marT="81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9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23" marR="8123" marT="81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  <a:endParaRPr lang="en-AU" sz="9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23" marR="8123" marT="81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9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23" marR="8123" marT="81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9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23" marR="8123" marT="81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9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23" marR="8123" marT="81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</a:t>
                      </a:r>
                      <a:endParaRPr lang="en-AU" sz="9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23" marR="8123" marT="81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  <a:endParaRPr lang="en-AU" sz="9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23" marR="8123" marT="81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9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23" marR="8123" marT="81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9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23" marR="8123" marT="81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9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23" marR="8123" marT="81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17</a:t>
                      </a:r>
                      <a:endParaRPr lang="en-AU" sz="9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23" marR="8123" marT="81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3F7"/>
                    </a:solidFill>
                  </a:tcPr>
                </a:tc>
              </a:tr>
              <a:tr h="178017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Total</a:t>
                      </a:r>
                      <a:endParaRPr lang="en-AU" sz="9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23" marR="8123" marT="81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</a:t>
                      </a:r>
                      <a:endParaRPr lang="en-AU" sz="9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23" marR="8123" marT="81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90</a:t>
                      </a:r>
                      <a:endParaRPr lang="en-AU" sz="9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23" marR="8123" marT="81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190</a:t>
                      </a:r>
                      <a:endParaRPr lang="en-AU" sz="9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23" marR="8123" marT="81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399</a:t>
                      </a:r>
                      <a:endParaRPr lang="en-AU" sz="9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23" marR="8123" marT="81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903</a:t>
                      </a:r>
                      <a:endParaRPr lang="en-AU" sz="9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23" marR="8123" marT="81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1458</a:t>
                      </a:r>
                      <a:endParaRPr lang="en-AU" sz="9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23" marR="8123" marT="81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1646</a:t>
                      </a:r>
                      <a:endParaRPr lang="en-AU" sz="9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23" marR="8123" marT="81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1042</a:t>
                      </a:r>
                      <a:endParaRPr lang="en-AU" sz="9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23" marR="8123" marT="81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198</a:t>
                      </a:r>
                      <a:endParaRPr lang="en-AU" sz="9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23" marR="8123" marT="81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  <a:endParaRPr lang="en-AU" sz="9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23" marR="8123" marT="81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5941</a:t>
                      </a:r>
                      <a:endParaRPr lang="en-AU" sz="9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23" marR="8123" marT="81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</a:tr>
              <a:tr h="178017">
                <a:tc rowSpan="13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New    Zealand </a:t>
                      </a:r>
                      <a:endParaRPr lang="en-AU" sz="9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23" marR="8123" marT="81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All</a:t>
                      </a:r>
                      <a:endParaRPr lang="en-AU" sz="9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23" marR="8123" marT="81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Total</a:t>
                      </a:r>
                      <a:endParaRPr lang="en-AU" sz="9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23" marR="8123" marT="81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  <a:endParaRPr lang="en-AU" sz="9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23" marR="8123" marT="81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26</a:t>
                      </a:r>
                      <a:endParaRPr lang="en-AU" sz="9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23" marR="8123" marT="81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57</a:t>
                      </a:r>
                      <a:endParaRPr lang="en-AU" sz="9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23" marR="8123" marT="81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122</a:t>
                      </a:r>
                      <a:endParaRPr lang="en-AU" sz="9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23" marR="8123" marT="81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217</a:t>
                      </a:r>
                      <a:endParaRPr lang="en-AU" sz="9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23" marR="8123" marT="81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397</a:t>
                      </a:r>
                      <a:endParaRPr lang="en-AU" sz="9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23" marR="8123" marT="81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433</a:t>
                      </a:r>
                      <a:endParaRPr lang="en-AU" sz="9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23" marR="8123" marT="81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256</a:t>
                      </a:r>
                      <a:endParaRPr lang="en-AU" sz="9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23" marR="8123" marT="81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57</a:t>
                      </a:r>
                      <a:endParaRPr lang="en-AU" sz="9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23" marR="8123" marT="81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  <a:endParaRPr lang="en-AU" sz="9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23" marR="8123" marT="81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1572</a:t>
                      </a:r>
                      <a:endParaRPr lang="en-AU" sz="9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23" marR="8123" marT="81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178017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rowSpan="5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F </a:t>
                      </a:r>
                      <a:endParaRPr lang="en-AU" sz="9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23" marR="8123" marT="81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Caucasian</a:t>
                      </a:r>
                      <a:endParaRPr lang="en-AU" sz="9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23" marR="8123" marT="81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9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23" marR="8123" marT="81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</a:t>
                      </a:r>
                      <a:endParaRPr lang="en-AU" sz="9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23" marR="8123" marT="81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22</a:t>
                      </a:r>
                      <a:endParaRPr lang="en-AU" sz="9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23" marR="8123" marT="81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27</a:t>
                      </a:r>
                      <a:endParaRPr lang="en-AU" sz="9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23" marR="8123" marT="81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72</a:t>
                      </a:r>
                      <a:endParaRPr lang="en-AU" sz="9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23" marR="8123" marT="81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117</a:t>
                      </a:r>
                      <a:endParaRPr lang="en-AU" sz="9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23" marR="8123" marT="81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129</a:t>
                      </a:r>
                      <a:endParaRPr lang="en-AU" sz="9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23" marR="8123" marT="81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81</a:t>
                      </a:r>
                      <a:endParaRPr lang="en-AU" sz="9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23" marR="8123" marT="81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23</a:t>
                      </a:r>
                      <a:endParaRPr lang="en-AU" sz="9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23" marR="8123" marT="81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9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23" marR="8123" marT="81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479</a:t>
                      </a:r>
                      <a:endParaRPr lang="en-AU" sz="9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23" marR="8123" marT="81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BF3F7"/>
                    </a:solidFill>
                  </a:tcPr>
                </a:tc>
              </a:tr>
              <a:tr h="178017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Asian</a:t>
                      </a:r>
                      <a:endParaRPr lang="en-AU" sz="9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23" marR="8123" marT="81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9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23" marR="8123" marT="81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9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23" marR="8123" marT="81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  <a:endParaRPr lang="en-AU" sz="9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23" marR="8123" marT="81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  <a:endParaRPr lang="en-AU" sz="9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23" marR="8123" marT="81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  <a:endParaRPr lang="en-AU" sz="9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23" marR="8123" marT="81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</a:t>
                      </a:r>
                      <a:endParaRPr lang="en-AU" sz="9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23" marR="8123" marT="81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</a:t>
                      </a:r>
                      <a:endParaRPr lang="en-AU" sz="9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23" marR="8123" marT="81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</a:t>
                      </a:r>
                      <a:endParaRPr lang="en-AU" sz="9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23" marR="8123" marT="81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9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23" marR="8123" marT="81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9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23" marR="8123" marT="81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50</a:t>
                      </a:r>
                      <a:endParaRPr lang="en-AU" sz="9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23" marR="8123" marT="81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F3F7"/>
                    </a:solidFill>
                  </a:tcPr>
                </a:tc>
              </a:tr>
              <a:tr h="178017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Māori</a:t>
                      </a:r>
                      <a:endParaRPr lang="en-AU" sz="9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23" marR="8123" marT="81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9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23" marR="8123" marT="81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  <a:endParaRPr lang="en-AU" sz="9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23" marR="8123" marT="81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9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23" marR="8123" marT="81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</a:t>
                      </a:r>
                      <a:endParaRPr lang="en-AU" sz="9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23" marR="8123" marT="81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</a:t>
                      </a:r>
                      <a:endParaRPr lang="en-AU" sz="9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23" marR="8123" marT="81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</a:t>
                      </a:r>
                      <a:endParaRPr lang="en-AU" sz="9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23" marR="8123" marT="81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</a:t>
                      </a:r>
                      <a:endParaRPr lang="en-AU" sz="9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23" marR="8123" marT="81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</a:t>
                      </a:r>
                      <a:endParaRPr lang="en-AU" sz="9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23" marR="8123" marT="81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  <a:endParaRPr lang="en-AU" sz="9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23" marR="8123" marT="81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9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23" marR="8123" marT="81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56</a:t>
                      </a:r>
                      <a:endParaRPr lang="en-AU" sz="9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23" marR="8123" marT="81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F3F7"/>
                    </a:solidFill>
                  </a:tcPr>
                </a:tc>
              </a:tr>
              <a:tr h="178017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Pacific</a:t>
                      </a:r>
                      <a:endParaRPr lang="en-AU" sz="9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23" marR="8123" marT="81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9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23" marR="8123" marT="81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9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23" marR="8123" marT="81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9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23" marR="8123" marT="81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</a:t>
                      </a:r>
                      <a:endParaRPr lang="en-AU" sz="9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23" marR="8123" marT="81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</a:t>
                      </a:r>
                      <a:endParaRPr lang="en-AU" sz="9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23" marR="8123" marT="81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</a:t>
                      </a:r>
                      <a:endParaRPr lang="en-AU" sz="9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23" marR="8123" marT="81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</a:t>
                      </a:r>
                      <a:endParaRPr lang="en-AU" sz="9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23" marR="8123" marT="81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  <a:endParaRPr lang="en-AU" sz="9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23" marR="8123" marT="81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9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23" marR="8123" marT="81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9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23" marR="8123" marT="81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41</a:t>
                      </a:r>
                      <a:endParaRPr lang="en-AU" sz="9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23" marR="8123" marT="81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3F7"/>
                    </a:solidFill>
                  </a:tcPr>
                </a:tc>
              </a:tr>
              <a:tr h="178017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Total</a:t>
                      </a:r>
                      <a:endParaRPr lang="en-AU" sz="9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23" marR="8123" marT="81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9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23" marR="8123" marT="81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</a:t>
                      </a:r>
                      <a:endParaRPr lang="en-AU" sz="9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23" marR="8123" marT="81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29</a:t>
                      </a:r>
                      <a:endParaRPr lang="en-AU" sz="9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23" marR="8123" marT="81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45</a:t>
                      </a:r>
                      <a:endParaRPr lang="en-AU" sz="9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23" marR="8123" marT="81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96</a:t>
                      </a:r>
                      <a:endParaRPr lang="en-AU" sz="9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23" marR="8123" marT="81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157</a:t>
                      </a:r>
                      <a:endParaRPr lang="en-AU" sz="9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23" marR="8123" marT="81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161</a:t>
                      </a:r>
                      <a:endParaRPr lang="en-AU" sz="9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23" marR="8123" marT="81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97</a:t>
                      </a:r>
                      <a:endParaRPr lang="en-AU" sz="9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23" marR="8123" marT="81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28</a:t>
                      </a:r>
                      <a:endParaRPr lang="en-AU" sz="9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23" marR="8123" marT="81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9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23" marR="8123" marT="81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626</a:t>
                      </a:r>
                      <a:endParaRPr lang="en-AU" sz="9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23" marR="8123" marT="81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178017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rowSpan="7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M </a:t>
                      </a:r>
                      <a:endParaRPr lang="en-AU" sz="9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23" marR="8123" marT="81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Caucasian</a:t>
                      </a:r>
                      <a:endParaRPr lang="en-AU" sz="9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23" marR="8123" marT="81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  <a:endParaRPr lang="en-AU" sz="9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23" marR="8123" marT="81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</a:t>
                      </a:r>
                      <a:endParaRPr lang="en-AU" sz="9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23" marR="8123" marT="81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24</a:t>
                      </a:r>
                      <a:endParaRPr lang="en-AU" sz="9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23" marR="8123" marT="81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51</a:t>
                      </a:r>
                      <a:endParaRPr lang="en-AU" sz="9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23" marR="8123" marT="81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96</a:t>
                      </a:r>
                      <a:endParaRPr lang="en-AU" sz="9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23" marR="8123" marT="81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190</a:t>
                      </a:r>
                      <a:endParaRPr lang="en-AU" sz="9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23" marR="8123" marT="81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195</a:t>
                      </a:r>
                      <a:endParaRPr lang="en-AU" sz="9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23" marR="8123" marT="81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114</a:t>
                      </a:r>
                      <a:endParaRPr lang="en-AU" sz="9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23" marR="8123" marT="81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22</a:t>
                      </a:r>
                      <a:endParaRPr lang="en-AU" sz="9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23" marR="8123" marT="81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9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23" marR="8123" marT="81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709</a:t>
                      </a:r>
                      <a:endParaRPr lang="en-AU" sz="9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23" marR="8123" marT="81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BF3F7"/>
                    </a:solidFill>
                  </a:tcPr>
                </a:tc>
              </a:tr>
              <a:tr h="178017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Asian</a:t>
                      </a:r>
                      <a:endParaRPr lang="en-AU" sz="9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23" marR="8123" marT="81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9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23" marR="8123" marT="81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9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23" marR="8123" marT="81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9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23" marR="8123" marT="81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</a:t>
                      </a:r>
                      <a:endParaRPr lang="en-AU" sz="9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23" marR="8123" marT="81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</a:t>
                      </a:r>
                      <a:endParaRPr lang="en-AU" sz="9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23" marR="8123" marT="81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</a:t>
                      </a:r>
                      <a:endParaRPr lang="en-AU" sz="9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23" marR="8123" marT="81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29</a:t>
                      </a:r>
                      <a:endParaRPr lang="en-AU" sz="9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23" marR="8123" marT="81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</a:t>
                      </a:r>
                      <a:endParaRPr lang="en-AU" sz="9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23" marR="8123" marT="81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  <a:endParaRPr lang="en-AU" sz="9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23" marR="8123" marT="81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9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23" marR="8123" marT="81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80</a:t>
                      </a:r>
                      <a:endParaRPr lang="en-AU" sz="9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23" marR="8123" marT="81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F3F7"/>
                    </a:solidFill>
                  </a:tcPr>
                </a:tc>
              </a:tr>
              <a:tr h="178017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Māori</a:t>
                      </a:r>
                      <a:endParaRPr lang="en-AU" sz="9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23" marR="8123" marT="81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9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23" marR="8123" marT="81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9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23" marR="8123" marT="81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  <a:endParaRPr lang="en-AU" sz="9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23" marR="8123" marT="81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</a:t>
                      </a:r>
                      <a:endParaRPr lang="en-AU" sz="9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23" marR="8123" marT="81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</a:t>
                      </a:r>
                      <a:endParaRPr lang="en-AU" sz="9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23" marR="8123" marT="81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24</a:t>
                      </a:r>
                      <a:endParaRPr lang="en-AU" sz="9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23" marR="8123" marT="81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23</a:t>
                      </a:r>
                      <a:endParaRPr lang="en-AU" sz="9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23" marR="8123" marT="81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</a:t>
                      </a:r>
                      <a:endParaRPr lang="en-AU" sz="9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23" marR="8123" marT="81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  <a:endParaRPr lang="en-AU" sz="9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23" marR="8123" marT="81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9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23" marR="8123" marT="81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92</a:t>
                      </a:r>
                      <a:endParaRPr lang="en-AU" sz="9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23" marR="8123" marT="81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F3F7"/>
                    </a:solidFill>
                  </a:tcPr>
                </a:tc>
              </a:tr>
              <a:tr h="178017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Pacific</a:t>
                      </a:r>
                      <a:endParaRPr lang="en-AU" sz="9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23" marR="8123" marT="81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9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23" marR="8123" marT="81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9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23" marR="8123" marT="81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9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23" marR="8123" marT="81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  <a:endParaRPr lang="en-AU" sz="9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23" marR="8123" marT="81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</a:t>
                      </a:r>
                      <a:endParaRPr lang="en-AU" sz="9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23" marR="8123" marT="81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</a:t>
                      </a:r>
                      <a:endParaRPr lang="en-AU" sz="9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23" marR="8123" marT="81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21</a:t>
                      </a:r>
                      <a:endParaRPr lang="en-AU" sz="9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23" marR="8123" marT="81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</a:t>
                      </a:r>
                      <a:endParaRPr lang="en-AU" sz="9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23" marR="8123" marT="81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9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23" marR="8123" marT="81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9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23" marR="8123" marT="81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51</a:t>
                      </a:r>
                      <a:endParaRPr lang="en-AU" sz="9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23" marR="8123" marT="81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F3F7"/>
                    </a:solidFill>
                  </a:tcPr>
                </a:tc>
              </a:tr>
              <a:tr h="178017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Other</a:t>
                      </a:r>
                      <a:endParaRPr lang="en-AU" sz="9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23" marR="8123" marT="81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9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23" marR="8123" marT="81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9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23" marR="8123" marT="81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9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23" marR="8123" marT="81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9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23" marR="8123" marT="81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9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23" marR="8123" marT="81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  <a:endParaRPr lang="en-AU" sz="9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23" marR="8123" marT="81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  <a:endParaRPr lang="en-AU" sz="9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23" marR="8123" marT="81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9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23" marR="8123" marT="81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9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23" marR="8123" marT="81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9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23" marR="8123" marT="81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</a:t>
                      </a:r>
                      <a:endParaRPr lang="en-AU" sz="9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23" marR="8123" marT="81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F3F7"/>
                    </a:solidFill>
                  </a:tcPr>
                </a:tc>
              </a:tr>
              <a:tr h="178017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Not reported</a:t>
                      </a:r>
                      <a:endParaRPr lang="en-AU" sz="9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23" marR="8123" marT="81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9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23" marR="8123" marT="81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9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23" marR="8123" marT="81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9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23" marR="8123" marT="81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9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23" marR="8123" marT="81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9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23" marR="8123" marT="81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9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23" marR="8123" marT="81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9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23" marR="8123" marT="81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9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23" marR="8123" marT="81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9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23" marR="8123" marT="81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9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23" marR="8123" marT="81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  <a:endParaRPr lang="en-AU" sz="9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23" marR="8123" marT="81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3F7"/>
                    </a:solidFill>
                  </a:tcPr>
                </a:tc>
              </a:tr>
              <a:tr h="178017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Total</a:t>
                      </a:r>
                      <a:endParaRPr lang="en-AU" sz="9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23" marR="8123" marT="81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  <a:endParaRPr lang="en-AU" sz="9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23" marR="8123" marT="81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</a:t>
                      </a:r>
                      <a:endParaRPr lang="en-AU" sz="9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23" marR="8123" marT="81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28</a:t>
                      </a:r>
                      <a:endParaRPr lang="en-AU" sz="9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23" marR="8123" marT="81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77</a:t>
                      </a:r>
                      <a:endParaRPr lang="en-AU" sz="9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23" marR="8123" marT="81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121</a:t>
                      </a:r>
                      <a:endParaRPr lang="en-AU" sz="9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23" marR="8123" marT="81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240</a:t>
                      </a:r>
                      <a:endParaRPr lang="en-AU" sz="9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23" marR="8123" marT="81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272</a:t>
                      </a:r>
                      <a:endParaRPr lang="en-AU" sz="9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23" marR="8123" marT="81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159</a:t>
                      </a:r>
                      <a:endParaRPr lang="en-AU" sz="9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23" marR="8123" marT="81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29</a:t>
                      </a:r>
                      <a:endParaRPr lang="en-AU" sz="9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23" marR="8123" marT="81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9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23" marR="8123" marT="81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946</a:t>
                      </a:r>
                      <a:endParaRPr lang="en-AU" sz="9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23" marR="8123" marT="81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</a:tbl>
          </a:graphicData>
        </a:graphic>
      </p:graphicFrame>
      <p:sp>
        <p:nvSpPr>
          <p:cNvPr id="4" name="Control 1"/>
          <p:cNvSpPr>
            <a:spLocks noChangeArrowheads="1" noChangeShapeType="1"/>
          </p:cNvSpPr>
          <p:nvPr/>
        </p:nvSpPr>
        <p:spPr bwMode="auto">
          <a:xfrm>
            <a:off x="2112963" y="2339975"/>
            <a:ext cx="6854825" cy="6569075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43487575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" r="5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3762397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" r="5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390054618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" r="5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10521530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Picture Placeholder 2"/>
          <p:cNvGraphicFramePr>
            <a:graphicFrameLocks noGrp="1"/>
          </p:cNvGraphicFramePr>
          <p:nvPr>
            <p:ph type="pic" sz="quarter" idx="10"/>
            <p:extLst>
              <p:ext uri="{D42A27DB-BD31-4B8C-83A1-F6EECF244321}">
                <p14:modId xmlns:p14="http://schemas.microsoft.com/office/powerpoint/2010/main" val="916329790"/>
              </p:ext>
            </p:extLst>
          </p:nvPr>
        </p:nvGraphicFramePr>
        <p:xfrm>
          <a:off x="612000" y="0"/>
          <a:ext cx="7920000" cy="5758109"/>
        </p:xfrm>
        <a:graphic>
          <a:graphicData uri="http://schemas.openxmlformats.org/drawingml/2006/table">
            <a:tbl>
              <a:tblPr/>
              <a:tblGrid>
                <a:gridCol w="1226520"/>
                <a:gridCol w="1226520"/>
                <a:gridCol w="546696"/>
                <a:gridCol w="546696"/>
                <a:gridCol w="546696"/>
                <a:gridCol w="546696"/>
                <a:gridCol w="546696"/>
                <a:gridCol w="546696"/>
                <a:gridCol w="546696"/>
                <a:gridCol w="546696"/>
                <a:gridCol w="546696"/>
                <a:gridCol w="546696"/>
              </a:tblGrid>
              <a:tr h="1052736">
                <a:tc gridSpan="12">
                  <a:txBody>
                    <a:bodyPr/>
                    <a:lstStyle/>
                    <a:p>
                      <a:pPr algn="ctr"/>
                      <a:r>
                        <a:rPr lang="en-AU" sz="1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Graft Loss Rate 2004 - 2013</a:t>
                      </a:r>
                      <a:endParaRPr lang="en-AU" sz="18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963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963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963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963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963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963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963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963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963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963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963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</a:tr>
              <a:tr h="641741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Country</a:t>
                      </a:r>
                      <a:endParaRPr lang="en-AU" sz="11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Outcome</a:t>
                      </a:r>
                      <a:endParaRPr lang="en-AU" sz="11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2004</a:t>
                      </a:r>
                      <a:endParaRPr lang="en-AU" sz="11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2005</a:t>
                      </a:r>
                      <a:endParaRPr lang="en-AU" sz="11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2006</a:t>
                      </a:r>
                      <a:endParaRPr lang="en-AU" sz="11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2007</a:t>
                      </a:r>
                      <a:endParaRPr lang="en-AU" sz="11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2008</a:t>
                      </a:r>
                      <a:endParaRPr lang="en-AU" sz="11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2009</a:t>
                      </a:r>
                      <a:endParaRPr lang="en-AU" sz="11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2010</a:t>
                      </a:r>
                      <a:endParaRPr lang="en-AU" sz="11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2011</a:t>
                      </a:r>
                      <a:endParaRPr lang="en-AU" sz="11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2012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2013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</a:tr>
              <a:tr h="677272">
                <a:tc rowSpan="3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Australia 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Graft failure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3.7</a:t>
                      </a:r>
                      <a:endParaRPr lang="en-US" sz="11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3.2</a:t>
                      </a:r>
                      <a:endParaRPr lang="en-US" sz="11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2.9</a:t>
                      </a:r>
                      <a:endParaRPr lang="en-US" sz="11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3.0</a:t>
                      </a:r>
                      <a:endParaRPr lang="en-US" sz="11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3.5</a:t>
                      </a:r>
                      <a:endParaRPr lang="en-US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3.3</a:t>
                      </a:r>
                      <a:endParaRPr lang="en-US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2.9</a:t>
                      </a:r>
                      <a:endParaRPr lang="en-US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2.9</a:t>
                      </a:r>
                      <a:endParaRPr lang="en-US" sz="11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3.2</a:t>
                      </a:r>
                      <a:endParaRPr lang="en-US" sz="11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2.6</a:t>
                      </a:r>
                      <a:endParaRPr lang="en-US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677272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Death with function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2.6</a:t>
                      </a:r>
                      <a:endParaRPr lang="en-US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2.8</a:t>
                      </a:r>
                      <a:endParaRPr lang="en-US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2.4</a:t>
                      </a:r>
                      <a:endParaRPr lang="en-US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2.6</a:t>
                      </a:r>
                      <a:endParaRPr lang="en-US" sz="11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2.6</a:t>
                      </a:r>
                      <a:endParaRPr lang="en-US" sz="11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2.1</a:t>
                      </a:r>
                      <a:endParaRPr lang="en-US" sz="11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2.4</a:t>
                      </a:r>
                      <a:endParaRPr lang="en-US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2.9</a:t>
                      </a:r>
                      <a:endParaRPr lang="en-US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2.2</a:t>
                      </a:r>
                      <a:endParaRPr lang="en-US" sz="11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2.7</a:t>
                      </a:r>
                      <a:endParaRPr lang="en-US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77272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All losses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6.3</a:t>
                      </a:r>
                      <a:endParaRPr lang="en-US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6.0</a:t>
                      </a:r>
                      <a:endParaRPr lang="en-US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5.3</a:t>
                      </a:r>
                      <a:endParaRPr lang="en-US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5.6</a:t>
                      </a:r>
                      <a:endParaRPr lang="en-US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6.1</a:t>
                      </a:r>
                      <a:endParaRPr lang="en-US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5.4</a:t>
                      </a:r>
                      <a:endParaRPr lang="en-US" sz="11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5.3</a:t>
                      </a:r>
                      <a:endParaRPr lang="en-US" sz="11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5.8</a:t>
                      </a:r>
                      <a:endParaRPr lang="en-US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5.4</a:t>
                      </a:r>
                      <a:endParaRPr lang="en-US" sz="11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5.3</a:t>
                      </a:r>
                      <a:endParaRPr lang="en-US" sz="11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77272">
                <a:tc rowSpan="3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New Zealand 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Graft failure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1.9</a:t>
                      </a:r>
                      <a:endParaRPr lang="en-US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3.8</a:t>
                      </a:r>
                      <a:endParaRPr lang="en-US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4.0</a:t>
                      </a:r>
                      <a:endParaRPr lang="en-US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3.5</a:t>
                      </a:r>
                      <a:endParaRPr lang="en-US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2.4</a:t>
                      </a:r>
                      <a:endParaRPr lang="en-US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2.7</a:t>
                      </a:r>
                      <a:endParaRPr lang="en-US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2.4</a:t>
                      </a:r>
                      <a:endParaRPr lang="en-US" sz="11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2.4</a:t>
                      </a:r>
                      <a:endParaRPr lang="en-US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2.8</a:t>
                      </a:r>
                      <a:endParaRPr lang="en-US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2.4</a:t>
                      </a:r>
                      <a:endParaRPr lang="en-US" sz="11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677272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Death with function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2.4</a:t>
                      </a:r>
                      <a:endParaRPr lang="en-US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2.7</a:t>
                      </a:r>
                      <a:endParaRPr lang="en-US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3.0</a:t>
                      </a:r>
                      <a:endParaRPr lang="en-US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3.8</a:t>
                      </a:r>
                      <a:endParaRPr lang="en-US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2.2</a:t>
                      </a:r>
                      <a:endParaRPr lang="en-US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2.7</a:t>
                      </a:r>
                      <a:endParaRPr lang="en-US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2.6</a:t>
                      </a:r>
                      <a:endParaRPr lang="en-US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3.1</a:t>
                      </a:r>
                      <a:endParaRPr lang="en-US" sz="11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2.2</a:t>
                      </a:r>
                      <a:endParaRPr lang="en-US" sz="11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2.1</a:t>
                      </a:r>
                      <a:endParaRPr lang="en-US" sz="11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77272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All losses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4.3</a:t>
                      </a:r>
                      <a:endParaRPr lang="en-US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6.5</a:t>
                      </a:r>
                      <a:endParaRPr lang="en-US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7.0</a:t>
                      </a:r>
                      <a:endParaRPr lang="en-US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7.3</a:t>
                      </a:r>
                      <a:endParaRPr lang="en-US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4.6</a:t>
                      </a:r>
                      <a:endParaRPr lang="en-US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5.5</a:t>
                      </a:r>
                      <a:endParaRPr lang="en-US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5.0</a:t>
                      </a:r>
                      <a:endParaRPr lang="en-US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5.5</a:t>
                      </a:r>
                      <a:endParaRPr lang="en-US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4.9</a:t>
                      </a:r>
                      <a:endParaRPr lang="en-US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4.5</a:t>
                      </a:r>
                      <a:endParaRPr lang="en-US" sz="11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Control 1"/>
          <p:cNvSpPr>
            <a:spLocks noChangeArrowheads="1" noChangeShapeType="1"/>
          </p:cNvSpPr>
          <p:nvPr/>
        </p:nvSpPr>
        <p:spPr bwMode="auto">
          <a:xfrm>
            <a:off x="1601788" y="4459288"/>
            <a:ext cx="6859587" cy="1250950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71038142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Picture Placeholder 2"/>
          <p:cNvGraphicFramePr>
            <a:graphicFrameLocks noGrp="1"/>
          </p:cNvGraphicFramePr>
          <p:nvPr>
            <p:ph type="pic" sz="quarter" idx="10"/>
            <p:extLst>
              <p:ext uri="{D42A27DB-BD31-4B8C-83A1-F6EECF244321}">
                <p14:modId xmlns:p14="http://schemas.microsoft.com/office/powerpoint/2010/main" val="1454040212"/>
              </p:ext>
            </p:extLst>
          </p:nvPr>
        </p:nvGraphicFramePr>
        <p:xfrm>
          <a:off x="611560" y="188640"/>
          <a:ext cx="7919997" cy="5784207"/>
        </p:xfrm>
        <a:graphic>
          <a:graphicData uri="http://schemas.openxmlformats.org/drawingml/2006/table">
            <a:tbl>
              <a:tblPr/>
              <a:tblGrid>
                <a:gridCol w="1007670"/>
                <a:gridCol w="1369126"/>
                <a:gridCol w="493859"/>
                <a:gridCol w="549235"/>
                <a:gridCol w="549235"/>
                <a:gridCol w="493859"/>
                <a:gridCol w="493859"/>
                <a:gridCol w="493859"/>
                <a:gridCol w="493859"/>
                <a:gridCol w="493859"/>
                <a:gridCol w="493859"/>
                <a:gridCol w="493859"/>
                <a:gridCol w="493859"/>
              </a:tblGrid>
              <a:tr h="404875">
                <a:tc gridSpan="13">
                  <a:txBody>
                    <a:bodyPr/>
                    <a:lstStyle/>
                    <a:p>
                      <a:pPr algn="ctr"/>
                      <a:r>
                        <a:rPr lang="en-AU" sz="1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Year of Graft Loss Due to Death or Failure 2004 - 2013</a:t>
                      </a:r>
                      <a:endParaRPr lang="en-AU" sz="18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963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963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963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963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963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963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963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963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963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963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963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963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</a:tr>
              <a:tr h="244250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Country</a:t>
                      </a:r>
                      <a:endParaRPr lang="en-AU" sz="10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Cause of Graft Loss</a:t>
                      </a:r>
                      <a:endParaRPr lang="en-AU" sz="10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2004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2005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2006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2007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2008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2009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2010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2011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2012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2013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Total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</a:tr>
              <a:tr h="245750">
                <a:tc rowSpan="10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Australia 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Death with function</a:t>
                      </a:r>
                      <a:endParaRPr lang="en-AU" sz="10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147</a:t>
                      </a:r>
                      <a:endParaRPr lang="en-US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165</a:t>
                      </a:r>
                      <a:endParaRPr lang="en-US" sz="10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146</a:t>
                      </a:r>
                      <a:endParaRPr lang="en-US" sz="10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165</a:t>
                      </a:r>
                      <a:endParaRPr lang="en-US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175</a:t>
                      </a:r>
                      <a:endParaRPr lang="en-US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149</a:t>
                      </a:r>
                      <a:endParaRPr lang="en-US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178</a:t>
                      </a:r>
                      <a:endParaRPr lang="en-US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221</a:t>
                      </a:r>
                      <a:endParaRPr lang="en-US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171</a:t>
                      </a:r>
                      <a:endParaRPr lang="en-US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218</a:t>
                      </a:r>
                      <a:endParaRPr lang="en-US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1735</a:t>
                      </a:r>
                      <a:endParaRPr lang="en-US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BF3F7"/>
                    </a:solidFill>
                  </a:tcPr>
                </a:tc>
              </a:tr>
              <a:tr h="245750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Acute rejection</a:t>
                      </a:r>
                      <a:endParaRPr lang="en-AU" sz="10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</a:t>
                      </a:r>
                      <a:endParaRPr lang="en-US" sz="10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  <a:endParaRPr lang="en-US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</a:t>
                      </a:r>
                      <a:endParaRPr lang="en-US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</a:t>
                      </a:r>
                      <a:endParaRPr lang="en-US" sz="10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</a:t>
                      </a:r>
                      <a:endParaRPr lang="en-US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17</a:t>
                      </a:r>
                      <a:endParaRPr lang="en-US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</a:t>
                      </a:r>
                      <a:endParaRPr lang="en-US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</a:t>
                      </a:r>
                      <a:endParaRPr lang="en-US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</a:t>
                      </a:r>
                      <a:endParaRPr lang="en-US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</a:t>
                      </a:r>
                      <a:endParaRPr lang="en-US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95</a:t>
                      </a:r>
                      <a:endParaRPr lang="en-US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F3F7"/>
                    </a:solidFill>
                  </a:tcPr>
                </a:tc>
              </a:tr>
              <a:tr h="343692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Chronic allograft nephropathy</a:t>
                      </a:r>
                      <a:endParaRPr lang="en-AU" sz="10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145</a:t>
                      </a:r>
                      <a:endParaRPr lang="en-US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134</a:t>
                      </a:r>
                      <a:endParaRPr lang="en-US" sz="10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108</a:t>
                      </a:r>
                      <a:endParaRPr lang="en-US" sz="10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132</a:t>
                      </a:r>
                      <a:endParaRPr lang="en-US" sz="10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174</a:t>
                      </a:r>
                      <a:endParaRPr lang="en-US" sz="10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153</a:t>
                      </a:r>
                      <a:endParaRPr lang="en-US" sz="10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149</a:t>
                      </a:r>
                      <a:endParaRPr lang="en-US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155</a:t>
                      </a:r>
                      <a:endParaRPr lang="en-US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176</a:t>
                      </a:r>
                      <a:endParaRPr lang="en-US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148</a:t>
                      </a:r>
                      <a:endParaRPr lang="en-US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1474</a:t>
                      </a:r>
                      <a:endParaRPr lang="en-US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F3F7"/>
                    </a:solidFill>
                  </a:tcPr>
                </a:tc>
              </a:tr>
              <a:tr h="245750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 err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Hyperacute</a:t>
                      </a: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rejection</a:t>
                      </a:r>
                      <a:endParaRPr lang="en-AU" sz="10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US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US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US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US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US" sz="10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US" sz="10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US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US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US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US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  <a:endParaRPr lang="en-US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F3F7"/>
                    </a:solidFill>
                  </a:tcPr>
                </a:tc>
              </a:tr>
              <a:tr h="245750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Vascular</a:t>
                      </a:r>
                      <a:endParaRPr lang="en-AU" sz="10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18</a:t>
                      </a:r>
                      <a:endParaRPr lang="en-US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</a:t>
                      </a:r>
                      <a:endParaRPr lang="en-US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</a:t>
                      </a:r>
                      <a:endParaRPr lang="en-US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</a:t>
                      </a:r>
                      <a:endParaRPr lang="en-US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</a:t>
                      </a:r>
                      <a:endParaRPr lang="en-US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17</a:t>
                      </a:r>
                      <a:endParaRPr lang="en-US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</a:t>
                      </a:r>
                      <a:endParaRPr lang="en-US" sz="10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</a:t>
                      </a:r>
                      <a:endParaRPr lang="en-US" sz="10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</a:t>
                      </a:r>
                      <a:endParaRPr lang="en-US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</a:t>
                      </a:r>
                      <a:endParaRPr lang="en-US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120</a:t>
                      </a:r>
                      <a:endParaRPr lang="en-US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F3F7"/>
                    </a:solidFill>
                  </a:tcPr>
                </a:tc>
              </a:tr>
              <a:tr h="245750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Technical</a:t>
                      </a:r>
                      <a:endParaRPr lang="en-AU" sz="10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US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  <a:endParaRPr lang="en-US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</a:t>
                      </a:r>
                      <a:endParaRPr lang="en-US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US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  <a:endParaRPr lang="en-US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  <a:endParaRPr lang="en-US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  <a:endParaRPr lang="en-US" sz="10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</a:t>
                      </a:r>
                      <a:endParaRPr lang="en-US" sz="10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US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US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30</a:t>
                      </a:r>
                      <a:endParaRPr lang="en-US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F3F7"/>
                    </a:solidFill>
                  </a:tcPr>
                </a:tc>
              </a:tr>
              <a:tr h="245750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Glomerulonephritis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</a:t>
                      </a:r>
                      <a:endParaRPr lang="en-US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</a:t>
                      </a:r>
                      <a:endParaRPr lang="en-US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23</a:t>
                      </a:r>
                      <a:endParaRPr lang="en-US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</a:t>
                      </a:r>
                      <a:endParaRPr lang="en-US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</a:t>
                      </a:r>
                      <a:endParaRPr lang="en-US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</a:t>
                      </a:r>
                      <a:endParaRPr lang="en-US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</a:t>
                      </a:r>
                      <a:endParaRPr lang="en-US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</a:t>
                      </a:r>
                      <a:endParaRPr lang="en-US" sz="10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18</a:t>
                      </a:r>
                      <a:endParaRPr lang="en-US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</a:t>
                      </a:r>
                      <a:endParaRPr lang="en-US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157</a:t>
                      </a:r>
                      <a:endParaRPr lang="en-US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F3F7"/>
                    </a:solidFill>
                  </a:tcPr>
                </a:tc>
              </a:tr>
              <a:tr h="245750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Non-compliance</a:t>
                      </a:r>
                      <a:endParaRPr lang="en-AU" sz="10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</a:t>
                      </a:r>
                      <a:endParaRPr lang="en-US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</a:t>
                      </a:r>
                      <a:endParaRPr lang="en-US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  <a:endParaRPr lang="en-US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</a:t>
                      </a:r>
                      <a:endParaRPr lang="en-US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</a:t>
                      </a:r>
                      <a:endParaRPr lang="en-US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</a:t>
                      </a:r>
                      <a:endParaRPr lang="en-US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</a:t>
                      </a:r>
                      <a:endParaRPr lang="en-US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</a:t>
                      </a:r>
                      <a:endParaRPr lang="en-US" sz="10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</a:t>
                      </a:r>
                      <a:endParaRPr lang="en-US" sz="10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</a:t>
                      </a:r>
                      <a:endParaRPr lang="en-US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70</a:t>
                      </a:r>
                      <a:endParaRPr lang="en-US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F3F7"/>
                    </a:solidFill>
                  </a:tcPr>
                </a:tc>
              </a:tr>
              <a:tr h="245750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Other</a:t>
                      </a:r>
                      <a:endParaRPr lang="en-AU" sz="10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</a:t>
                      </a:r>
                      <a:endParaRPr lang="en-US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</a:t>
                      </a:r>
                      <a:endParaRPr lang="en-US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</a:t>
                      </a:r>
                      <a:endParaRPr lang="en-US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17</a:t>
                      </a:r>
                      <a:endParaRPr lang="en-US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</a:t>
                      </a:r>
                      <a:endParaRPr lang="en-US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</a:t>
                      </a:r>
                      <a:endParaRPr lang="en-US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17</a:t>
                      </a:r>
                      <a:endParaRPr lang="en-US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27</a:t>
                      </a:r>
                      <a:endParaRPr lang="en-US" sz="10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27</a:t>
                      </a:r>
                      <a:endParaRPr lang="en-US" sz="10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</a:t>
                      </a:r>
                      <a:endParaRPr lang="en-US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192</a:t>
                      </a:r>
                      <a:endParaRPr lang="en-US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3F7"/>
                    </a:solidFill>
                  </a:tcPr>
                </a:tc>
              </a:tr>
              <a:tr h="245750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Total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359</a:t>
                      </a:r>
                      <a:endParaRPr lang="en-US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355</a:t>
                      </a:r>
                      <a:endParaRPr lang="en-US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326</a:t>
                      </a:r>
                      <a:endParaRPr lang="en-US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357</a:t>
                      </a:r>
                      <a:endParaRPr lang="en-US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411</a:t>
                      </a:r>
                      <a:endParaRPr lang="en-US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381</a:t>
                      </a:r>
                      <a:endParaRPr lang="en-US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388</a:t>
                      </a:r>
                      <a:endParaRPr lang="en-US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445</a:t>
                      </a:r>
                      <a:endParaRPr lang="en-US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423</a:t>
                      </a:r>
                      <a:endParaRPr lang="en-US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432</a:t>
                      </a:r>
                      <a:endParaRPr lang="en-US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3877</a:t>
                      </a:r>
                      <a:endParaRPr lang="en-US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</a:tr>
              <a:tr h="245750">
                <a:tc rowSpan="10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New            Zealand 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Death with function</a:t>
                      </a:r>
                      <a:endParaRPr lang="en-AU" sz="10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27</a:t>
                      </a:r>
                      <a:endParaRPr lang="en-US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31</a:t>
                      </a:r>
                      <a:endParaRPr lang="en-US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34</a:t>
                      </a:r>
                      <a:endParaRPr lang="en-US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44</a:t>
                      </a:r>
                      <a:endParaRPr lang="en-US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26</a:t>
                      </a:r>
                      <a:endParaRPr lang="en-US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34</a:t>
                      </a:r>
                      <a:endParaRPr lang="en-US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33</a:t>
                      </a:r>
                      <a:endParaRPr lang="en-US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41</a:t>
                      </a:r>
                      <a:endParaRPr lang="en-US" sz="10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29</a:t>
                      </a:r>
                      <a:endParaRPr lang="en-US" sz="10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29</a:t>
                      </a:r>
                      <a:endParaRPr lang="en-US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328</a:t>
                      </a:r>
                      <a:endParaRPr lang="en-US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BF3F7"/>
                    </a:solidFill>
                  </a:tcPr>
                </a:tc>
              </a:tr>
              <a:tr h="245750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Acute rejection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US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US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US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US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US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US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US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  <a:endParaRPr lang="en-US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US" sz="10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US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</a:t>
                      </a:r>
                      <a:endParaRPr lang="en-US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F3F7"/>
                    </a:solidFill>
                  </a:tcPr>
                </a:tc>
              </a:tr>
              <a:tr h="343692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Chronic allograft nephropathy</a:t>
                      </a:r>
                      <a:endParaRPr lang="en-AU" sz="10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</a:t>
                      </a:r>
                      <a:endParaRPr lang="en-US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23</a:t>
                      </a:r>
                      <a:endParaRPr lang="en-US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31</a:t>
                      </a:r>
                      <a:endParaRPr lang="en-US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</a:t>
                      </a:r>
                      <a:endParaRPr lang="en-US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</a:t>
                      </a:r>
                      <a:endParaRPr lang="en-US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28</a:t>
                      </a:r>
                      <a:endParaRPr lang="en-US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17</a:t>
                      </a:r>
                      <a:endParaRPr lang="en-US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</a:t>
                      </a:r>
                      <a:endParaRPr lang="en-US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26</a:t>
                      </a:r>
                      <a:endParaRPr lang="en-US" sz="10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21</a:t>
                      </a:r>
                      <a:endParaRPr lang="en-US" sz="10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215</a:t>
                      </a:r>
                      <a:endParaRPr lang="en-US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F3F7"/>
                    </a:solidFill>
                  </a:tcPr>
                </a:tc>
              </a:tr>
              <a:tr h="245750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 err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Hyperacute</a:t>
                      </a: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rejection</a:t>
                      </a:r>
                      <a:endParaRPr lang="en-AU" sz="10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US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US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US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US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US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US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US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US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US" sz="10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US" sz="10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US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F3F7"/>
                    </a:solidFill>
                  </a:tcPr>
                </a:tc>
              </a:tr>
              <a:tr h="245750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Vascular</a:t>
                      </a:r>
                      <a:endParaRPr lang="en-AU" sz="10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US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  <a:endParaRPr lang="en-US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US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  <a:endParaRPr lang="en-US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US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US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  <a:endParaRPr lang="en-US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US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US" sz="10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US" sz="10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18</a:t>
                      </a:r>
                      <a:endParaRPr lang="en-US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F3F7"/>
                    </a:solidFill>
                  </a:tcPr>
                </a:tc>
              </a:tr>
              <a:tr h="245750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Technical</a:t>
                      </a:r>
                      <a:endParaRPr lang="en-AU" sz="10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US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US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  <a:endParaRPr lang="en-US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US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US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US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US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US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US" sz="10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US" sz="10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</a:t>
                      </a:r>
                      <a:endParaRPr lang="en-US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F3F7"/>
                    </a:solidFill>
                  </a:tcPr>
                </a:tc>
              </a:tr>
              <a:tr h="245750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Glomerulonephritis</a:t>
                      </a:r>
                      <a:endParaRPr lang="en-AU" sz="10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US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  <a:endParaRPr lang="en-US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</a:t>
                      </a:r>
                      <a:endParaRPr lang="en-US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</a:t>
                      </a:r>
                      <a:endParaRPr lang="en-US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</a:t>
                      </a:r>
                      <a:endParaRPr lang="en-US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US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  <a:endParaRPr lang="en-US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  <a:endParaRPr lang="en-US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</a:t>
                      </a:r>
                      <a:endParaRPr lang="en-US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US" sz="10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35</a:t>
                      </a:r>
                      <a:endParaRPr lang="en-US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F3F7"/>
                    </a:solidFill>
                  </a:tcPr>
                </a:tc>
              </a:tr>
              <a:tr h="245750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Non-compliance</a:t>
                      </a:r>
                      <a:endParaRPr lang="en-AU" sz="10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US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US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US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</a:t>
                      </a:r>
                      <a:endParaRPr lang="en-US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US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US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</a:t>
                      </a:r>
                      <a:endParaRPr lang="en-US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  <a:endParaRPr lang="en-US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US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  <a:endParaRPr lang="en-US" sz="10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22</a:t>
                      </a:r>
                      <a:endParaRPr lang="en-US" sz="10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F3F7"/>
                    </a:solidFill>
                  </a:tcPr>
                </a:tc>
              </a:tr>
              <a:tr h="245750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Other</a:t>
                      </a:r>
                      <a:endParaRPr lang="en-AU" sz="10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  <a:endParaRPr lang="en-US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</a:t>
                      </a:r>
                      <a:endParaRPr lang="en-US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  <a:endParaRPr lang="en-US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</a:t>
                      </a:r>
                      <a:endParaRPr lang="en-US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US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US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US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  <a:endParaRPr lang="en-US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  <a:endParaRPr lang="en-US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  <a:endParaRPr lang="en-US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36</a:t>
                      </a:r>
                      <a:endParaRPr lang="en-US" sz="10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3F7"/>
                    </a:solidFill>
                  </a:tcPr>
                </a:tc>
              </a:tr>
              <a:tr h="245750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Total</a:t>
                      </a:r>
                      <a:endParaRPr lang="en-AU" sz="10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48</a:t>
                      </a:r>
                      <a:endParaRPr lang="en-US" sz="10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74</a:t>
                      </a:r>
                      <a:endParaRPr lang="en-US" sz="10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80</a:t>
                      </a:r>
                      <a:endParaRPr lang="en-US" sz="10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85</a:t>
                      </a:r>
                      <a:endParaRPr lang="en-US" sz="10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55</a:t>
                      </a:r>
                      <a:endParaRPr lang="en-US" sz="10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68</a:t>
                      </a:r>
                      <a:endParaRPr lang="en-US" sz="10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64</a:t>
                      </a:r>
                      <a:endParaRPr lang="en-US" sz="10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72</a:t>
                      </a:r>
                      <a:endParaRPr lang="en-US" sz="10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66</a:t>
                      </a:r>
                      <a:endParaRPr lang="en-US" sz="10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62</a:t>
                      </a:r>
                      <a:endParaRPr lang="en-US" sz="10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US" sz="10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674</a:t>
                      </a:r>
                      <a:endParaRPr lang="en-US" sz="10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</a:tbl>
          </a:graphicData>
        </a:graphic>
      </p:graphicFrame>
      <p:sp>
        <p:nvSpPr>
          <p:cNvPr id="4" name="Control 1"/>
          <p:cNvSpPr>
            <a:spLocks noChangeArrowheads="1" noChangeShapeType="1"/>
          </p:cNvSpPr>
          <p:nvPr/>
        </p:nvSpPr>
        <p:spPr bwMode="auto">
          <a:xfrm>
            <a:off x="1598613" y="5283200"/>
            <a:ext cx="6861175" cy="4364038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2347070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Picture Placeholder 2"/>
          <p:cNvGraphicFramePr>
            <a:graphicFrameLocks noGrp="1"/>
          </p:cNvGraphicFramePr>
          <p:nvPr>
            <p:ph type="pic" sz="quarter" idx="10"/>
            <p:extLst>
              <p:ext uri="{D42A27DB-BD31-4B8C-83A1-F6EECF244321}">
                <p14:modId xmlns:p14="http://schemas.microsoft.com/office/powerpoint/2010/main" val="2792809144"/>
              </p:ext>
            </p:extLst>
          </p:nvPr>
        </p:nvGraphicFramePr>
        <p:xfrm>
          <a:off x="611560" y="188640"/>
          <a:ext cx="7920001" cy="5760801"/>
        </p:xfrm>
        <a:graphic>
          <a:graphicData uri="http://schemas.openxmlformats.org/drawingml/2006/table">
            <a:tbl>
              <a:tblPr/>
              <a:tblGrid>
                <a:gridCol w="1693359"/>
                <a:gridCol w="1693359"/>
                <a:gridCol w="1693359"/>
                <a:gridCol w="969036"/>
                <a:gridCol w="969036"/>
                <a:gridCol w="901852"/>
              </a:tblGrid>
              <a:tr h="280869">
                <a:tc gridSpan="6">
                  <a:txBody>
                    <a:bodyPr/>
                    <a:lstStyle/>
                    <a:p>
                      <a:pPr algn="ctr"/>
                      <a:r>
                        <a:rPr lang="en-AU" sz="1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Graft Losses 2009 - 2013</a:t>
                      </a:r>
                      <a:endParaRPr lang="en-AU" sz="18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7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7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7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7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7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</a:tr>
              <a:tr h="267053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Country</a:t>
                      </a:r>
                      <a:endParaRPr lang="en-AU" sz="8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Outcome</a:t>
                      </a:r>
                      <a:endParaRPr lang="en-AU" sz="8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Cause 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First year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Beyond first year</a:t>
                      </a:r>
                      <a:endParaRPr lang="en-AU" sz="8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Total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</a:tr>
              <a:tr h="179922">
                <a:tc rowSpan="15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Australia</a:t>
                      </a:r>
                      <a:endParaRPr lang="en-AU" sz="800" b="1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Death with function </a:t>
                      </a:r>
                      <a:endParaRPr lang="en-AU" sz="8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Cardiovascular</a:t>
                      </a:r>
                      <a:endParaRPr lang="en-AU" sz="8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23 (32%)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208 (24%)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231 (25%)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BF3F7"/>
                    </a:solidFill>
                  </a:tcPr>
                </a:tc>
              </a:tr>
              <a:tr h="179922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Withdrawal</a:t>
                      </a:r>
                      <a:endParaRPr lang="en-AU" sz="8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 (1%)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60 (7%)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61 (7%)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F3F7"/>
                    </a:solidFill>
                  </a:tcPr>
                </a:tc>
              </a:tr>
              <a:tr h="179922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Cancer</a:t>
                      </a:r>
                      <a:endParaRPr lang="en-AU" sz="8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 (5%)</a:t>
                      </a:r>
                      <a:endParaRPr lang="en-AU" sz="8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283 (33%)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287 (31%)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F3F7"/>
                    </a:solidFill>
                  </a:tcPr>
                </a:tc>
              </a:tr>
              <a:tr h="179922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Infection</a:t>
                      </a:r>
                      <a:endParaRPr lang="en-AU" sz="8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28 (38%)</a:t>
                      </a:r>
                      <a:endParaRPr lang="en-AU" sz="8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142 (16%)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170 (18%)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F3F7"/>
                    </a:solidFill>
                  </a:tcPr>
                </a:tc>
              </a:tr>
              <a:tr h="179922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Other</a:t>
                      </a:r>
                      <a:endParaRPr lang="en-AU" sz="8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17 (23%)</a:t>
                      </a:r>
                      <a:endParaRPr lang="en-AU" sz="8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171 (20%)</a:t>
                      </a:r>
                      <a:endParaRPr lang="en-AU" sz="8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188 (20%)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3F7"/>
                    </a:solidFill>
                  </a:tcPr>
                </a:tc>
              </a:tr>
              <a:tr h="179922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Total</a:t>
                      </a:r>
                      <a:endParaRPr lang="en-AU" sz="8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73 (100%)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864 (100%)</a:t>
                      </a:r>
                      <a:endParaRPr lang="en-AU" sz="8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937 (100%)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</a:tr>
              <a:tr h="179922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rowSpan="9"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AU" sz="8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Graft Failure  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Acute rejection</a:t>
                      </a:r>
                      <a:endParaRPr lang="en-AU" sz="8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27 (22%)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32 (3%)</a:t>
                      </a:r>
                      <a:endParaRPr lang="en-AU" sz="8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59 (5%)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BF3F7"/>
                    </a:solidFill>
                  </a:tcPr>
                </a:tc>
              </a:tr>
              <a:tr h="267053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Chronic allograft nephropathy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 (6%)</a:t>
                      </a:r>
                      <a:endParaRPr lang="en-AU" sz="8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778 (77%)</a:t>
                      </a:r>
                      <a:endParaRPr lang="en-AU" sz="8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785 (69%)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F3F7"/>
                    </a:solidFill>
                  </a:tcPr>
                </a:tc>
              </a:tr>
              <a:tr h="179922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Hyperacute rejection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 (1%)</a:t>
                      </a:r>
                      <a:endParaRPr lang="en-AU" sz="8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8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 (&lt;1%)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F3F7"/>
                    </a:solidFill>
                  </a:tcPr>
                </a:tc>
              </a:tr>
              <a:tr h="179922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Vascular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37 (30%)</a:t>
                      </a:r>
                      <a:endParaRPr lang="en-AU" sz="8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 (2%)</a:t>
                      </a:r>
                      <a:endParaRPr lang="en-AU" sz="8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53 (5%)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F3F7"/>
                    </a:solidFill>
                  </a:tcPr>
                </a:tc>
              </a:tr>
              <a:tr h="179922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Technical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 (7%)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 (&lt;1%)</a:t>
                      </a:r>
                      <a:endParaRPr lang="en-AU" sz="8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 (1%)</a:t>
                      </a:r>
                      <a:endParaRPr lang="en-AU" sz="8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F3F7"/>
                    </a:solidFill>
                  </a:tcPr>
                </a:tc>
              </a:tr>
              <a:tr h="179922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Glomerulonephritis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 (5%)</a:t>
                      </a:r>
                      <a:endParaRPr lang="en-AU" sz="8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74 (7%)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80 (7%)</a:t>
                      </a:r>
                      <a:endParaRPr lang="en-AU" sz="8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F3F7"/>
                    </a:solidFill>
                  </a:tcPr>
                </a:tc>
              </a:tr>
              <a:tr h="179922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Non-compliance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 (1%)</a:t>
                      </a:r>
                      <a:endParaRPr lang="en-AU" sz="8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40 (4%)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41 (4%)</a:t>
                      </a:r>
                      <a:endParaRPr lang="en-AU" sz="8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F3F7"/>
                    </a:solidFill>
                  </a:tcPr>
                </a:tc>
              </a:tr>
              <a:tr h="179922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Other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34 (28%)</a:t>
                      </a:r>
                      <a:endParaRPr lang="en-AU" sz="8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71 (7%)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105 (9%)</a:t>
                      </a:r>
                      <a:endParaRPr lang="en-AU" sz="8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3F7"/>
                    </a:solidFill>
                  </a:tcPr>
                </a:tc>
              </a:tr>
              <a:tr h="179922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Total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122 (100%)</a:t>
                      </a:r>
                      <a:endParaRPr lang="en-AU" sz="8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1015 (100%)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1137 (100%)</a:t>
                      </a:r>
                      <a:endParaRPr lang="en-AU" sz="8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</a:tr>
              <a:tr h="179922">
                <a:tc rowSpan="13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b="1" kern="140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New </a:t>
                      </a:r>
                      <a:r>
                        <a:rPr lang="en-AU" sz="8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Zealand</a:t>
                      </a:r>
                      <a:endParaRPr lang="en-AU" sz="8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Death with function 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Cardiovascular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 (42%)</a:t>
                      </a:r>
                      <a:endParaRPr lang="en-AU" sz="8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37 (24%)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42 (25%)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BF3F7"/>
                    </a:solidFill>
                  </a:tcPr>
                </a:tc>
              </a:tr>
              <a:tr h="179922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Withdrawal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 (8%)</a:t>
                      </a:r>
                      <a:endParaRPr lang="en-AU" sz="8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 (6%)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 (6%)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F3F7"/>
                    </a:solidFill>
                  </a:tcPr>
                </a:tc>
              </a:tr>
              <a:tr h="179922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Cancer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 (17%)</a:t>
                      </a:r>
                      <a:endParaRPr lang="en-AU" sz="8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54 (35%)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56 (34%)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F3F7"/>
                    </a:solidFill>
                  </a:tcPr>
                </a:tc>
              </a:tr>
              <a:tr h="179922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Infection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 (8%)</a:t>
                      </a:r>
                      <a:endParaRPr lang="en-AU" sz="8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22 (14%)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23 (14%)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F3F7"/>
                    </a:solidFill>
                  </a:tcPr>
                </a:tc>
              </a:tr>
              <a:tr h="179922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Other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 (25%)</a:t>
                      </a:r>
                      <a:endParaRPr lang="en-AU" sz="8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32 (21%)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35 (21%)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3F7"/>
                    </a:solidFill>
                  </a:tcPr>
                </a:tc>
              </a:tr>
              <a:tr h="179922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Total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 (100%)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154 (100%)</a:t>
                      </a:r>
                      <a:endParaRPr lang="en-AU" sz="8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166 (100%)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179922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rowSpan="7"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Graft Failure </a:t>
                      </a:r>
                      <a:endParaRPr lang="en-AU" sz="8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Acute rejection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 (8%)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 (4%)</a:t>
                      </a:r>
                      <a:endParaRPr lang="en-AU" sz="8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 (4%)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BF3F7"/>
                    </a:solidFill>
                  </a:tcPr>
                </a:tc>
              </a:tr>
              <a:tr h="267053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Chronic allograft nephropathy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 (8%)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106 (69%)</a:t>
                      </a:r>
                      <a:endParaRPr lang="en-AU" sz="8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107 (64%)</a:t>
                      </a:r>
                      <a:endParaRPr lang="en-AU" sz="8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F3F7"/>
                    </a:solidFill>
                  </a:tcPr>
                </a:tc>
              </a:tr>
              <a:tr h="179922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Vascular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 (31%)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 (4%)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 (6%)</a:t>
                      </a:r>
                      <a:endParaRPr lang="en-AU" sz="8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F3F7"/>
                    </a:solidFill>
                  </a:tcPr>
                </a:tc>
              </a:tr>
              <a:tr h="179922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Glomerulonephritis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 (15%)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 (8%)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 (8%)</a:t>
                      </a:r>
                      <a:endParaRPr lang="en-AU" sz="8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F3F7"/>
                    </a:solidFill>
                  </a:tcPr>
                </a:tc>
              </a:tr>
              <a:tr h="179922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Non-compliance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 (8%)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 (8%)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 (8%)</a:t>
                      </a:r>
                      <a:endParaRPr lang="en-AU" sz="8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F3F7"/>
                    </a:solidFill>
                  </a:tcPr>
                </a:tc>
              </a:tr>
              <a:tr h="179922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Other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 (31%)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 (7%)</a:t>
                      </a: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 (9%)</a:t>
                      </a:r>
                      <a:endParaRPr lang="en-AU" sz="8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3F7"/>
                    </a:solidFill>
                  </a:tcPr>
                </a:tc>
              </a:tr>
              <a:tr h="179922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Total</a:t>
                      </a:r>
                      <a:endParaRPr lang="en-AU" sz="8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 (100%)</a:t>
                      </a:r>
                      <a:endParaRPr lang="en-AU" sz="8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153 (100%)</a:t>
                      </a:r>
                      <a:endParaRPr lang="en-AU" sz="8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8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166 (100%)</a:t>
                      </a:r>
                      <a:endParaRPr lang="en-AU" sz="8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</a:tbl>
          </a:graphicData>
        </a:graphic>
      </p:graphicFrame>
      <p:sp>
        <p:nvSpPr>
          <p:cNvPr id="4" name="Control 1"/>
          <p:cNvSpPr>
            <a:spLocks noChangeArrowheads="1" noChangeShapeType="1"/>
          </p:cNvSpPr>
          <p:nvPr/>
        </p:nvSpPr>
        <p:spPr bwMode="auto">
          <a:xfrm>
            <a:off x="2381250" y="1847850"/>
            <a:ext cx="6864350" cy="7296150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59760609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Picture Placeholder 5"/>
          <p:cNvGraphicFramePr>
            <a:graphicFrameLocks noGrp="1"/>
          </p:cNvGraphicFramePr>
          <p:nvPr>
            <p:ph type="pic" sz="quarter" idx="10"/>
            <p:extLst>
              <p:ext uri="{D42A27DB-BD31-4B8C-83A1-F6EECF244321}">
                <p14:modId xmlns:p14="http://schemas.microsoft.com/office/powerpoint/2010/main" val="738406108"/>
              </p:ext>
            </p:extLst>
          </p:nvPr>
        </p:nvGraphicFramePr>
        <p:xfrm>
          <a:off x="611999" y="0"/>
          <a:ext cx="7920002" cy="5760000"/>
        </p:xfrm>
        <a:graphic>
          <a:graphicData uri="http://schemas.openxmlformats.org/drawingml/2006/table">
            <a:tbl>
              <a:tblPr/>
              <a:tblGrid>
                <a:gridCol w="1837741"/>
                <a:gridCol w="1837741"/>
                <a:gridCol w="848904"/>
                <a:gridCol w="848904"/>
                <a:gridCol w="848904"/>
                <a:gridCol w="848904"/>
                <a:gridCol w="848904"/>
              </a:tblGrid>
              <a:tr h="1131987">
                <a:tc gridSpan="7">
                  <a:txBody>
                    <a:bodyPr/>
                    <a:lstStyle/>
                    <a:p>
                      <a:pPr algn="ctr"/>
                      <a:r>
                        <a:rPr lang="en-AU" sz="1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Antibody Use for Induction Immunosuppression 2009 - 2013</a:t>
                      </a:r>
                      <a:endParaRPr lang="en-AU" sz="18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en-AU" sz="1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Number of Kidney Transplant Recipients Receiving Each Agent by Year </a:t>
                      </a:r>
                    </a:p>
                    <a:p>
                      <a:pPr algn="ctr"/>
                      <a:r>
                        <a:rPr lang="en-AU" sz="1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(% Total New Transplants)</a:t>
                      </a:r>
                      <a:endParaRPr lang="en-AU" sz="18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963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963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963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963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963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963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56001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Country</a:t>
                      </a:r>
                      <a:endParaRPr lang="en-AU" sz="10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Type of agent</a:t>
                      </a:r>
                      <a:endParaRPr lang="en-AU" sz="10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2009</a:t>
                      </a:r>
                      <a:endParaRPr lang="en-AU" sz="10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2010</a:t>
                      </a:r>
                      <a:endParaRPr lang="en-AU" sz="10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2011</a:t>
                      </a:r>
                      <a:endParaRPr lang="en-AU" sz="10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2012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2013</a:t>
                      </a:r>
                      <a:endParaRPr lang="en-AU" sz="10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</a:tr>
              <a:tr h="356001">
                <a:tc rowSpan="7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Australia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Muromonab-CD3</a:t>
                      </a:r>
                      <a:endParaRPr lang="en-AU" sz="10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 (0.1%)</a:t>
                      </a:r>
                      <a:endParaRPr lang="en-AU" sz="10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356001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Intravenous immunoglobulin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28 (3.6%)</a:t>
                      </a:r>
                      <a:endParaRPr lang="en-AU" sz="10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39 (4.6%)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42 (5.1%)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30 (3.6%)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38 (4.3%)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56001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Anti-CD25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715 (92.5%)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801 (94.7%)</a:t>
                      </a:r>
                      <a:endParaRPr lang="en-AU" sz="10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767 (93.0%)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666 (78.8%)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714 (81.0%)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56001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Rituximab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17 (2.2%)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 (1.1%)</a:t>
                      </a:r>
                      <a:endParaRPr lang="en-AU" sz="10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 (1.2%)</a:t>
                      </a:r>
                      <a:endParaRPr lang="en-AU" sz="10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 (0.8%)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 (0.2%)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56001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de-DE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 cell depleting polyclonal Ab</a:t>
                      </a:r>
                      <a:endParaRPr lang="de-DE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40 (5.2%)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52 (6.1%)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34 (4.1%)</a:t>
                      </a:r>
                      <a:endParaRPr lang="en-AU" sz="10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28 (3.3%)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29 (3.3%)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56001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Other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 (0.5%)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 (0.2%)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0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 (1.7%)</a:t>
                      </a:r>
                      <a:endParaRPr lang="en-AU" sz="10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 (0.5%)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6001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Total new transplants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773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846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825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845</a:t>
                      </a:r>
                      <a:endParaRPr lang="en-AU" sz="10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882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</a:tr>
              <a:tr h="356001">
                <a:tc rowSpan="5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b="1" kern="140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New</a:t>
                      </a:r>
                      <a:r>
                        <a:rPr lang="en-AU" sz="1050" b="1" kern="1400" baseline="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Z</a:t>
                      </a:r>
                      <a:r>
                        <a:rPr lang="en-AU" sz="1050" b="1" kern="140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ealand</a:t>
                      </a:r>
                      <a:endParaRPr lang="en-AU" sz="10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Intravenous immunoglobulin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 (0.9%)</a:t>
                      </a:r>
                      <a:endParaRPr lang="en-AU" sz="10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356001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Anti-CD25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63 (52.1%)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65 (59.1%)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114 (96.6%)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101 (93.5%)</a:t>
                      </a:r>
                      <a:endParaRPr lang="en-AU" sz="10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109 (94.8%)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56001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Rituximab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 (1.7%)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 (0.9%)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 (2.5%)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 (3.7%)</a:t>
                      </a:r>
                      <a:endParaRPr lang="en-AU" sz="10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 (5.2%)</a:t>
                      </a:r>
                      <a:endParaRPr lang="en-AU" sz="10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56001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de-DE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 cell depleting polyclonal Ab</a:t>
                      </a:r>
                      <a:endParaRPr lang="de-DE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 (0.9%)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 (0.8%)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 (1.7%)</a:t>
                      </a:r>
                      <a:endParaRPr lang="en-AU" sz="10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6001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Total new transplants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121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110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118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108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115</a:t>
                      </a:r>
                      <a:endParaRPr lang="en-AU" sz="10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</a:tbl>
          </a:graphicData>
        </a:graphic>
      </p:graphicFrame>
      <p:sp>
        <p:nvSpPr>
          <p:cNvPr id="7" name="Control 5"/>
          <p:cNvSpPr>
            <a:spLocks noChangeArrowheads="1" noChangeShapeType="1"/>
          </p:cNvSpPr>
          <p:nvPr/>
        </p:nvSpPr>
        <p:spPr bwMode="auto">
          <a:xfrm>
            <a:off x="1614488" y="4257675"/>
            <a:ext cx="6853237" cy="3403600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7242947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Picture Placeholder 2"/>
          <p:cNvGraphicFramePr>
            <a:graphicFrameLocks noGrp="1"/>
          </p:cNvGraphicFramePr>
          <p:nvPr>
            <p:ph type="pic" sz="quarter" idx="10"/>
            <p:extLst>
              <p:ext uri="{D42A27DB-BD31-4B8C-83A1-F6EECF244321}">
                <p14:modId xmlns:p14="http://schemas.microsoft.com/office/powerpoint/2010/main" val="4095025878"/>
              </p:ext>
            </p:extLst>
          </p:nvPr>
        </p:nvGraphicFramePr>
        <p:xfrm>
          <a:off x="612001" y="0"/>
          <a:ext cx="7919998" cy="5760007"/>
        </p:xfrm>
        <a:graphic>
          <a:graphicData uri="http://schemas.openxmlformats.org/drawingml/2006/table">
            <a:tbl>
              <a:tblPr/>
              <a:tblGrid>
                <a:gridCol w="732612"/>
                <a:gridCol w="635099"/>
                <a:gridCol w="830125"/>
                <a:gridCol w="612192"/>
                <a:gridCol w="616084"/>
                <a:gridCol w="616084"/>
                <a:gridCol w="604155"/>
                <a:gridCol w="604155"/>
                <a:gridCol w="565562"/>
                <a:gridCol w="591800"/>
                <a:gridCol w="756065"/>
                <a:gridCol w="756065"/>
              </a:tblGrid>
              <a:tr h="498268">
                <a:tc gridSpan="12">
                  <a:txBody>
                    <a:bodyPr/>
                    <a:lstStyle/>
                    <a:p>
                      <a:pPr algn="ctr"/>
                      <a:r>
                        <a:rPr lang="en-AU" sz="1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Immunosuppressive Therapy - Primary Deceased Donor Grafts 2006 - 2013</a:t>
                      </a:r>
                      <a:endParaRPr lang="en-AU" sz="18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163" marR="8163" marT="816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63" marR="8163" marT="81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63" marR="8163" marT="81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63" marR="8163" marT="81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63" marR="8163" marT="81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63" marR="8163" marT="81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63" marR="8163" marT="81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63" marR="8163" marT="81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63" marR="8163" marT="81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63" marR="8163" marT="81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8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63" marR="8163" marT="81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8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63" marR="8163" marT="81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</a:tr>
              <a:tr h="482254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Country</a:t>
                      </a:r>
                      <a:endParaRPr lang="en-AU" sz="10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63" marR="8163" marT="81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Time</a:t>
                      </a:r>
                      <a:endParaRPr lang="en-AU" sz="10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63" marR="8163" marT="81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Year          Transplanted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63" marR="8163" marT="81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AZA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63" marR="8163" marT="81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CYC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63" marR="8163" marT="81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TAC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63" marR="8163" marT="81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MMF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63" marR="8163" marT="81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MPA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63" marR="8163" marT="81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SIR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63" marR="8163" marT="81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EVE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63" marR="8163" marT="81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PRE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63" marR="8163" marT="81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Number of        Grafts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63" marR="8163" marT="81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</a:tr>
              <a:tr h="228033">
                <a:tc rowSpan="2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Australia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63" marR="8163" marT="81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8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Initial    Treatment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63" marR="8163" marT="81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2006</a:t>
                      </a:r>
                      <a:endParaRPr lang="en-AU" sz="10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63" marR="8163" marT="81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0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63" marR="8163" marT="81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155 (51%)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63" marR="8163" marT="81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139 (45%)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63" marR="8163" marT="81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260 (85%)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63" marR="8163" marT="81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24 (8%)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63" marR="8163" marT="81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 (1%)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63" marR="8163" marT="81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 (6%)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63" marR="8163" marT="81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296 (97%)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63" marR="8163" marT="81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306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63" marR="8163" marT="81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28023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2007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63" marR="8163" marT="81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 (1%)</a:t>
                      </a:r>
                      <a:endParaRPr lang="en-AU" sz="10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63" marR="8163" marT="81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138 (48%)</a:t>
                      </a:r>
                      <a:endParaRPr lang="en-AU" sz="10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63" marR="8163" marT="81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140 (49%)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63" marR="8163" marT="81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244 (85%)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63" marR="8163" marT="81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36 (13%)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63" marR="8163" marT="81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63" marR="8163" marT="81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 (2%)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63" marR="8163" marT="81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285 (99%)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63" marR="8163" marT="81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287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63" marR="8163" marT="81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8033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2008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63" marR="8163" marT="81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 (1%)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63" marR="8163" marT="81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137 (35%)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63" marR="8163" marT="81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240 (61%)</a:t>
                      </a:r>
                      <a:endParaRPr lang="en-AU" sz="10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63" marR="8163" marT="81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364 (93%)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63" marR="8163" marT="81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22 (6%)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63" marR="8163" marT="81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63" marR="8163" marT="81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63" marR="8163" marT="81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389 (99%)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63" marR="8163" marT="81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391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63" marR="8163" marT="81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8023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2009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63" marR="8163" marT="81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 (1%)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63" marR="8163" marT="81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62 (16%)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63" marR="8163" marT="81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310 (82%)</a:t>
                      </a:r>
                      <a:endParaRPr lang="en-AU" sz="10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63" marR="8163" marT="81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356 (95%)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63" marR="8163" marT="81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 (3%)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63" marR="8163" marT="81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63" marR="8163" marT="81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 (1%)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63" marR="8163" marT="81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375 (100%)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63" marR="8163" marT="81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376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63" marR="8163" marT="81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8033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2010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63" marR="8163" marT="81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63" marR="8163" marT="81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66 (14%)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63" marR="8163" marT="81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409 (86%)</a:t>
                      </a:r>
                      <a:endParaRPr lang="en-AU" sz="10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63" marR="8163" marT="81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425 (89%)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63" marR="8163" marT="81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38 (8%)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63" marR="8163" marT="81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 (&lt;1%)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63" marR="8163" marT="81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 (1%)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63" marR="8163" marT="81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477 (100%)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63" marR="8163" marT="81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478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63" marR="8163" marT="81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8023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2011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63" marR="8163" marT="81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 (&lt;1%)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63" marR="8163" marT="81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54 (11%)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63" marR="8163" marT="81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446 (87%)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63" marR="8163" marT="81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299 (59%)</a:t>
                      </a:r>
                      <a:endParaRPr lang="en-AU" sz="10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63" marR="8163" marT="81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205 (40%)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63" marR="8163" marT="81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63" marR="8163" marT="81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63" marR="8163" marT="81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505 (99%)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63" marR="8163" marT="81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511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63" marR="8163" marT="81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8033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2012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63" marR="8163" marT="81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 (&lt;1%)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63" marR="8163" marT="81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24 (4%)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63" marR="8163" marT="81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461 (86%)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63" marR="8163" marT="81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310 (58%)</a:t>
                      </a:r>
                      <a:endParaRPr lang="en-AU" sz="10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63" marR="8163" marT="81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188 (35%)</a:t>
                      </a:r>
                      <a:endParaRPr lang="en-AU" sz="10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63" marR="8163" marT="81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 (&lt;1%)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63" marR="8163" marT="81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63" marR="8163" marT="81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496 (93%)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63" marR="8163" marT="81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533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63" marR="8163" marT="81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3542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2013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63" marR="8163" marT="81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 (1%)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63" marR="8163" marT="81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 (2%)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63" marR="8163" marT="81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492 (87%)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63" marR="8163" marT="81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325 (58%)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63" marR="8163" marT="81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183 (32%)</a:t>
                      </a:r>
                      <a:endParaRPr lang="en-AU" sz="10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63" marR="8163" marT="81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63" marR="8163" marT="81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63" marR="8163" marT="81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511 (90%)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63" marR="8163" marT="81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565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63" marR="8163" marT="81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033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rowSpan="7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AU" sz="9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Treatment   at 1 Year  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63" marR="8163" marT="81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2006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63" marR="8163" marT="81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 (4%)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63" marR="8163" marT="81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94 (34%)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63" marR="8163" marT="81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145 (52%)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63" marR="8163" marT="81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216 (78%)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63" marR="8163" marT="81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27 (10%)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63" marR="8163" marT="81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21 (8%)</a:t>
                      </a:r>
                      <a:endParaRPr lang="en-AU" sz="10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63" marR="8163" marT="81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 (7%)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63" marR="8163" marT="81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259 (93%)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63" marR="8163" marT="81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278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63" marR="8163" marT="81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23396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2007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63" marR="8163" marT="81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 (5%)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63" marR="8163" marT="81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86 (32%)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63" marR="8163" marT="81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149 (56%)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63" marR="8163" marT="81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189 (71%)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63" marR="8163" marT="81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51 (19%)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63" marR="8163" marT="81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 (5%)</a:t>
                      </a:r>
                      <a:endParaRPr lang="en-AU" sz="10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63" marR="8163" marT="81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 (5%)</a:t>
                      </a:r>
                      <a:endParaRPr lang="en-AU" sz="10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63" marR="8163" marT="81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252 (95%)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63" marR="8163" marT="81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265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63" marR="8163" marT="81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8023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2008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63" marR="8163" marT="81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17 (5%)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63" marR="8163" marT="81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84 (23%)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63" marR="8163" marT="81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251 (70%)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63" marR="8163" marT="81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288 (80%)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63" marR="8163" marT="81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37 (10%)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63" marR="8163" marT="81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 (3%)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63" marR="8163" marT="81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 (2%)</a:t>
                      </a:r>
                      <a:endParaRPr lang="en-AU" sz="10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63" marR="8163" marT="81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345 (96%)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63" marR="8163" marT="81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361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63" marR="8163" marT="81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8033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2009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63" marR="8163" marT="81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18 (5%)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63" marR="8163" marT="81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40 (11%)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63" marR="8163" marT="81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283 (80%)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63" marR="8163" marT="81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281 (79%)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63" marR="8163" marT="81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40 (11%)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63" marR="8163" marT="81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18 (5%)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63" marR="8163" marT="81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 (3%)</a:t>
                      </a:r>
                      <a:endParaRPr lang="en-AU" sz="10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63" marR="8163" marT="81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341 (96%)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63" marR="8163" marT="81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354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63" marR="8163" marT="81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8023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2010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63" marR="8163" marT="81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24 (5%)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63" marR="8163" marT="81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53 (12%)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63" marR="8163" marT="81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370 (81%)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63" marR="8163" marT="81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322 (71%)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63" marR="8163" marT="81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84 (18%)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63" marR="8163" marT="81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 (4%)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63" marR="8163" marT="81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 (2%)</a:t>
                      </a:r>
                      <a:endParaRPr lang="en-AU" sz="10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63" marR="8163" marT="81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441 (97%)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63" marR="8163" marT="81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455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63" marR="8163" marT="81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8033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2011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63" marR="8163" marT="81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24 (5%)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63" marR="8163" marT="81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31 (6%)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63" marR="8163" marT="81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410 (85%)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63" marR="8163" marT="81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229 (48%)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63" marR="8163" marT="81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196 (41%)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63" marR="8163" marT="81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 (2%)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63" marR="8163" marT="81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 (3%)</a:t>
                      </a:r>
                      <a:endParaRPr lang="en-AU" sz="10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63" marR="8163" marT="81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455 (94%)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63" marR="8163" marT="81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482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63" marR="8163" marT="81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8023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2012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63" marR="8163" marT="81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21 (4%)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63" marR="8163" marT="81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22 (4%)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63" marR="8163" marT="81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415 (83%)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63" marR="8163" marT="81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225 (45%)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63" marR="8163" marT="81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195 (39%)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63" marR="8163" marT="81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 (2%)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63" marR="8163" marT="81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 (3%)</a:t>
                      </a:r>
                      <a:endParaRPr lang="en-AU" sz="10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63" marR="8163" marT="81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450 (89%)</a:t>
                      </a:r>
                      <a:endParaRPr lang="en-AU" sz="10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63" marR="8163" marT="81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503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63" marR="8163" marT="81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033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rowSpan="6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AU" sz="9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Treatment at 2 Years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63" marR="8163" marT="81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2006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63" marR="8163" marT="81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 (6%)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63" marR="8163" marT="81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81 (30%)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63" marR="8163" marT="81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144 (53%)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63" marR="8163" marT="81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207 (76%)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63" marR="8163" marT="81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31 (11%)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63" marR="8163" marT="81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23 (8%)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63" marR="8163" marT="81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25 (9%)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63" marR="8163" marT="81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248 (92%)</a:t>
                      </a:r>
                      <a:endParaRPr lang="en-AU" sz="10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63" marR="8163" marT="81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271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63" marR="8163" marT="81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28023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2007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63" marR="8163" marT="81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 (5%)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63" marR="8163" marT="81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79 (31%)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63" marR="8163" marT="81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152 (59%)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63" marR="8163" marT="81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181 (70%)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63" marR="8163" marT="81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54 (21%)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63" marR="8163" marT="81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 (5%)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63" marR="8163" marT="81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 (5%)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63" marR="8163" marT="81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243 (94%)</a:t>
                      </a:r>
                      <a:endParaRPr lang="en-AU" sz="10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63" marR="8163" marT="81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259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63" marR="8163" marT="81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8033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2008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63" marR="8163" marT="81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 (6%)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63" marR="8163" marT="81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80 (23%)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63" marR="8163" marT="81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238 (68%)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63" marR="8163" marT="81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275 (79%)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63" marR="8163" marT="81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39 (11%)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63" marR="8163" marT="81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 (3%)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63" marR="8163" marT="81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 (3%)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63" marR="8163" marT="81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324 (93%)</a:t>
                      </a:r>
                      <a:endParaRPr lang="en-AU" sz="10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63" marR="8163" marT="81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350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63" marR="8163" marT="81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8023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2009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63" marR="8163" marT="81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23 (7%)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63" marR="8163" marT="81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39 (11%)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63" marR="8163" marT="81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272 (79%)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63" marR="8163" marT="81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253 (74%)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63" marR="8163" marT="81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54 (16%)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63" marR="8163" marT="81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 (6%)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63" marR="8163" marT="81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 (3%)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63" marR="8163" marT="81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329 (96%)</a:t>
                      </a:r>
                      <a:endParaRPr lang="en-AU" sz="10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63" marR="8163" marT="81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344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63" marR="8163" marT="81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8033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2010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63" marR="8163" marT="81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25 (6%)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63" marR="8163" marT="81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46 (11%)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63" marR="8163" marT="81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339 (78%)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63" marR="8163" marT="81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302 (70%)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63" marR="8163" marT="81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75 (17%)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63" marR="8163" marT="81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21 (5%)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63" marR="8163" marT="81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 (3%)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63" marR="8163" marT="81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406 (94%)</a:t>
                      </a:r>
                      <a:endParaRPr lang="en-AU" sz="10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63" marR="8163" marT="81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434</a:t>
                      </a:r>
                      <a:endParaRPr lang="en-AU" sz="10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63" marR="8163" marT="81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8033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2011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63" marR="8163" marT="81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30 (6%)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63" marR="8163" marT="81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30 (6%)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63" marR="8163" marT="81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378 (80%)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63" marR="8163" marT="81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191 (41%)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63" marR="8163" marT="81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193 (41%)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63" marR="8163" marT="81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 (2%)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63" marR="8163" marT="81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 (4%)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63" marR="8163" marT="81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420 (89%)</a:t>
                      </a:r>
                      <a:endParaRPr lang="en-AU" sz="10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63" marR="8163" marT="81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470</a:t>
                      </a:r>
                      <a:endParaRPr lang="en-AU" sz="10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163" marR="8163" marT="81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Control 1"/>
          <p:cNvSpPr>
            <a:spLocks noChangeArrowheads="1" noChangeShapeType="1"/>
          </p:cNvSpPr>
          <p:nvPr/>
        </p:nvSpPr>
        <p:spPr bwMode="auto">
          <a:xfrm>
            <a:off x="2087563" y="2317750"/>
            <a:ext cx="6865937" cy="6721475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19521702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Picture Placeholder 2"/>
          <p:cNvGraphicFramePr>
            <a:graphicFrameLocks noGrp="1"/>
          </p:cNvGraphicFramePr>
          <p:nvPr>
            <p:ph type="pic" sz="quarter" idx="10"/>
            <p:extLst>
              <p:ext uri="{D42A27DB-BD31-4B8C-83A1-F6EECF244321}">
                <p14:modId xmlns:p14="http://schemas.microsoft.com/office/powerpoint/2010/main" val="925719550"/>
              </p:ext>
            </p:extLst>
          </p:nvPr>
        </p:nvGraphicFramePr>
        <p:xfrm>
          <a:off x="612001" y="0"/>
          <a:ext cx="7919998" cy="5911508"/>
        </p:xfrm>
        <a:graphic>
          <a:graphicData uri="http://schemas.openxmlformats.org/drawingml/2006/table">
            <a:tbl>
              <a:tblPr/>
              <a:tblGrid>
                <a:gridCol w="765495"/>
                <a:gridCol w="765495"/>
                <a:gridCol w="765495"/>
                <a:gridCol w="573495"/>
                <a:gridCol w="573481"/>
                <a:gridCol w="573481"/>
                <a:gridCol w="573495"/>
                <a:gridCol w="573495"/>
                <a:gridCol w="573481"/>
                <a:gridCol w="573481"/>
                <a:gridCol w="804552"/>
                <a:gridCol w="804552"/>
              </a:tblGrid>
              <a:tr h="506035">
                <a:tc gridSpan="12">
                  <a:txBody>
                    <a:bodyPr/>
                    <a:lstStyle/>
                    <a:p>
                      <a:pPr algn="ctr"/>
                      <a:r>
                        <a:rPr lang="en-AU" sz="1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Immunosuppressive Therapy - Primary Deceased Donor Grafts 2006 - 2013</a:t>
                      </a:r>
                      <a:endParaRPr lang="en-AU" sz="8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778" marR="7778" marT="7778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8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778" marR="7778" marT="77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AU" sz="8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778" marR="7778" marT="77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8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778" marR="7778" marT="77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8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778" marR="7778" marT="77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8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778" marR="7778" marT="77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8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778" marR="7778" marT="77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8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778" marR="7778" marT="77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8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778" marR="7778" marT="77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8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778" marR="7778" marT="77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8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778" marR="7778" marT="77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8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778" marR="7778" marT="77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</a:tr>
              <a:tr h="357542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Country</a:t>
                      </a:r>
                      <a:endParaRPr lang="en-AU" sz="9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778" marR="7778" marT="77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Time</a:t>
                      </a:r>
                      <a:endParaRPr lang="en-AU" sz="9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778" marR="7778" marT="77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5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Year          </a:t>
                      </a:r>
                      <a:endParaRPr lang="en-AU" sz="9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5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Transplanted</a:t>
                      </a:r>
                      <a:endParaRPr lang="en-AU" sz="9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778" marR="7778" marT="77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AZA</a:t>
                      </a:r>
                      <a:endParaRPr lang="en-AU" sz="9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778" marR="7778" marT="77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CYC</a:t>
                      </a:r>
                      <a:endParaRPr lang="en-AU" sz="9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778" marR="7778" marT="77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TAC</a:t>
                      </a:r>
                      <a:endParaRPr lang="en-AU" sz="9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778" marR="7778" marT="77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MMF</a:t>
                      </a:r>
                      <a:endParaRPr lang="en-AU" sz="9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778" marR="7778" marT="77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MPA</a:t>
                      </a:r>
                      <a:endParaRPr lang="en-AU" sz="9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778" marR="7778" marT="77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SIR</a:t>
                      </a:r>
                      <a:endParaRPr lang="en-AU" sz="9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778" marR="7778" marT="77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EVE</a:t>
                      </a:r>
                      <a:endParaRPr lang="en-AU" sz="9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778" marR="7778" marT="77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PRE</a:t>
                      </a:r>
                      <a:endParaRPr lang="en-AU" sz="9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778" marR="7778" marT="77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Number of     Grafts</a:t>
                      </a:r>
                      <a:endParaRPr lang="en-AU" sz="9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778" marR="7778" marT="77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</a:tr>
              <a:tr h="232618">
                <a:tc rowSpan="2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b="1" kern="140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New </a:t>
                      </a:r>
                    </a:p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b="1" kern="140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Zealand</a:t>
                      </a:r>
                      <a:endParaRPr lang="en-AU" sz="9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778" marR="7778" marT="77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8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Initial    Treatment</a:t>
                      </a:r>
                      <a:endParaRPr lang="en-AU" sz="9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778" marR="7778" marT="77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2006</a:t>
                      </a:r>
                      <a:endParaRPr lang="en-AU" sz="9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778" marR="7778" marT="77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9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778" marR="7778" marT="77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26 (68%)</a:t>
                      </a:r>
                      <a:endParaRPr lang="en-AU" sz="9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778" marR="7778" marT="77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 (30%)</a:t>
                      </a:r>
                      <a:endParaRPr lang="en-AU" sz="9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778" marR="7778" marT="77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34 (92%)</a:t>
                      </a:r>
                      <a:endParaRPr lang="en-AU" sz="9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778" marR="7778" marT="77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9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778" marR="7778" marT="77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9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778" marR="7778" marT="77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 (8%)</a:t>
                      </a:r>
                      <a:endParaRPr lang="en-AU" sz="9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778" marR="7778" marT="77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37 (100%)</a:t>
                      </a:r>
                      <a:endParaRPr lang="en-AU" sz="9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778" marR="7778" marT="77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37</a:t>
                      </a:r>
                      <a:endParaRPr lang="en-AU" sz="9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778" marR="7778" marT="77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32618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2007</a:t>
                      </a:r>
                      <a:endParaRPr lang="en-AU" sz="9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778" marR="7778" marT="77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9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778" marR="7778" marT="77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43 (74%)</a:t>
                      </a:r>
                      <a:endParaRPr lang="en-AU" sz="9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778" marR="7778" marT="77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 (26%)</a:t>
                      </a:r>
                      <a:endParaRPr lang="en-AU" sz="9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778" marR="7778" marT="77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57 (98%)</a:t>
                      </a:r>
                      <a:endParaRPr lang="en-AU" sz="9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778" marR="7778" marT="77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9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778" marR="7778" marT="77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9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778" marR="7778" marT="77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 (2%)</a:t>
                      </a:r>
                      <a:endParaRPr lang="en-AU" sz="9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778" marR="7778" marT="77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58 (100%)</a:t>
                      </a:r>
                      <a:endParaRPr lang="en-AU" sz="9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778" marR="7778" marT="77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58</a:t>
                      </a:r>
                      <a:endParaRPr lang="en-AU" sz="9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778" marR="7778" marT="77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2618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2008</a:t>
                      </a:r>
                      <a:endParaRPr lang="en-AU" sz="9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778" marR="7778" marT="77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9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778" marR="7778" marT="77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30 (67%)</a:t>
                      </a:r>
                      <a:endParaRPr lang="en-AU" sz="9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778" marR="7778" marT="77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 (33%)</a:t>
                      </a:r>
                      <a:endParaRPr lang="en-AU" sz="9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778" marR="7778" marT="77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42 (93%)</a:t>
                      </a:r>
                      <a:endParaRPr lang="en-AU" sz="9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778" marR="7778" marT="77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 (7%)</a:t>
                      </a:r>
                      <a:endParaRPr lang="en-AU" sz="9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778" marR="7778" marT="77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9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778" marR="7778" marT="77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9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778" marR="7778" marT="77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45 (100%)</a:t>
                      </a:r>
                      <a:endParaRPr lang="en-AU" sz="9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778" marR="7778" marT="77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45</a:t>
                      </a:r>
                      <a:endParaRPr lang="en-AU" sz="9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778" marR="7778" marT="77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2618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2009</a:t>
                      </a:r>
                      <a:endParaRPr lang="en-AU" sz="9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778" marR="7778" marT="77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9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778" marR="7778" marT="77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39 (78%)</a:t>
                      </a:r>
                      <a:endParaRPr lang="en-AU" sz="9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778" marR="7778" marT="77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 (20%)</a:t>
                      </a:r>
                      <a:endParaRPr lang="en-AU" sz="9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778" marR="7778" marT="77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49 (98%)</a:t>
                      </a:r>
                      <a:endParaRPr lang="en-AU" sz="9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778" marR="7778" marT="77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9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778" marR="7778" marT="77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9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778" marR="7778" marT="77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9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778" marR="7778" marT="77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49 (98%)</a:t>
                      </a:r>
                      <a:endParaRPr lang="en-AU" sz="9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778" marR="7778" marT="77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50</a:t>
                      </a:r>
                      <a:endParaRPr lang="en-AU" sz="9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778" marR="7778" marT="77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7959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2010</a:t>
                      </a:r>
                      <a:endParaRPr lang="en-AU" sz="9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778" marR="7778" marT="77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9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778" marR="7778" marT="77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32 (71%)</a:t>
                      </a:r>
                      <a:endParaRPr lang="en-AU" sz="9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778" marR="7778" marT="77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 (29%)</a:t>
                      </a:r>
                      <a:endParaRPr lang="en-AU" sz="9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778" marR="7778" marT="77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45 (100%)</a:t>
                      </a:r>
                      <a:endParaRPr lang="en-AU" sz="9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778" marR="7778" marT="77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9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778" marR="7778" marT="77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9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778" marR="7778" marT="77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9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778" marR="7778" marT="77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45 (100%)</a:t>
                      </a:r>
                      <a:endParaRPr lang="en-AU" sz="9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778" marR="7778" marT="77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45</a:t>
                      </a:r>
                      <a:endParaRPr lang="en-AU" sz="9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778" marR="7778" marT="77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7959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2011</a:t>
                      </a:r>
                      <a:endParaRPr lang="en-AU" sz="9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778" marR="7778" marT="77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9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778" marR="7778" marT="77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41 (71%)</a:t>
                      </a:r>
                      <a:endParaRPr lang="en-AU" sz="9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778" marR="7778" marT="77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17 (29%)</a:t>
                      </a:r>
                      <a:endParaRPr lang="en-AU" sz="9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778" marR="7778" marT="77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58 (100%)</a:t>
                      </a:r>
                      <a:endParaRPr lang="en-AU" sz="9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778" marR="7778" marT="77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9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778" marR="7778" marT="77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9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778" marR="7778" marT="77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9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778" marR="7778" marT="77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58 (100%)</a:t>
                      </a:r>
                      <a:endParaRPr lang="en-AU" sz="9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778" marR="7778" marT="77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58</a:t>
                      </a:r>
                      <a:endParaRPr lang="en-AU" sz="9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778" marR="7778" marT="77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2618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2012</a:t>
                      </a:r>
                      <a:endParaRPr lang="en-AU" sz="9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778" marR="7778" marT="77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9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778" marR="7778" marT="77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36 (72%)</a:t>
                      </a:r>
                      <a:endParaRPr lang="en-AU" sz="9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778" marR="7778" marT="77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 (26%)</a:t>
                      </a:r>
                      <a:endParaRPr lang="en-AU" sz="9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778" marR="7778" marT="77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49 (98%)</a:t>
                      </a:r>
                      <a:endParaRPr lang="en-AU" sz="9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778" marR="7778" marT="77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9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778" marR="7778" marT="77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9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778" marR="7778" marT="77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9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778" marR="7778" marT="77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49 (98%)</a:t>
                      </a:r>
                      <a:endParaRPr lang="en-AU" sz="9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778" marR="7778" marT="77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50</a:t>
                      </a:r>
                      <a:endParaRPr lang="en-AU" sz="9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778" marR="7778" marT="77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8043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2013</a:t>
                      </a:r>
                      <a:endParaRPr lang="en-AU" sz="9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778" marR="7778" marT="77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9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778" marR="7778" marT="77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43 (80%)</a:t>
                      </a:r>
                      <a:endParaRPr lang="en-AU" sz="9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778" marR="7778" marT="77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 (15%)</a:t>
                      </a:r>
                      <a:endParaRPr lang="en-AU" sz="9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778" marR="7778" marT="77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50 (93%)</a:t>
                      </a:r>
                      <a:endParaRPr lang="en-AU" sz="9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778" marR="7778" marT="77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9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778" marR="7778" marT="77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9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778" marR="7778" marT="77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9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778" marR="7778" marT="77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50 (93%)</a:t>
                      </a:r>
                      <a:endParaRPr lang="en-AU" sz="9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778" marR="7778" marT="77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54</a:t>
                      </a:r>
                      <a:endParaRPr lang="en-AU" sz="9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778" marR="7778" marT="77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2618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rowSpan="7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AU" sz="95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Treatment   at 1 Year  </a:t>
                      </a:r>
                      <a:endParaRPr lang="en-AU" sz="9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778" marR="7778" marT="77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2006</a:t>
                      </a:r>
                      <a:endParaRPr lang="en-AU" sz="9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778" marR="7778" marT="77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9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778" marR="7778" marT="77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18 (53%)</a:t>
                      </a:r>
                      <a:endParaRPr lang="en-AU" sz="9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778" marR="7778" marT="77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 (45%)</a:t>
                      </a:r>
                      <a:endParaRPr lang="en-AU" sz="9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778" marR="7778" marT="77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29 (88%)</a:t>
                      </a:r>
                      <a:endParaRPr lang="en-AU" sz="9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778" marR="7778" marT="77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9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778" marR="7778" marT="77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9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778" marR="7778" marT="77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 (9%)</a:t>
                      </a:r>
                      <a:endParaRPr lang="en-AU" sz="9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778" marR="7778" marT="77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32 (97%)</a:t>
                      </a:r>
                      <a:endParaRPr lang="en-AU" sz="9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778" marR="7778" marT="77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33</a:t>
                      </a:r>
                      <a:endParaRPr lang="en-AU" sz="9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778" marR="7778" marT="77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32618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2007</a:t>
                      </a:r>
                      <a:endParaRPr lang="en-AU" sz="9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778" marR="7778" marT="77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 (6%)</a:t>
                      </a:r>
                      <a:endParaRPr lang="en-AU" sz="9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778" marR="7778" marT="77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31 (60%)</a:t>
                      </a:r>
                      <a:endParaRPr lang="en-AU" sz="9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778" marR="7778" marT="77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 (38%)</a:t>
                      </a:r>
                      <a:endParaRPr lang="en-AU" sz="9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778" marR="7778" marT="77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43 (83%)</a:t>
                      </a:r>
                      <a:endParaRPr lang="en-AU" sz="9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778" marR="7778" marT="77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9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778" marR="7778" marT="77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 (4%)</a:t>
                      </a:r>
                      <a:endParaRPr lang="en-AU" sz="9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778" marR="7778" marT="77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 (2%)</a:t>
                      </a:r>
                      <a:endParaRPr lang="en-AU" sz="9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778" marR="7778" marT="77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48 (92%)</a:t>
                      </a:r>
                      <a:endParaRPr lang="en-AU" sz="9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778" marR="7778" marT="77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52</a:t>
                      </a:r>
                      <a:endParaRPr lang="en-AU" sz="9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778" marR="7778" marT="77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2618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2008</a:t>
                      </a:r>
                      <a:endParaRPr lang="en-AU" sz="9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778" marR="7778" marT="77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 (5%)</a:t>
                      </a:r>
                      <a:endParaRPr lang="en-AU" sz="9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778" marR="7778" marT="77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21 (48%)</a:t>
                      </a:r>
                      <a:endParaRPr lang="en-AU" sz="9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778" marR="7778" marT="77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23 (52%)</a:t>
                      </a:r>
                      <a:endParaRPr lang="en-AU" sz="9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778" marR="7778" marT="77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39 (89%)</a:t>
                      </a:r>
                      <a:endParaRPr lang="en-AU" sz="9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778" marR="7778" marT="77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 (2%)</a:t>
                      </a:r>
                      <a:endParaRPr lang="en-AU" sz="9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778" marR="7778" marT="77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9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778" marR="7778" marT="77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9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778" marR="7778" marT="77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41 (93%)</a:t>
                      </a:r>
                      <a:endParaRPr lang="en-AU" sz="9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778" marR="7778" marT="77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44</a:t>
                      </a:r>
                      <a:endParaRPr lang="en-AU" sz="9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778" marR="7778" marT="77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7959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2009</a:t>
                      </a:r>
                      <a:endParaRPr lang="en-AU" sz="9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778" marR="7778" marT="77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9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778" marR="7778" marT="77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24 (50%)</a:t>
                      </a:r>
                      <a:endParaRPr lang="en-AU" sz="9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778" marR="7778" marT="77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23 (48%)</a:t>
                      </a:r>
                      <a:endParaRPr lang="en-AU" sz="9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778" marR="7778" marT="77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48 (100%)</a:t>
                      </a:r>
                      <a:endParaRPr lang="en-AU" sz="9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778" marR="7778" marT="77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9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778" marR="7778" marT="77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 (2%)</a:t>
                      </a:r>
                      <a:endParaRPr lang="en-AU" sz="9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778" marR="7778" marT="77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9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778" marR="7778" marT="77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45 (94%)</a:t>
                      </a:r>
                      <a:endParaRPr lang="en-AU" sz="9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778" marR="7778" marT="77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48</a:t>
                      </a:r>
                      <a:endParaRPr lang="en-AU" sz="9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778" marR="7778" marT="77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2618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2010</a:t>
                      </a:r>
                      <a:endParaRPr lang="en-AU" sz="9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778" marR="7778" marT="77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 (5%)</a:t>
                      </a:r>
                      <a:endParaRPr lang="en-AU" sz="9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778" marR="7778" marT="77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 (37%)</a:t>
                      </a:r>
                      <a:endParaRPr lang="en-AU" sz="9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778" marR="7778" marT="77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27 (63%)</a:t>
                      </a:r>
                      <a:endParaRPr lang="en-AU" sz="9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778" marR="7778" marT="77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41 (95%)</a:t>
                      </a:r>
                      <a:endParaRPr lang="en-AU" sz="9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778" marR="7778" marT="77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9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778" marR="7778" marT="77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9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778" marR="7778" marT="77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9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778" marR="7778" marT="77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42 (98%)</a:t>
                      </a:r>
                      <a:endParaRPr lang="en-AU" sz="9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778" marR="7778" marT="77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43</a:t>
                      </a:r>
                      <a:endParaRPr lang="en-AU" sz="9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778" marR="7778" marT="77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2618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2011</a:t>
                      </a:r>
                      <a:endParaRPr lang="en-AU" sz="9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778" marR="7778" marT="77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 (4%)</a:t>
                      </a:r>
                      <a:endParaRPr lang="en-AU" sz="9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778" marR="7778" marT="77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25 (46%)</a:t>
                      </a:r>
                      <a:endParaRPr lang="en-AU" sz="9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778" marR="7778" marT="77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29 (54%)</a:t>
                      </a:r>
                      <a:endParaRPr lang="en-AU" sz="9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778" marR="7778" marT="77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50 (93%)</a:t>
                      </a:r>
                      <a:endParaRPr lang="en-AU" sz="9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778" marR="7778" marT="77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9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778" marR="7778" marT="77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9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778" marR="7778" marT="77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9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778" marR="7778" marT="77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52 (96%)</a:t>
                      </a:r>
                      <a:endParaRPr lang="en-AU" sz="9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778" marR="7778" marT="77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54</a:t>
                      </a:r>
                      <a:endParaRPr lang="en-AU" sz="9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778" marR="7778" marT="77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2618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2012</a:t>
                      </a:r>
                      <a:endParaRPr lang="en-AU" sz="9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778" marR="7778" marT="77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 (4%)</a:t>
                      </a:r>
                      <a:endParaRPr lang="en-AU" sz="9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778" marR="7778" marT="77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26 (54%)</a:t>
                      </a:r>
                      <a:endParaRPr lang="en-AU" sz="9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778" marR="7778" marT="77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21 (44%)</a:t>
                      </a:r>
                      <a:endParaRPr lang="en-AU" sz="9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778" marR="7778" marT="77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44 (92%)</a:t>
                      </a:r>
                      <a:endParaRPr lang="en-AU" sz="9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778" marR="7778" marT="77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9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778" marR="7778" marT="77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9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778" marR="7778" marT="77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9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778" marR="7778" marT="77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46 (96%)</a:t>
                      </a:r>
                      <a:endParaRPr lang="en-AU" sz="9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778" marR="7778" marT="77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48</a:t>
                      </a:r>
                      <a:endParaRPr lang="en-AU" sz="9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778" marR="7778" marT="77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2618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rowSpan="6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AU" sz="95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Treatment   at 2 Years  </a:t>
                      </a:r>
                      <a:endParaRPr lang="en-AU" sz="9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778" marR="7778" marT="77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2006</a:t>
                      </a:r>
                      <a:endParaRPr lang="en-AU" sz="9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778" marR="7778" marT="77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9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778" marR="7778" marT="77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 (50%)</a:t>
                      </a:r>
                      <a:endParaRPr lang="en-AU" sz="9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778" marR="7778" marT="77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 (50%)</a:t>
                      </a:r>
                      <a:endParaRPr lang="en-AU" sz="9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778" marR="7778" marT="77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28 (88%)</a:t>
                      </a:r>
                      <a:endParaRPr lang="en-AU" sz="9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778" marR="7778" marT="77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9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778" marR="7778" marT="77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9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778" marR="7778" marT="77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 (6%)</a:t>
                      </a:r>
                      <a:endParaRPr lang="en-AU" sz="9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778" marR="7778" marT="77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30 (94%)</a:t>
                      </a:r>
                      <a:endParaRPr lang="en-AU" sz="9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778" marR="7778" marT="77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32</a:t>
                      </a:r>
                      <a:endParaRPr lang="en-AU" sz="9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778" marR="7778" marT="777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32618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2007</a:t>
                      </a:r>
                      <a:endParaRPr lang="en-AU" sz="9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778" marR="7778" marT="77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 (6%)</a:t>
                      </a:r>
                      <a:endParaRPr lang="en-AU" sz="9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778" marR="7778" marT="77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29 (58%)</a:t>
                      </a:r>
                      <a:endParaRPr lang="en-AU" sz="9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778" marR="7778" marT="77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 (40%)</a:t>
                      </a:r>
                      <a:endParaRPr lang="en-AU" sz="9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778" marR="7778" marT="77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41 (82%)</a:t>
                      </a:r>
                      <a:endParaRPr lang="en-AU" sz="9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778" marR="7778" marT="77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9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778" marR="7778" marT="77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 (4%)</a:t>
                      </a:r>
                      <a:endParaRPr lang="en-AU" sz="9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778" marR="7778" marT="77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 (2%)</a:t>
                      </a:r>
                      <a:endParaRPr lang="en-AU" sz="9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778" marR="7778" marT="77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45 (90%)</a:t>
                      </a:r>
                      <a:endParaRPr lang="en-AU" sz="9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778" marR="7778" marT="77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50</a:t>
                      </a:r>
                      <a:endParaRPr lang="en-AU" sz="9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778" marR="7778" marT="77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2618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2008</a:t>
                      </a:r>
                      <a:endParaRPr lang="en-AU" sz="9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778" marR="7778" marT="77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 (5%)</a:t>
                      </a:r>
                      <a:endParaRPr lang="en-AU" sz="9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778" marR="7778" marT="77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 (48%)</a:t>
                      </a:r>
                      <a:endParaRPr lang="en-AU" sz="9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778" marR="7778" marT="77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22 (52%)</a:t>
                      </a:r>
                      <a:endParaRPr lang="en-AU" sz="9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778" marR="7778" marT="77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37 (88%)</a:t>
                      </a:r>
                      <a:endParaRPr lang="en-AU" sz="9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778" marR="7778" marT="77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9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778" marR="7778" marT="77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 (2%)</a:t>
                      </a:r>
                      <a:endParaRPr lang="en-AU" sz="9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778" marR="7778" marT="77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9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778" marR="7778" marT="77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40 (95%)</a:t>
                      </a:r>
                      <a:endParaRPr lang="en-AU" sz="9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778" marR="7778" marT="77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42</a:t>
                      </a:r>
                      <a:endParaRPr lang="en-AU" sz="9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778" marR="7778" marT="77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2618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2009</a:t>
                      </a:r>
                      <a:endParaRPr lang="en-AU" sz="9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778" marR="7778" marT="77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9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778" marR="7778" marT="77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21 (46%)</a:t>
                      </a:r>
                      <a:endParaRPr lang="en-AU" sz="9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778" marR="7778" marT="77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24 (52%)</a:t>
                      </a:r>
                      <a:endParaRPr lang="en-AU" sz="9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778" marR="7778" marT="77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45 (98%)</a:t>
                      </a:r>
                      <a:endParaRPr lang="en-AU" sz="9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778" marR="7778" marT="77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9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778" marR="7778" marT="77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 (2%)</a:t>
                      </a:r>
                      <a:endParaRPr lang="en-AU" sz="9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778" marR="7778" marT="77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9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778" marR="7778" marT="77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42 (91%)</a:t>
                      </a:r>
                      <a:endParaRPr lang="en-AU" sz="9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778" marR="7778" marT="77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46</a:t>
                      </a:r>
                      <a:endParaRPr lang="en-AU" sz="9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778" marR="7778" marT="77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2618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2010</a:t>
                      </a:r>
                      <a:endParaRPr lang="en-AU" sz="9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778" marR="7778" marT="77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 (5%)</a:t>
                      </a:r>
                      <a:endParaRPr lang="en-AU" sz="9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778" marR="7778" marT="77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17 (40%)</a:t>
                      </a:r>
                      <a:endParaRPr lang="en-AU" sz="9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778" marR="7778" marT="77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25 (60%)</a:t>
                      </a:r>
                      <a:endParaRPr lang="en-AU" sz="9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778" marR="7778" marT="77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39 (93%)</a:t>
                      </a:r>
                      <a:endParaRPr lang="en-AU" sz="9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778" marR="7778" marT="77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9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778" marR="7778" marT="77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9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778" marR="7778" marT="77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9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778" marR="7778" marT="77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39 (93%)</a:t>
                      </a:r>
                      <a:endParaRPr lang="en-AU" sz="9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778" marR="7778" marT="77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42</a:t>
                      </a:r>
                      <a:endParaRPr lang="en-AU" sz="9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778" marR="7778" marT="77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2618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2011</a:t>
                      </a:r>
                      <a:endParaRPr lang="en-AU" sz="9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778" marR="7778" marT="77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 (9%)</a:t>
                      </a:r>
                      <a:endParaRPr lang="en-AU" sz="9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778" marR="7778" marT="77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25 (46%)</a:t>
                      </a:r>
                      <a:endParaRPr lang="en-AU" sz="9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778" marR="7778" marT="77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29 (54%)</a:t>
                      </a:r>
                      <a:endParaRPr lang="en-AU" sz="9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778" marR="7778" marT="77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45 (83%)</a:t>
                      </a:r>
                      <a:endParaRPr lang="en-AU" sz="9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778" marR="7778" marT="77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9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778" marR="7778" marT="77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9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778" marR="7778" marT="77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9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778" marR="7778" marT="77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50 (93%)</a:t>
                      </a:r>
                      <a:endParaRPr lang="en-AU" sz="9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778" marR="7778" marT="77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9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54</a:t>
                      </a:r>
                      <a:endParaRPr lang="en-AU" sz="9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7778" marR="7778" marT="77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Control 1"/>
          <p:cNvSpPr>
            <a:spLocks noChangeArrowheads="1" noChangeShapeType="1"/>
          </p:cNvSpPr>
          <p:nvPr/>
        </p:nvSpPr>
        <p:spPr bwMode="auto">
          <a:xfrm>
            <a:off x="2239963" y="1849438"/>
            <a:ext cx="6850062" cy="7053262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58493101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Picture Placeholder 3"/>
          <p:cNvGraphicFramePr>
            <a:graphicFrameLocks noGrp="1"/>
          </p:cNvGraphicFramePr>
          <p:nvPr>
            <p:ph type="pic" sz="quarter" idx="10"/>
            <p:extLst>
              <p:ext uri="{D42A27DB-BD31-4B8C-83A1-F6EECF244321}">
                <p14:modId xmlns:p14="http://schemas.microsoft.com/office/powerpoint/2010/main" val="1745086455"/>
              </p:ext>
            </p:extLst>
          </p:nvPr>
        </p:nvGraphicFramePr>
        <p:xfrm>
          <a:off x="612000" y="0"/>
          <a:ext cx="7920000" cy="5760000"/>
        </p:xfrm>
        <a:graphic>
          <a:graphicData uri="http://schemas.openxmlformats.org/drawingml/2006/table">
            <a:tbl>
              <a:tblPr/>
              <a:tblGrid>
                <a:gridCol w="890128"/>
                <a:gridCol w="982082"/>
                <a:gridCol w="604779"/>
                <a:gridCol w="604779"/>
                <a:gridCol w="604779"/>
                <a:gridCol w="604779"/>
                <a:gridCol w="604779"/>
                <a:gridCol w="604779"/>
                <a:gridCol w="604779"/>
                <a:gridCol w="604779"/>
                <a:gridCol w="604779"/>
                <a:gridCol w="604779"/>
              </a:tblGrid>
              <a:tr h="1315595">
                <a:tc gridSpan="1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Australia and New Zealand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Rejection Rates at Six Months Post Transplant</a:t>
                      </a:r>
                      <a:endParaRPr kumimoji="0" lang="en-US" altLang="en-US" sz="4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963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963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963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963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963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963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963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963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963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963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963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888881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Donor Type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Graft Number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2003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2004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2005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2006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2007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2008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2009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2010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2011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2012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</a:tr>
              <a:tr h="888881">
                <a:tc rowSpan="2"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Living  Donor 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First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27.7%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21.6%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19.6%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19.6%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21.1%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17.0%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16.8%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17.8%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17.5%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13.7%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888881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Second and Subsequent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33.3%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34.8%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18.5%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33.3%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34.3%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30.0%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24.3%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12.9%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18.5%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10.3%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888881">
                <a:tc rowSpan="2"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Deceased Donor 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First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26.8%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22.8%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18.6%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16.3%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17.7%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22.0%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21.1%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18.7%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19.9%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16.0%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888881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Second and Subsequent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25.0%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27.5%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31.7%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36.4%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32.8%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32.9%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36.5%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27.3%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19.4%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21.8%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2355850" y="6397625"/>
            <a:ext cx="6788150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Control 3"/>
          <p:cNvSpPr>
            <a:spLocks noChangeArrowheads="1" noChangeShapeType="1"/>
          </p:cNvSpPr>
          <p:nvPr/>
        </p:nvSpPr>
        <p:spPr bwMode="auto">
          <a:xfrm>
            <a:off x="1644650" y="4486275"/>
            <a:ext cx="6823075" cy="2422525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30609095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Picture Placeholder 2"/>
          <p:cNvGraphicFramePr>
            <a:graphicFrameLocks noGrp="1"/>
          </p:cNvGraphicFramePr>
          <p:nvPr>
            <p:ph type="pic" sz="quarter" idx="10"/>
            <p:extLst>
              <p:ext uri="{D42A27DB-BD31-4B8C-83A1-F6EECF244321}">
                <p14:modId xmlns:p14="http://schemas.microsoft.com/office/powerpoint/2010/main" val="282814490"/>
              </p:ext>
            </p:extLst>
          </p:nvPr>
        </p:nvGraphicFramePr>
        <p:xfrm>
          <a:off x="612000" y="0"/>
          <a:ext cx="7920000" cy="5759998"/>
        </p:xfrm>
        <a:graphic>
          <a:graphicData uri="http://schemas.openxmlformats.org/drawingml/2006/table">
            <a:tbl>
              <a:tblPr/>
              <a:tblGrid>
                <a:gridCol w="1072960"/>
                <a:gridCol w="1072960"/>
                <a:gridCol w="721760"/>
                <a:gridCol w="721760"/>
                <a:gridCol w="721760"/>
                <a:gridCol w="721760"/>
                <a:gridCol w="721760"/>
                <a:gridCol w="721760"/>
                <a:gridCol w="721760"/>
                <a:gridCol w="721760"/>
              </a:tblGrid>
              <a:tr h="1078688">
                <a:tc gridSpan="10">
                  <a:txBody>
                    <a:bodyPr/>
                    <a:lstStyle/>
                    <a:p>
                      <a:pPr algn="ctr"/>
                      <a:r>
                        <a:rPr lang="en-AU" sz="1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Australia and New Zealand</a:t>
                      </a:r>
                      <a:br>
                        <a:rPr lang="en-AU" sz="1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AU" sz="1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Antibody-Mediated Rejection Rates at Six Months Post Transplant</a:t>
                      </a:r>
                      <a:endParaRPr lang="en-AU" sz="18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963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963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963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963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963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963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963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963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963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</a:tr>
              <a:tr h="936262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Donor Type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Graft Number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2005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2006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2007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2008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2009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2010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2011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2012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</a:tr>
              <a:tr h="936262">
                <a:tc rowSpan="2"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Living  Donor 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First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1.1%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1.4%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3.4%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3.1%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4.5%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3.7%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4.9%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2.3%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936262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Second and Subsequent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3.7%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5.6%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20.0%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12.5%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13.5%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3.2%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11.1%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6.9%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936262">
                <a:tc rowSpan="2"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Deceased Donor 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First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3.0%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2.9%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5.8%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4.8%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5.6%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5.2%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5.4%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3.8%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936262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Second and Subsequent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4.8%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15.2%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10.9%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15.8%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24.3%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13.0%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11.3%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10.3%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Control 1"/>
          <p:cNvSpPr>
            <a:spLocks noChangeArrowheads="1" noChangeShapeType="1"/>
          </p:cNvSpPr>
          <p:nvPr/>
        </p:nvSpPr>
        <p:spPr bwMode="auto">
          <a:xfrm>
            <a:off x="2754313" y="7899400"/>
            <a:ext cx="5722937" cy="2422525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103064125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Picture Placeholder 2"/>
          <p:cNvGraphicFramePr>
            <a:graphicFrameLocks noGrp="1"/>
          </p:cNvGraphicFramePr>
          <p:nvPr>
            <p:ph type="pic" sz="quarter" idx="10"/>
            <p:extLst>
              <p:ext uri="{D42A27DB-BD31-4B8C-83A1-F6EECF244321}">
                <p14:modId xmlns:p14="http://schemas.microsoft.com/office/powerpoint/2010/main" val="887013972"/>
              </p:ext>
            </p:extLst>
          </p:nvPr>
        </p:nvGraphicFramePr>
        <p:xfrm>
          <a:off x="612000" y="0"/>
          <a:ext cx="7920000" cy="5759997"/>
        </p:xfrm>
        <a:graphic>
          <a:graphicData uri="http://schemas.openxmlformats.org/drawingml/2006/table">
            <a:tbl>
              <a:tblPr/>
              <a:tblGrid>
                <a:gridCol w="1955135"/>
                <a:gridCol w="1955135"/>
                <a:gridCol w="801946"/>
                <a:gridCol w="801946"/>
                <a:gridCol w="801946"/>
                <a:gridCol w="801946"/>
                <a:gridCol w="801946"/>
              </a:tblGrid>
              <a:tr h="808575">
                <a:tc gridSpan="7">
                  <a:txBody>
                    <a:bodyPr/>
                    <a:lstStyle/>
                    <a:p>
                      <a:pPr algn="ctr"/>
                      <a:r>
                        <a:rPr lang="en-AU" sz="1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Australia and New Zealand</a:t>
                      </a:r>
                      <a:br>
                        <a:rPr lang="en-AU" sz="1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AU" sz="1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Antibody Therapy for Acute Rejection</a:t>
                      </a:r>
                      <a:endParaRPr lang="en-AU" sz="18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963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963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963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963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963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963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</a:tr>
              <a:tr h="321473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Country</a:t>
                      </a:r>
                      <a:endParaRPr lang="en-AU" sz="10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Type of agent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2009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2010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2011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2012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2013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</a:tr>
              <a:tr h="321473">
                <a:tc rowSpan="7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Australia</a:t>
                      </a:r>
                      <a:endParaRPr lang="en-AU" sz="10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Muromonab-CD3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 (1.6%)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 (0.2%)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410060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Intravenous immunoglobulin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105 (13.6%)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92 (10.9%)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106 (12.8%)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65 (7.7%)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101 (11.5%)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21473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Anti-CD25</a:t>
                      </a:r>
                      <a:endParaRPr lang="en-AU" sz="10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 (0.1%)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 (0.1%)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21473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Rituximab</a:t>
                      </a:r>
                      <a:endParaRPr lang="en-AU" sz="10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26 (3.4%)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 (1.8%)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 (1.3%)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 (0.9%)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 (1.2%)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21473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de-DE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 cell depleting polyclonal Ab</a:t>
                      </a:r>
                      <a:endParaRPr lang="de-DE" sz="10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27 (3.5%)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41 (4.8%)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43 (5.2%)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31 (3.7%)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44 (5.0%)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21473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Total new transplants</a:t>
                      </a:r>
                      <a:endParaRPr lang="en-AU" sz="10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773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846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825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845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882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3F3"/>
                    </a:solidFill>
                  </a:tcPr>
                </a:tc>
              </a:tr>
              <a:tr h="321473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Total transplants at risk</a:t>
                      </a:r>
                      <a:endParaRPr lang="en-AU" sz="10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8426</a:t>
                      </a:r>
                      <a:endParaRPr lang="en-AU" sz="10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8888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9325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9700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10146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321473">
                <a:tc rowSpan="7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b="1" kern="140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New Zealand </a:t>
                      </a:r>
                      <a:endParaRPr lang="en-AU" sz="10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Muromonab-CD3</a:t>
                      </a:r>
                      <a:endParaRPr lang="en-AU" sz="10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 (6.6%)</a:t>
                      </a:r>
                      <a:endParaRPr lang="en-AU" sz="10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 (3.6%)</a:t>
                      </a:r>
                      <a:endParaRPr lang="en-AU" sz="10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321473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Intravenous immunoglobulin</a:t>
                      </a:r>
                      <a:endParaRPr lang="en-AU" sz="10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 (5.8%)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 (3.6%)</a:t>
                      </a:r>
                      <a:endParaRPr lang="en-AU" sz="10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 (2.5%)</a:t>
                      </a:r>
                      <a:endParaRPr lang="en-AU" sz="10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 (2.8%)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 (1.7%)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21473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Anti-CD25</a:t>
                      </a:r>
                      <a:endParaRPr lang="en-AU" sz="10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 (0.8%)</a:t>
                      </a:r>
                      <a:endParaRPr lang="en-AU" sz="10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 (0.9%)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21473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Rituximab</a:t>
                      </a:r>
                      <a:endParaRPr lang="en-AU" sz="10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 (2.5%)</a:t>
                      </a:r>
                      <a:endParaRPr lang="en-AU" sz="10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0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 (0.9%)</a:t>
                      </a:r>
                      <a:endParaRPr lang="en-AU" sz="10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 (0.9%)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2213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de-DE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 cell depleting polyclonal Ab</a:t>
                      </a:r>
                      <a:endParaRPr lang="de-DE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 (1.7%)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 (10.9%)</a:t>
                      </a:r>
                      <a:endParaRPr lang="en-AU" sz="10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 (9.3%)</a:t>
                      </a:r>
                      <a:endParaRPr lang="en-AU" sz="10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 (3.7%)</a:t>
                      </a:r>
                      <a:endParaRPr lang="en-AU" sz="10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 (3.5%)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21473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Total new transplants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121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110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118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108</a:t>
                      </a:r>
                      <a:endParaRPr lang="en-AU" sz="10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115</a:t>
                      </a:r>
                      <a:endParaRPr lang="en-AU" sz="10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3F3"/>
                    </a:solidFill>
                  </a:tcPr>
                </a:tc>
              </a:tr>
              <a:tr h="321473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Total transplants at risk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1474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1517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1562</a:t>
                      </a:r>
                      <a:endParaRPr lang="en-AU" sz="10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1594</a:t>
                      </a:r>
                      <a:endParaRPr lang="en-AU" sz="10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1636</a:t>
                      </a:r>
                      <a:endParaRPr lang="en-AU" sz="10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</a:tbl>
          </a:graphicData>
        </a:graphic>
      </p:graphicFrame>
      <p:sp>
        <p:nvSpPr>
          <p:cNvPr id="4" name="Control 1"/>
          <p:cNvSpPr>
            <a:spLocks noChangeArrowheads="1" noChangeShapeType="1"/>
          </p:cNvSpPr>
          <p:nvPr/>
        </p:nvSpPr>
        <p:spPr bwMode="auto">
          <a:xfrm>
            <a:off x="1624013" y="3700463"/>
            <a:ext cx="6848475" cy="4451350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422265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" r="5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3656136792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" r="5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093785466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Placeholder 3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" r="5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03755791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Picture Placeholder 2"/>
          <p:cNvGraphicFramePr>
            <a:graphicFrameLocks noGrp="1"/>
          </p:cNvGraphicFramePr>
          <p:nvPr>
            <p:ph type="pic" sz="quarter" idx="10"/>
            <p:extLst>
              <p:ext uri="{D42A27DB-BD31-4B8C-83A1-F6EECF244321}">
                <p14:modId xmlns:p14="http://schemas.microsoft.com/office/powerpoint/2010/main" val="4250045109"/>
              </p:ext>
            </p:extLst>
          </p:nvPr>
        </p:nvGraphicFramePr>
        <p:xfrm>
          <a:off x="612000" y="0"/>
          <a:ext cx="7920000" cy="5760002"/>
        </p:xfrm>
        <a:graphic>
          <a:graphicData uri="http://schemas.openxmlformats.org/drawingml/2006/table">
            <a:tbl>
              <a:tblPr/>
              <a:tblGrid>
                <a:gridCol w="1720452"/>
                <a:gridCol w="1720452"/>
                <a:gridCol w="1160165"/>
                <a:gridCol w="1160165"/>
                <a:gridCol w="1160165"/>
                <a:gridCol w="998601"/>
              </a:tblGrid>
              <a:tr h="1166686">
                <a:tc gridSpan="6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20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Primary Deceased Donor Grafts - Australia </a:t>
                      </a:r>
                      <a:endParaRPr lang="en-AU" sz="18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20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Recipient and Graft Survival 2006 - 2013 % </a:t>
                      </a:r>
                      <a:endParaRPr lang="en-AU" sz="2000" b="1" kern="1400" dirty="0" smtClean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2000" b="1" kern="140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(</a:t>
                      </a:r>
                      <a:r>
                        <a:rPr lang="en-AU" sz="20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95% Confidence Interval)</a:t>
                      </a:r>
                      <a:endParaRPr lang="en-AU" sz="18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  <a:tr h="628855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5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Outcome</a:t>
                      </a:r>
                      <a:endParaRPr lang="en-AU" sz="11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5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Era</a:t>
                      </a:r>
                      <a:endParaRPr lang="en-AU" sz="11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5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 month</a:t>
                      </a:r>
                      <a:endParaRPr lang="en-AU" sz="11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5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 months</a:t>
                      </a:r>
                      <a:endParaRPr lang="en-AU" sz="11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5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 year</a:t>
                      </a:r>
                      <a:endParaRPr lang="en-AU" sz="11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5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 years</a:t>
                      </a:r>
                      <a:endParaRPr lang="en-AU" sz="11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</a:tr>
              <a:tr h="495467">
                <a:tc rowSpan="4"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5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Patient survival</a:t>
                      </a:r>
                      <a:endParaRPr lang="en-AU" sz="11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2006-2007 (n=593)</a:t>
                      </a:r>
                      <a:endParaRPr lang="en-AU" sz="11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99 (97, 99)</a:t>
                      </a:r>
                      <a:endParaRPr lang="en-AU" sz="11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96 (94, 98)</a:t>
                      </a:r>
                      <a:endParaRPr lang="en-AU" sz="11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96 (94, 97)</a:t>
                      </a:r>
                      <a:endParaRPr lang="en-AU" sz="11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91 (88, 93)</a:t>
                      </a:r>
                      <a:endParaRPr lang="en-AU" sz="11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490117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2008-2009 (n=767)</a:t>
                      </a:r>
                      <a:endParaRPr lang="en-AU" sz="11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99 (99, 100)</a:t>
                      </a:r>
                      <a:endParaRPr lang="en-AU" sz="11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98 (97, 99)</a:t>
                      </a:r>
                      <a:endParaRPr lang="en-AU" sz="11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98 (96, 98)</a:t>
                      </a:r>
                      <a:endParaRPr lang="en-AU" sz="11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89 (87, 91)</a:t>
                      </a:r>
                      <a:endParaRPr lang="en-AU" sz="11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93429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2010-2011 (n=989)</a:t>
                      </a:r>
                      <a:endParaRPr lang="en-AU" sz="11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99 (99, 100)</a:t>
                      </a:r>
                      <a:endParaRPr lang="en-AU" sz="11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98 (97, 99)</a:t>
                      </a:r>
                      <a:endParaRPr lang="en-AU" sz="11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97 (96, 98)</a:t>
                      </a:r>
                      <a:endParaRPr lang="en-AU" sz="11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1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83806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2012-2013 (n=1098)</a:t>
                      </a:r>
                      <a:endParaRPr lang="en-AU" sz="11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100 (99, 100)</a:t>
                      </a:r>
                      <a:endParaRPr lang="en-AU" sz="11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98 (97, 99)</a:t>
                      </a:r>
                      <a:endParaRPr lang="en-AU" sz="11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98 (96, 98)</a:t>
                      </a:r>
                      <a:endParaRPr lang="en-AU" sz="11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1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0117">
                <a:tc rowSpan="4"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5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Graft survival</a:t>
                      </a:r>
                      <a:endParaRPr lang="en-AU" sz="11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2006-2007 (n=593)</a:t>
                      </a:r>
                      <a:endParaRPr lang="en-AU" sz="11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96 (94, 97)</a:t>
                      </a:r>
                      <a:endParaRPr lang="en-AU" sz="11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93 (91, 95)</a:t>
                      </a:r>
                      <a:endParaRPr lang="en-AU" sz="11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92 (89, 94)</a:t>
                      </a:r>
                      <a:endParaRPr lang="en-AU" sz="11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81 (77, 84)</a:t>
                      </a:r>
                      <a:endParaRPr lang="en-AU" sz="11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490117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2008-2009 (n=767)</a:t>
                      </a:r>
                      <a:endParaRPr lang="en-AU" sz="11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97 (95, 98)</a:t>
                      </a:r>
                      <a:endParaRPr lang="en-AU" sz="11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95 (93, 96)</a:t>
                      </a:r>
                      <a:endParaRPr lang="en-AU" sz="11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93 (91, 95)</a:t>
                      </a:r>
                      <a:endParaRPr lang="en-AU" sz="11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81 (78, 84)</a:t>
                      </a:r>
                      <a:endParaRPr lang="en-AU" sz="11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90117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2010-2011 (n=989)</a:t>
                      </a:r>
                      <a:endParaRPr lang="en-AU" sz="11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98 (97, 99)</a:t>
                      </a:r>
                      <a:endParaRPr lang="en-AU" sz="11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96 (95, 97)</a:t>
                      </a:r>
                      <a:endParaRPr lang="en-AU" sz="11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95 (93, 96)</a:t>
                      </a:r>
                      <a:endParaRPr lang="en-AU" sz="11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1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31291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2012-2013 (n=1098)</a:t>
                      </a:r>
                      <a:endParaRPr lang="en-AU" sz="11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98 (97, 99)</a:t>
                      </a:r>
                      <a:endParaRPr lang="en-AU" sz="11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96 (95, 97)</a:t>
                      </a:r>
                      <a:endParaRPr lang="en-AU" sz="115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95 (93, 96)</a:t>
                      </a:r>
                      <a:endParaRPr lang="en-AU" sz="11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1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Control 1"/>
          <p:cNvSpPr>
            <a:spLocks noChangeArrowheads="1" noChangeShapeType="1"/>
          </p:cNvSpPr>
          <p:nvPr/>
        </p:nvSpPr>
        <p:spPr bwMode="auto">
          <a:xfrm>
            <a:off x="2444750" y="7491413"/>
            <a:ext cx="6011863" cy="2795587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29587798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" r="5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3603904952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" r="5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632861052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Picture Placeholder 2"/>
          <p:cNvGraphicFramePr>
            <a:graphicFrameLocks noGrp="1"/>
          </p:cNvGraphicFramePr>
          <p:nvPr>
            <p:ph type="pic" sz="quarter" idx="10"/>
            <p:extLst>
              <p:ext uri="{D42A27DB-BD31-4B8C-83A1-F6EECF244321}">
                <p14:modId xmlns:p14="http://schemas.microsoft.com/office/powerpoint/2010/main" val="676237277"/>
              </p:ext>
            </p:extLst>
          </p:nvPr>
        </p:nvGraphicFramePr>
        <p:xfrm>
          <a:off x="612000" y="0"/>
          <a:ext cx="7920000" cy="5925252"/>
        </p:xfrm>
        <a:graphic>
          <a:graphicData uri="http://schemas.openxmlformats.org/drawingml/2006/table">
            <a:tbl>
              <a:tblPr/>
              <a:tblGrid>
                <a:gridCol w="1320000"/>
                <a:gridCol w="1320000"/>
                <a:gridCol w="1320000"/>
                <a:gridCol w="1320000"/>
                <a:gridCol w="1320000"/>
                <a:gridCol w="1320000"/>
              </a:tblGrid>
              <a:tr h="794102">
                <a:tc gridSpan="6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8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Primary Deceased Donor Grafts - New Zealand  </a:t>
                      </a:r>
                      <a:br>
                        <a:rPr lang="en-AU" sz="18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</a:br>
                      <a:r>
                        <a:rPr lang="en-AU" sz="18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Recipient and Graft Survival 2006 - 2013 % </a:t>
                      </a:r>
                      <a:endParaRPr lang="en-AU" sz="1800" b="1" kern="1400" dirty="0" smtClean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800" b="1" kern="140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(</a:t>
                      </a:r>
                      <a:r>
                        <a:rPr lang="en-AU" sz="18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95% Confidence Interval)</a:t>
                      </a:r>
                      <a:endParaRPr lang="en-AU" sz="18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  <a:tr h="551766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Outcome</a:t>
                      </a:r>
                      <a:endParaRPr lang="en-AU" sz="11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Era</a:t>
                      </a:r>
                      <a:endParaRPr lang="en-AU" sz="11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 month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 months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 year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 years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</a:tr>
              <a:tr h="551766">
                <a:tc rowSpan="4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Patient survival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2006-2007 (n=95)</a:t>
                      </a:r>
                      <a:endParaRPr lang="en-AU" sz="11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99 (93, 100)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97 (91, 99)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96 (89, 98)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86 (78, 92)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551766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2008-2009 (n=95)</a:t>
                      </a:r>
                      <a:endParaRPr lang="en-AU" sz="11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100</a:t>
                      </a:r>
                      <a:endParaRPr lang="en-AU" sz="11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99 (93, 100)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99 (93, 100)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91 (83, 95)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51766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2010-2011 (n=103)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99 (93, 100)</a:t>
                      </a:r>
                      <a:endParaRPr lang="en-AU" sz="11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99 (93, 100)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98 (92, 100)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51766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2012-2013 (n=104)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100</a:t>
                      </a:r>
                      <a:endParaRPr lang="en-AU" sz="11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100</a:t>
                      </a:r>
                      <a:endParaRPr lang="en-AU" sz="11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98 (89, 100)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1766">
                <a:tc rowSpan="4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Graft survival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2006-2007 (n=95)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93 (85, 96)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91 (83, 95)</a:t>
                      </a:r>
                      <a:endParaRPr lang="en-AU" sz="11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89 (81, 94)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77 (67, 84)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551766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2008-2009 (n=95)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99 (93, 100)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98 (92, 99)</a:t>
                      </a:r>
                      <a:endParaRPr lang="en-AU" sz="11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97 (91, 99)</a:t>
                      </a:r>
                      <a:endParaRPr lang="en-AU" sz="11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87 (79, 93)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51766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2010-2011 (n=103)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96 (90, 99)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95 (89, 98)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94 (87, 97)</a:t>
                      </a:r>
                      <a:endParaRPr lang="en-AU" sz="11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1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51766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2012-2013 (n=104)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99 (93, 100)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99 (93, 100)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97 (90, 99)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1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66A3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Control 1"/>
          <p:cNvSpPr>
            <a:spLocks noChangeArrowheads="1" noChangeShapeType="1"/>
          </p:cNvSpPr>
          <p:nvPr/>
        </p:nvSpPr>
        <p:spPr bwMode="auto">
          <a:xfrm>
            <a:off x="1682750" y="6715125"/>
            <a:ext cx="6775450" cy="3392488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46517878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" r="5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493068965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" r="5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55026840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Picture Placeholder 2"/>
          <p:cNvGraphicFramePr>
            <a:graphicFrameLocks noGrp="1"/>
          </p:cNvGraphicFramePr>
          <p:nvPr>
            <p:ph type="pic" sz="quarter" idx="10"/>
            <p:extLst>
              <p:ext uri="{D42A27DB-BD31-4B8C-83A1-F6EECF244321}">
                <p14:modId xmlns:p14="http://schemas.microsoft.com/office/powerpoint/2010/main" val="3252172879"/>
              </p:ext>
            </p:extLst>
          </p:nvPr>
        </p:nvGraphicFramePr>
        <p:xfrm>
          <a:off x="612000" y="0"/>
          <a:ext cx="7920000" cy="5759999"/>
        </p:xfrm>
        <a:graphic>
          <a:graphicData uri="http://schemas.openxmlformats.org/drawingml/2006/table">
            <a:tbl>
              <a:tblPr/>
              <a:tblGrid>
                <a:gridCol w="1539670"/>
                <a:gridCol w="1539670"/>
                <a:gridCol w="968132"/>
                <a:gridCol w="968132"/>
                <a:gridCol w="968132"/>
                <a:gridCol w="968132"/>
                <a:gridCol w="968132"/>
              </a:tblGrid>
              <a:tr h="1209986">
                <a:tc gridSpan="7">
                  <a:txBody>
                    <a:bodyPr/>
                    <a:lstStyle/>
                    <a:p>
                      <a:pPr algn="ctr"/>
                      <a:r>
                        <a:rPr lang="en-AU" sz="1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Primary Deceased Donor Grafts - Australia and New Zealand</a:t>
                      </a:r>
                      <a:br>
                        <a:rPr lang="en-AU" sz="1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AU" sz="1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Recipient and Graft Survival 1985 - 2013 % </a:t>
                      </a:r>
                    </a:p>
                    <a:p>
                      <a:pPr algn="ctr"/>
                      <a:r>
                        <a:rPr lang="en-AU" sz="1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(95% Confidence Interval)</a:t>
                      </a:r>
                      <a:endParaRPr lang="en-AU" sz="963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963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963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963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963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963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963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50001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Outcome</a:t>
                      </a:r>
                      <a:endParaRPr lang="en-AU" sz="11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Era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 year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 years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 years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 years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 years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</a:tr>
              <a:tr h="350001">
                <a:tc rowSpan="6"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Patient survival </a:t>
                      </a:r>
                      <a:endParaRPr lang="en-AU" sz="11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1985-1989 (n=1916)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92 (91, 93)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80 (78, 82)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65 (62, 67)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51 (49, 53)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40 (37, 42)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350001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1990-1994 (n=1906)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93 (92, 94)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84 (82, 85)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68 (66, 70)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53 (51, 55)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41 (39, 43)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50001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1995-1999 (n=1779)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95 (94, 96)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86 (84, 88)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72 (70, 74)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57 (55, 59)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50001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2000-2004 (n=1850)</a:t>
                      </a:r>
                      <a:endParaRPr lang="en-AU" sz="11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96 (95, 97)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89 (88, 90)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77 (75, 79)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50001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2005-2009 (n=1911)</a:t>
                      </a:r>
                      <a:endParaRPr lang="en-AU" sz="11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97 (96, 97)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90 (88, 91)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50001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2010-2013 (n=2294)</a:t>
                      </a:r>
                      <a:endParaRPr lang="en-AU" sz="11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98 (97, 98)</a:t>
                      </a:r>
                      <a:endParaRPr lang="en-AU" sz="11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0001">
                <a:tc rowSpan="6"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Graft survival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1985-1989 (n=1916)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81 (79, 83)</a:t>
                      </a:r>
                      <a:endParaRPr lang="en-AU" sz="11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66 (64, 68)</a:t>
                      </a:r>
                      <a:endParaRPr lang="en-AU" sz="11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47 (45, 49)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33 (31, 35)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21 (20, 23)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350001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1990-1994 (n=1906)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85 (83, 87)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71 (69, 73)</a:t>
                      </a:r>
                      <a:endParaRPr lang="en-AU" sz="11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51 (48, 53)</a:t>
                      </a:r>
                      <a:endParaRPr lang="en-AU" sz="11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35 (33, 37)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23 (21, 25)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50001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1995-1999 (n=1779)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89 (87, 90)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76 (74, 78)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59 (56, 61)</a:t>
                      </a:r>
                      <a:endParaRPr lang="en-AU" sz="11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42 (40, 44)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50001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2000-2004 (n=1850)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92 (90, 93)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81 (79, 83)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64 (62, 66)</a:t>
                      </a:r>
                      <a:endParaRPr lang="en-AU" sz="11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1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50001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2005-2009 (n=1911)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92 (91, 93)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81 (79, 83)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1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1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50001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2010-2013 (n=2294)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95 (94, 96)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1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Control 1"/>
          <p:cNvSpPr>
            <a:spLocks noChangeArrowheads="1" noChangeShapeType="1"/>
          </p:cNvSpPr>
          <p:nvPr/>
        </p:nvSpPr>
        <p:spPr bwMode="auto">
          <a:xfrm>
            <a:off x="2041525" y="7254875"/>
            <a:ext cx="6415088" cy="3130550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401368750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" r="5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37556081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" r="5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707325272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" r="5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4137702701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Picture Placeholder 2"/>
          <p:cNvGraphicFramePr>
            <a:graphicFrameLocks noGrp="1"/>
          </p:cNvGraphicFramePr>
          <p:nvPr>
            <p:ph type="pic" sz="quarter" idx="10"/>
            <p:extLst>
              <p:ext uri="{D42A27DB-BD31-4B8C-83A1-F6EECF244321}">
                <p14:modId xmlns:p14="http://schemas.microsoft.com/office/powerpoint/2010/main" val="3735392061"/>
              </p:ext>
            </p:extLst>
          </p:nvPr>
        </p:nvGraphicFramePr>
        <p:xfrm>
          <a:off x="612001" y="0"/>
          <a:ext cx="7919998" cy="5759996"/>
        </p:xfrm>
        <a:graphic>
          <a:graphicData uri="http://schemas.openxmlformats.org/drawingml/2006/table">
            <a:tbl>
              <a:tblPr/>
              <a:tblGrid>
                <a:gridCol w="1721898"/>
                <a:gridCol w="1721898"/>
                <a:gridCol w="1159339"/>
                <a:gridCol w="1159339"/>
                <a:gridCol w="1159339"/>
                <a:gridCol w="998185"/>
              </a:tblGrid>
              <a:tr h="1021974">
                <a:tc gridSpan="6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65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Second and Subsequent Deceased Donor Grafts - Australia and New Zealand </a:t>
                      </a:r>
                      <a:br>
                        <a:rPr lang="en-AU" sz="165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</a:br>
                      <a:r>
                        <a:rPr lang="en-AU" sz="165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Recipient and Graft Survival 2006 - 2013 % </a:t>
                      </a:r>
                      <a:endParaRPr lang="en-AU" sz="1650" b="1" kern="1400" dirty="0" smtClean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650" b="1" kern="140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(</a:t>
                      </a:r>
                      <a:r>
                        <a:rPr lang="en-AU" sz="165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95% Confidence Interval)</a:t>
                      </a:r>
                      <a:endParaRPr lang="en-AU" sz="165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  <a:tr h="634526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Outcome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Era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 month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 months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 year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 years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</a:tr>
              <a:tr h="512937">
                <a:tc rowSpan="4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Patient survival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2006-2007 (n=130)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99 (95, 100)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97 (92, 99)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96 (91, 98)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87 (80, 92)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512937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2008-2009 (n=150)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100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99 (95, 100)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97 (92, 99)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89 (83, 93)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12937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2010-2011 (n=139)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99 (95, 100)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96 (92, 98)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95 (90, 98)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12937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2012-2013 (n=146)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99 (95, 100)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99 (95, 100)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99 (95, 100)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2937">
                <a:tc rowSpan="4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Graft survival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2006-2007 (n=130)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95 (89, 97)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91 (84, 95)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89 (82, 93)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72 (64, 79)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512937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2008-2009 (n=150)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97 (93, 99)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95 (90, 98)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92 (86, 95)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77 (69, 83)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12937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2010-2011 (n=139)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95 (90, 98)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94 (88, 97)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91 (85, 95)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12937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2012-2013 (n=146)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98 (94, 99)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97 (93, 99)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96 (91, 98)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Control 1"/>
          <p:cNvSpPr>
            <a:spLocks noChangeArrowheads="1" noChangeShapeType="1"/>
          </p:cNvSpPr>
          <p:nvPr/>
        </p:nvSpPr>
        <p:spPr bwMode="auto">
          <a:xfrm>
            <a:off x="2441575" y="7240588"/>
            <a:ext cx="6016625" cy="2794000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766263030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" r="5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3675829774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" r="5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4222049308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Picture Placeholder 2"/>
          <p:cNvGraphicFramePr>
            <a:graphicFrameLocks noGrp="1"/>
          </p:cNvGraphicFramePr>
          <p:nvPr>
            <p:ph type="pic" sz="quarter" idx="10"/>
            <p:extLst>
              <p:ext uri="{D42A27DB-BD31-4B8C-83A1-F6EECF244321}">
                <p14:modId xmlns:p14="http://schemas.microsoft.com/office/powerpoint/2010/main" val="2702973486"/>
              </p:ext>
            </p:extLst>
          </p:nvPr>
        </p:nvGraphicFramePr>
        <p:xfrm>
          <a:off x="611999" y="0"/>
          <a:ext cx="7920002" cy="5760003"/>
        </p:xfrm>
        <a:graphic>
          <a:graphicData uri="http://schemas.openxmlformats.org/drawingml/2006/table">
            <a:tbl>
              <a:tblPr/>
              <a:tblGrid>
                <a:gridCol w="1362646"/>
                <a:gridCol w="1362646"/>
                <a:gridCol w="1038942"/>
                <a:gridCol w="1038942"/>
                <a:gridCol w="1038942"/>
                <a:gridCol w="1038942"/>
                <a:gridCol w="1038942"/>
              </a:tblGrid>
              <a:tr h="1433181">
                <a:tc gridSpan="7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6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Second and Subsequent Deceased Donor Grafts - Australia and New Zealand </a:t>
                      </a:r>
                      <a:br>
                        <a:rPr lang="en-AU" sz="16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</a:br>
                      <a:r>
                        <a:rPr lang="en-AU" sz="16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Recipient and Graft Survival 1985 - 2013 % </a:t>
                      </a:r>
                      <a:endParaRPr lang="en-AU" sz="1600" b="1" kern="1400" dirty="0" smtClean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600" b="1" kern="140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(</a:t>
                      </a:r>
                      <a:r>
                        <a:rPr lang="en-AU" sz="16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95% Confidence Interval)</a:t>
                      </a:r>
                      <a:endParaRPr lang="en-AU" sz="16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  <a:tr h="263058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Outcome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Era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 year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 years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 years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 years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 years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</a:tr>
              <a:tr h="338647">
                <a:tc rowSpan="6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Patient survival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1985-1989 (n=458)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94 (91, 96)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79 (75, 83)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63 (58, 67)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47 (43, 52)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35 (31, 39)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338647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1990-1994 (n=374)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93 (90, 95)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83 (78, 86)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68 (63, 72)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54 (49, 59)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41 (36, 46)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38647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1995-1999 (n=296)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96 (93, 98)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86 (82, 90)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73 (68, 78)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61 (55, 66)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38647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2000-2004 (n=268)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94 (90, 96)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86 (81, 90)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74 (68, 79)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38647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2005-2009 (n=343)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96 (94, 98)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88 (84, 91)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38647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2010-2013 (n=285)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97 (94, 98)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8647">
                <a:tc rowSpan="6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Graft survival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1985-1989 (n=458)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70 (66, 74)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52 (47, 56)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34 (30, 39)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23 (19, 27)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 (11, 17)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338647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1990-1994 (n=374)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78 (74, 82)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64 (59, 69)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44 (39, 49)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31 (27, 36)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21 (17, 25)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38647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1995-1999 (n=296)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82 (77, 86)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67 (61, 72)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44 (39, 50)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32 (27, 38)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38647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2000-2004 (n=268)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87 (82, 90)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70 (64, 75)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52 (46, 58)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38647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2005-2009 (n=343)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90 (86, 92)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74 (69, 78)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38647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2010-2013 (n=285)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94 (90, 96)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Control 1"/>
          <p:cNvSpPr>
            <a:spLocks noChangeArrowheads="1" noChangeShapeType="1"/>
          </p:cNvSpPr>
          <p:nvPr/>
        </p:nvSpPr>
        <p:spPr bwMode="auto">
          <a:xfrm>
            <a:off x="1719263" y="5883275"/>
            <a:ext cx="6775450" cy="3876675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292493693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" r="5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564326442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" r="5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657685854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Picture Placeholder 2"/>
          <p:cNvGraphicFramePr>
            <a:graphicFrameLocks noGrp="1"/>
          </p:cNvGraphicFramePr>
          <p:nvPr>
            <p:ph type="pic" sz="quarter" idx="10"/>
            <p:extLst>
              <p:ext uri="{D42A27DB-BD31-4B8C-83A1-F6EECF244321}">
                <p14:modId xmlns:p14="http://schemas.microsoft.com/office/powerpoint/2010/main" val="649849805"/>
              </p:ext>
            </p:extLst>
          </p:nvPr>
        </p:nvGraphicFramePr>
        <p:xfrm>
          <a:off x="612000" y="0"/>
          <a:ext cx="7920000" cy="5759998"/>
        </p:xfrm>
        <a:graphic>
          <a:graphicData uri="http://schemas.openxmlformats.org/drawingml/2006/table">
            <a:tbl>
              <a:tblPr/>
              <a:tblGrid>
                <a:gridCol w="1596709"/>
                <a:gridCol w="1596709"/>
                <a:gridCol w="1181638"/>
                <a:gridCol w="1181638"/>
                <a:gridCol w="1181653"/>
                <a:gridCol w="1181653"/>
              </a:tblGrid>
              <a:tr h="1088043">
                <a:tc gridSpan="6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8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Primary Living Donor Grafts - Australia</a:t>
                      </a:r>
                      <a:br>
                        <a:rPr lang="en-AU" sz="18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</a:br>
                      <a:r>
                        <a:rPr lang="en-AU" sz="18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Recipient and Graft Survival 2006 - 2013 % </a:t>
                      </a:r>
                      <a:endParaRPr lang="en-AU" sz="1800" b="1" kern="1400" dirty="0" smtClean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800" b="1" kern="140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(</a:t>
                      </a:r>
                      <a:r>
                        <a:rPr lang="en-AU" sz="18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95% Confidence Interval)</a:t>
                      </a:r>
                      <a:endParaRPr lang="en-AU" sz="16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  <a:tr h="493150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Outcome</a:t>
                      </a:r>
                      <a:endParaRPr lang="en-AU" sz="14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Era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 month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 months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 year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 years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</a:tr>
              <a:tr h="513345">
                <a:tc rowSpan="4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Patient survival</a:t>
                      </a:r>
                      <a:endParaRPr lang="en-AU" sz="14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2006-2007 (n=483)</a:t>
                      </a:r>
                      <a:endParaRPr lang="en-AU" sz="14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100 (99, 100)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99 (98, 100)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99 (97, 99)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95 (92, 96)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513345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2008-2009 (n=615)</a:t>
                      </a:r>
                      <a:endParaRPr lang="en-AU" sz="14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100 (98, 100)</a:t>
                      </a:r>
                      <a:endParaRPr lang="en-AU" sz="14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99 (97, 99)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98 (97, 99)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95 (93, 97)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85390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2010-2011 (n=499)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100</a:t>
                      </a:r>
                      <a:endParaRPr lang="en-AU" sz="14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100 (99, 100)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99 (98, 100)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13345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2012-2013 (n=437)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100 (98, 100)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99 (98, 100)</a:t>
                      </a:r>
                      <a:endParaRPr lang="en-AU" sz="14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99 (98, 100)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3345">
                <a:tc rowSpan="4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Graft survival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2006-2007 (n=483)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99 (97, 99)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98 (96, 99)</a:t>
                      </a:r>
                      <a:endParaRPr lang="en-AU" sz="14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97 (95, 98)</a:t>
                      </a:r>
                      <a:endParaRPr lang="en-AU" sz="14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89 (86, 92)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513345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2008-2009 (n=615)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98 (96, 99)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96 (95, 98)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96 (94, 97)</a:t>
                      </a:r>
                      <a:endParaRPr lang="en-AU" sz="14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90 (87, 92)</a:t>
                      </a:r>
                      <a:endParaRPr lang="en-AU" sz="14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13345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2010-2011 (n=499)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99 (98, 100)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99 (98, 100)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98 (97, 99)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4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13345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2012-2013 (n=437)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98 (96, 99)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97 (95, 98)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97 (95, 98)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4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Control 1"/>
          <p:cNvSpPr>
            <a:spLocks noChangeArrowheads="1" noChangeShapeType="1"/>
          </p:cNvSpPr>
          <p:nvPr/>
        </p:nvSpPr>
        <p:spPr bwMode="auto">
          <a:xfrm>
            <a:off x="2387600" y="6848475"/>
            <a:ext cx="6069013" cy="3127375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255495934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" r="5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314236488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" r="5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1291933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" r="5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63140593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Picture Placeholder 2"/>
          <p:cNvGraphicFramePr>
            <a:graphicFrameLocks noGrp="1"/>
          </p:cNvGraphicFramePr>
          <p:nvPr>
            <p:ph type="pic" sz="quarter" idx="10"/>
            <p:extLst>
              <p:ext uri="{D42A27DB-BD31-4B8C-83A1-F6EECF244321}">
                <p14:modId xmlns:p14="http://schemas.microsoft.com/office/powerpoint/2010/main" val="1465089268"/>
              </p:ext>
            </p:extLst>
          </p:nvPr>
        </p:nvGraphicFramePr>
        <p:xfrm>
          <a:off x="611560" y="34183"/>
          <a:ext cx="7920000" cy="5760001"/>
        </p:xfrm>
        <a:graphic>
          <a:graphicData uri="http://schemas.openxmlformats.org/drawingml/2006/table">
            <a:tbl>
              <a:tblPr/>
              <a:tblGrid>
                <a:gridCol w="1742202"/>
                <a:gridCol w="1742202"/>
                <a:gridCol w="1157371"/>
                <a:gridCol w="1092731"/>
                <a:gridCol w="1092747"/>
                <a:gridCol w="1092747"/>
              </a:tblGrid>
              <a:tr h="1130152">
                <a:tc gridSpan="6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8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Primary Living Donor Grafts - New Zealand</a:t>
                      </a:r>
                      <a:br>
                        <a:rPr lang="en-AU" sz="18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</a:br>
                      <a:r>
                        <a:rPr lang="en-AU" sz="18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Recipient and Graft Survival 2006 - 2013 % </a:t>
                      </a:r>
                      <a:endParaRPr lang="en-AU" sz="1800" b="1" kern="1400" dirty="0" smtClean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800" b="1" kern="140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(</a:t>
                      </a:r>
                      <a:r>
                        <a:rPr lang="en-AU" sz="18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95% Confidence Interval)</a:t>
                      </a:r>
                      <a:endParaRPr lang="en-AU" sz="16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  <a:tr h="434905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Outcome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Era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 month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 months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 year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 years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</a:tr>
              <a:tr h="524368">
                <a:tc rowSpan="4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Patient Survival 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2006-2007 (n=97)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100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99 (93, 100)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99 (93, 100)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97 (91, 99)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524368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2008-2009 (n=125)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99 (94, 100)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98 (94, 100)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97 (92, 99)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89 (82, 94)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24368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2010-2011 (n=111)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100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99 (94, 100)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97 (92, 99)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24368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2012-2013 (n=105)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100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100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98 (86, 100)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4368">
                <a:tc rowSpan="4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Graft Survival 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2006-2007 (n=97)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100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98 (92, 99)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98 (92, 99)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93 (85, 96)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524368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2008-2009 (n=125)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98 (94, 100)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98 (93, 99)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96 (91, 98)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82 (74, 88)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24368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2010-2011 (n=111)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97 (92, 99)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96 (91, 99)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95 (88, 98)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24368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2012-2013 (n=105)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99 (93, 100)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99 (93, 100)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95 (86, 99)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Control 1"/>
          <p:cNvSpPr>
            <a:spLocks noChangeArrowheads="1" noChangeShapeType="1"/>
          </p:cNvSpPr>
          <p:nvPr/>
        </p:nvSpPr>
        <p:spPr bwMode="auto">
          <a:xfrm>
            <a:off x="2660650" y="6434138"/>
            <a:ext cx="5797550" cy="3206750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750603286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" r="5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3084691210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" r="5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810461842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Picture Placeholder 2"/>
          <p:cNvGraphicFramePr>
            <a:graphicFrameLocks noGrp="1"/>
          </p:cNvGraphicFramePr>
          <p:nvPr>
            <p:ph type="pic" sz="quarter" idx="10"/>
            <p:extLst>
              <p:ext uri="{D42A27DB-BD31-4B8C-83A1-F6EECF244321}">
                <p14:modId xmlns:p14="http://schemas.microsoft.com/office/powerpoint/2010/main" val="392818230"/>
              </p:ext>
            </p:extLst>
          </p:nvPr>
        </p:nvGraphicFramePr>
        <p:xfrm>
          <a:off x="755576" y="260648"/>
          <a:ext cx="7920000" cy="5781956"/>
        </p:xfrm>
        <a:graphic>
          <a:graphicData uri="http://schemas.openxmlformats.org/drawingml/2006/table">
            <a:tbl>
              <a:tblPr/>
              <a:tblGrid>
                <a:gridCol w="1530973"/>
                <a:gridCol w="1530973"/>
                <a:gridCol w="1017042"/>
                <a:gridCol w="960253"/>
                <a:gridCol w="960253"/>
                <a:gridCol w="960253"/>
                <a:gridCol w="960253"/>
              </a:tblGrid>
              <a:tr h="937400">
                <a:tc gridSpan="7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8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Primary Living Donor Grafts - Australia and New Zealand</a:t>
                      </a:r>
                      <a:br>
                        <a:rPr lang="en-AU" sz="18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</a:br>
                      <a:r>
                        <a:rPr lang="en-AU" sz="18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Recipient and Graft Survival 1985 - 2013 % </a:t>
                      </a:r>
                      <a:endParaRPr lang="en-AU" sz="1800" b="1" kern="1400" dirty="0" smtClean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800" b="1" kern="140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(</a:t>
                      </a:r>
                      <a:r>
                        <a:rPr lang="en-AU" sz="18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95% Confidence Interval)</a:t>
                      </a:r>
                      <a:endParaRPr lang="en-AU" sz="18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  <a:tr h="311368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Outcome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Era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 year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 years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 years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 years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 years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</a:tr>
              <a:tr h="381742">
                <a:tc rowSpan="6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Patient Survival 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1985-1989 (n=230)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95 (92, 97)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88 (83, 91)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80 (74, 85)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71 (65, 76)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63 (56, 69)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375408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1990-1994 (n=431)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97 (95, 98)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89 (86, 92)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84 (80, 87)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75 (70, 78)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68 (64, 73)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75408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1995-1999 (n=766)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99 (97, 99)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95 (93, 96)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87 (84, 89)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77 (73, 80)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75408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2000-2004 (n=1193)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98 (98, 99)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94 (93, 95)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86 (84, 88)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75408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2005-2009 (n=1585)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99 (98, 99)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95 (94, 96)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75408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2010-2013 (n=1152)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99 (98, 99)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5408">
                <a:tc rowSpan="6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Graft Survival 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1985-1989 (n=230)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91 (86, 94)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75 (69, 80)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60 (54, 67)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45 (38, 51)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35 (29, 41)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375408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1990-1994 (n=431)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92 (89, 94)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80 (75, 83)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65 (61, 70)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49 (44, 54)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33 (29, 38)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75408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1995-1999 (n=766)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95 (93, 96)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84 (81, 86)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69 (65, 72)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52 (48, 56)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75408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2000-2004 (n=1193)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96 (95, 97)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88 (86, 89)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72 (70, 75)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75408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2005-2009 (n=1585)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97 (96, 97)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89 (88, 91)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75408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2010-2013 (n=1152)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97 (96, 98)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Control 1"/>
          <p:cNvSpPr>
            <a:spLocks noChangeArrowheads="1" noChangeShapeType="1"/>
          </p:cNvSpPr>
          <p:nvPr/>
        </p:nvSpPr>
        <p:spPr bwMode="auto">
          <a:xfrm>
            <a:off x="2184400" y="4862513"/>
            <a:ext cx="6275388" cy="4738687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957876550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" r="5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991433483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" r="5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525658096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Picture Placeholder 1"/>
          <p:cNvGraphicFramePr>
            <a:graphicFrameLocks noGrp="1"/>
          </p:cNvGraphicFramePr>
          <p:nvPr>
            <p:ph type="pic" sz="quarter" idx="10"/>
            <p:extLst>
              <p:ext uri="{D42A27DB-BD31-4B8C-83A1-F6EECF244321}">
                <p14:modId xmlns:p14="http://schemas.microsoft.com/office/powerpoint/2010/main" val="650213878"/>
              </p:ext>
            </p:extLst>
          </p:nvPr>
        </p:nvGraphicFramePr>
        <p:xfrm>
          <a:off x="612000" y="0"/>
          <a:ext cx="7920001" cy="5759996"/>
        </p:xfrm>
        <a:graphic>
          <a:graphicData uri="http://schemas.openxmlformats.org/drawingml/2006/table">
            <a:tbl>
              <a:tblPr/>
              <a:tblGrid>
                <a:gridCol w="1530973"/>
                <a:gridCol w="1530973"/>
                <a:gridCol w="1017043"/>
                <a:gridCol w="960253"/>
                <a:gridCol w="960253"/>
                <a:gridCol w="960253"/>
                <a:gridCol w="960253"/>
              </a:tblGrid>
              <a:tr h="1221757">
                <a:tc gridSpan="7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6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Second and Subsequent Living Donor Grafts - Australia and New Zealand</a:t>
                      </a:r>
                      <a:br>
                        <a:rPr lang="en-AU" sz="16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</a:br>
                      <a:r>
                        <a:rPr lang="en-AU" sz="16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Recipient and Graft Survival 1985 - 2013 % </a:t>
                      </a:r>
                      <a:endParaRPr lang="en-AU" sz="1600" b="1" kern="1400" dirty="0" smtClean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600" b="1" kern="140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(</a:t>
                      </a:r>
                      <a:r>
                        <a:rPr lang="en-AU" sz="16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95% Confidence Interval)</a:t>
                      </a:r>
                      <a:endParaRPr lang="en-AU" sz="16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  <a:tr h="293395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Outcome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Era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 year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 years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 years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 years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 years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</a:tr>
              <a:tr h="353737">
                <a:tc rowSpan="6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Patient Survival 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1985-1989 (n=31)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97 (79, 100)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84 (66, 93)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71 (52, 84)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65 (45, 79)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48 (29, 64)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353737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1990-1994 (n=38)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100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95 (81, 99)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73 (56, 85)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68 (50, 80)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51 (34, 66)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53737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1995-1999 (n=74)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99 (91, 100)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99 (91, 100)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89 (80, 94)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79 (68, 87)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53737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2000-2004 (n=107)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98 (93, 100)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95 (89, 98)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85 (76, 90)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53737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2005-2009 (n=175)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98 (95, 99)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94 (89, 96)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53737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2010-2013 (n=118)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99 (93, 100)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3737">
                <a:tc rowSpan="6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Graft Survival 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1985-1989 (n=31)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87 (69, 95)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74 (55, 86)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58 (39, 73)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45 (27, 61)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29 (15, 45)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353737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1990-1994 (n=38)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100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87 (71, 94)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41 (25, 56)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36 (21, 51)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25 (12, 39)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53737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1995-1999 (n=74)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93 (85, 97)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82 (72, 89)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69 (57, 78)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57 (44, 67)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53737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2000-2004 (n=107)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93 (87, 97)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85 (77, 91)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68 (58, 76)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53737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2005-2009 (n=175)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95 (91, 98)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83 (76, 88)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53737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2010-2013 (n=118)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96 (91, 99)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Control 1"/>
          <p:cNvSpPr>
            <a:spLocks noChangeArrowheads="1" noChangeShapeType="1"/>
          </p:cNvSpPr>
          <p:nvPr/>
        </p:nvSpPr>
        <p:spPr bwMode="auto">
          <a:xfrm>
            <a:off x="2173288" y="4897438"/>
            <a:ext cx="6284912" cy="4745037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4169894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" r="5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31914033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" r="5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3392514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" r="5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591763298"/>
      </p:ext>
    </p:extLst>
  </p:cSld>
  <p:clrMapOvr>
    <a:masterClrMapping/>
  </p:clrMapOvr>
</p:sld>
</file>

<file path=ppt/theme/theme1.xml><?xml version="1.0" encoding="utf-8"?>
<a:theme xmlns:a="http://schemas.openxmlformats.org/drawingml/2006/main" name="PPT-Template - Copy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PPT-Template - Copy</Template>
  <TotalTime>269</TotalTime>
  <Words>7203</Words>
  <Application>Microsoft Office PowerPoint</Application>
  <PresentationFormat>On-screen Show (4:3)</PresentationFormat>
  <Paragraphs>3236</Paragraphs>
  <Slides>66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66</vt:i4>
      </vt:variant>
    </vt:vector>
  </HeadingPairs>
  <TitlesOfParts>
    <vt:vector size="67" baseType="lpstr">
      <vt:lpstr>PPT-Template - Copy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Julie Adams</dc:creator>
  <cp:lastModifiedBy>Julie Adams</cp:lastModifiedBy>
  <cp:revision>35</cp:revision>
  <dcterms:created xsi:type="dcterms:W3CDTF">2015-09-21T04:46:43Z</dcterms:created>
  <dcterms:modified xsi:type="dcterms:W3CDTF">2015-09-22T04:26:54Z</dcterms:modified>
</cp:coreProperties>
</file>