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59" r:id="rId4"/>
    <p:sldId id="258" r:id="rId5"/>
    <p:sldId id="264" r:id="rId6"/>
    <p:sldId id="263" r:id="rId7"/>
    <p:sldId id="262" r:id="rId8"/>
    <p:sldId id="260" r:id="rId9"/>
    <p:sldId id="261" r:id="rId10"/>
    <p:sldId id="269" r:id="rId11"/>
    <p:sldId id="268" r:id="rId12"/>
    <p:sldId id="267" r:id="rId13"/>
    <p:sldId id="266" r:id="rId14"/>
    <p:sldId id="265" r:id="rId15"/>
    <p:sldId id="270" r:id="rId16"/>
    <p:sldId id="273" r:id="rId17"/>
    <p:sldId id="275" r:id="rId18"/>
    <p:sldId id="276" r:id="rId19"/>
    <p:sldId id="271" r:id="rId20"/>
    <p:sldId id="272" r:id="rId21"/>
    <p:sldId id="274" r:id="rId22"/>
    <p:sldId id="277" r:id="rId23"/>
    <p:sldId id="278" r:id="rId24"/>
    <p:sldId id="279" r:id="rId25"/>
    <p:sldId id="280" r:id="rId26"/>
    <p:sldId id="281" r:id="rId27"/>
    <p:sldId id="286" r:id="rId28"/>
    <p:sldId id="285" r:id="rId29"/>
    <p:sldId id="284" r:id="rId30"/>
    <p:sldId id="283" r:id="rId31"/>
    <p:sldId id="282" r:id="rId32"/>
    <p:sldId id="293" r:id="rId33"/>
    <p:sldId id="292" r:id="rId34"/>
    <p:sldId id="291" r:id="rId35"/>
    <p:sldId id="290" r:id="rId36"/>
    <p:sldId id="289" r:id="rId37"/>
    <p:sldId id="288" r:id="rId38"/>
    <p:sldId id="287" r:id="rId39"/>
    <p:sldId id="294" r:id="rId40"/>
    <p:sldId id="295" r:id="rId41"/>
    <p:sldId id="296" r:id="rId42"/>
    <p:sldId id="299" r:id="rId43"/>
    <p:sldId id="298" r:id="rId44"/>
    <p:sldId id="297" r:id="rId45"/>
    <p:sldId id="300" r:id="rId46"/>
    <p:sldId id="301" r:id="rId47"/>
    <p:sldId id="302" r:id="rId48"/>
    <p:sldId id="303" r:id="rId49"/>
    <p:sldId id="307" r:id="rId50"/>
    <p:sldId id="306" r:id="rId51"/>
    <p:sldId id="305" r:id="rId52"/>
    <p:sldId id="304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1" r:id="rId66"/>
    <p:sldId id="257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8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Transplantation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833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Picture Placeholder 9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412988608"/>
              </p:ext>
            </p:extLst>
          </p:nvPr>
        </p:nvGraphicFramePr>
        <p:xfrm>
          <a:off x="611999" y="0"/>
          <a:ext cx="7920002" cy="5760002"/>
        </p:xfrm>
        <a:graphic>
          <a:graphicData uri="http://schemas.openxmlformats.org/drawingml/2006/table">
            <a:tbl>
              <a:tblPr/>
              <a:tblGrid>
                <a:gridCol w="708250"/>
                <a:gridCol w="831942"/>
                <a:gridCol w="637981"/>
                <a:gridCol w="637981"/>
                <a:gridCol w="637981"/>
                <a:gridCol w="637981"/>
                <a:gridCol w="637981"/>
                <a:gridCol w="637981"/>
                <a:gridCol w="637981"/>
                <a:gridCol w="637981"/>
                <a:gridCol w="637981"/>
                <a:gridCol w="637981"/>
              </a:tblGrid>
              <a:tr h="611769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Age of Recipients Transplanted in 2013</a:t>
                      </a:r>
                      <a:endParaRPr lang="en-US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</a:tr>
              <a:tr h="6117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</a:t>
                      </a:r>
                      <a:r>
                        <a:rPr lang="en-US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</a:tr>
              <a:tr h="416295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1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 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51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95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 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2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rol 9"/>
          <p:cNvSpPr>
            <a:spLocks noChangeArrowheads="1" noChangeShapeType="1"/>
          </p:cNvSpPr>
          <p:nvPr/>
        </p:nvSpPr>
        <p:spPr bwMode="auto">
          <a:xfrm>
            <a:off x="1601788" y="7602538"/>
            <a:ext cx="6840537" cy="30146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962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857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0140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icture Placeholder 5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20828731"/>
              </p:ext>
            </p:extLst>
          </p:nvPr>
        </p:nvGraphicFramePr>
        <p:xfrm>
          <a:off x="612001" y="0"/>
          <a:ext cx="7919999" cy="5759996"/>
        </p:xfrm>
        <a:graphic>
          <a:graphicData uri="http://schemas.openxmlformats.org/drawingml/2006/table">
            <a:tbl>
              <a:tblPr/>
              <a:tblGrid>
                <a:gridCol w="1246322"/>
                <a:gridCol w="1246322"/>
                <a:gridCol w="1085471"/>
                <a:gridCol w="1085471"/>
                <a:gridCol w="1085471"/>
                <a:gridCol w="1085471"/>
                <a:gridCol w="1085471"/>
              </a:tblGrid>
              <a:tr h="742360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Transplant Operations 2009 - 2013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Ethnicity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135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13598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(100.0%)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 (84.2%)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706 (83.5%)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 (79.6%)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671 (79.4%)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 (76.5%)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6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(3.1%)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(3.4%)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(2.4%)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(3.5%)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(9.6%)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(9.7%)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(11.8%)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(10.4%)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(11.5%)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(0.6%)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(0.8%)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(1.4%)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(1.9%)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(2.7%)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(3.5%)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(1.4%)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98"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(100.0%)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(100.0%)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(100.0%)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(75.2%)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(64.5%)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(65.3%)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(68.5%)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(68.7%)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6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(4.1%)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(7.3%)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(9.3%)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(10.2%)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(13.9%)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(15.7%)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(18.2%)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(16.9%)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(13.9%)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(7.8%)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(8.2%)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(7.6%)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(6.5%)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(7.0%)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5"/>
          <p:cNvSpPr>
            <a:spLocks noChangeArrowheads="1" noChangeShapeType="1"/>
          </p:cNvSpPr>
          <p:nvPr/>
        </p:nvSpPr>
        <p:spPr bwMode="auto">
          <a:xfrm>
            <a:off x="1630363" y="6348413"/>
            <a:ext cx="6840537" cy="37734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185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093660090"/>
              </p:ext>
            </p:extLst>
          </p:nvPr>
        </p:nvGraphicFramePr>
        <p:xfrm>
          <a:off x="612000" y="0"/>
          <a:ext cx="7920000" cy="5760000"/>
        </p:xfrm>
        <a:graphic>
          <a:graphicData uri="http://schemas.openxmlformats.org/drawingml/2006/table">
            <a:tbl>
              <a:tblPr/>
              <a:tblGrid>
                <a:gridCol w="1641350"/>
                <a:gridCol w="1255730"/>
                <a:gridCol w="1255730"/>
                <a:gridCol w="1255730"/>
                <a:gridCol w="1255730"/>
                <a:gridCol w="1255730"/>
              </a:tblGrid>
              <a:tr h="115404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Transplants in Each Region 2009 -  2013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Number of Operations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(Per Million Population Per Year)</a:t>
                      </a:r>
                      <a:endParaRPr kumimoji="0" lang="en-US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63345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81531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(32)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 (35)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 (31)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 (32)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345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 (40)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 (48)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 (46)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 (44)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 (43)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39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 (32)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 (31)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 (35)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 (35)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45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(45)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(44)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(40)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(47)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(42)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45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(35)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(34)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(34)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(39)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45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(38)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 (38)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3868738" y="5083175"/>
            <a:ext cx="4524375" cy="1679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749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623297734"/>
              </p:ext>
            </p:extLst>
          </p:nvPr>
        </p:nvGraphicFramePr>
        <p:xfrm>
          <a:off x="611560" y="692696"/>
          <a:ext cx="7920000" cy="4352469"/>
        </p:xfrm>
        <a:graphic>
          <a:graphicData uri="http://schemas.openxmlformats.org/drawingml/2006/table">
            <a:tbl>
              <a:tblPr/>
              <a:tblGrid>
                <a:gridCol w="2656064"/>
                <a:gridCol w="2494394"/>
                <a:gridCol w="2769542"/>
              </a:tblGrid>
              <a:tr h="1080118">
                <a:tc gridSpan="3">
                  <a:txBody>
                    <a:bodyPr/>
                    <a:lstStyle/>
                    <a:p>
                      <a:pPr algn="ctr"/>
                      <a:r>
                        <a:rPr lang="en-A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Transplant Operations Performed Overseas</a:t>
                      </a:r>
                    </a:p>
                    <a:p>
                      <a:pPr algn="ctr"/>
                      <a:r>
                        <a:rPr lang="en-A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Australian/NZ Patients 2004 - 2013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297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5605463" y="9045575"/>
            <a:ext cx="2782887" cy="21510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413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90683280"/>
              </p:ext>
            </p:extLst>
          </p:nvPr>
        </p:nvGraphicFramePr>
        <p:xfrm>
          <a:off x="612000" y="0"/>
          <a:ext cx="7920000" cy="6086036"/>
        </p:xfrm>
        <a:graphic>
          <a:graphicData uri="http://schemas.openxmlformats.org/drawingml/2006/table">
            <a:tbl>
              <a:tblPr/>
              <a:tblGrid>
                <a:gridCol w="1584000"/>
                <a:gridCol w="1584000"/>
                <a:gridCol w="1584000"/>
                <a:gridCol w="1584000"/>
                <a:gridCol w="1584000"/>
              </a:tblGrid>
              <a:tr h="6206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 of Transplants Performed and Functioning at end of 2013</a:t>
                      </a:r>
                      <a:endParaRPr kumimoji="0" lang="en-US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9464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type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number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Functioning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58530">
                <a:tc rowSpan="1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4685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</a:t>
                      </a: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13951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43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5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</a:t>
                      </a: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768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013200" y="3671888"/>
            <a:ext cx="4446588" cy="49688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428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921188016"/>
              </p:ext>
            </p:extLst>
          </p:nvPr>
        </p:nvGraphicFramePr>
        <p:xfrm>
          <a:off x="611999" y="0"/>
          <a:ext cx="7920002" cy="6045253"/>
        </p:xfrm>
        <a:graphic>
          <a:graphicData uri="http://schemas.openxmlformats.org/drawingml/2006/table">
            <a:tbl>
              <a:tblPr/>
              <a:tblGrid>
                <a:gridCol w="699912"/>
                <a:gridCol w="1112677"/>
                <a:gridCol w="983174"/>
                <a:gridCol w="983174"/>
                <a:gridCol w="983174"/>
                <a:gridCol w="983174"/>
                <a:gridCol w="1127150"/>
                <a:gridCol w="1047567"/>
              </a:tblGrid>
              <a:tr h="1124744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Functioning Transplants 2004 - 2013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Transplanting Region, Australia and New Zealand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(Number Per Million Population)</a:t>
                      </a:r>
                      <a:endParaRPr kumimoji="0" lang="en-US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2072 (297)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1673 (309)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1289 (337)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(447)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 (296)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6393 (321)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1219 (298)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2143 (305)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1758 (321)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1330 (339)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 (449)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 (319)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6655 (330)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1244 (301)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2226 (315)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1872 (337)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1377 (344)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(468)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 (334)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6985 (342)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1258 (301)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2280 (318)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1964 (348)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1425 (347)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870 (488)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710 (337)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7249 (348)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1302 (308)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(327)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2097 (364)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1507 (357)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 (504)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749 (345)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7653 (360)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1353 (318)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2487 (336)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2254 (384)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1577 (364)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936 (510)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788 (352)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8042 (371)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 (327)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2637 (351)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2419 (405)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1649 (374)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975 (525)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820 (358)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8500 (386)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1444 (332)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2713 (358)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2577 (426)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1715 (383)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988 (528)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 (366)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8855 (396)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1486 (339)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2828 (368)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2714 (442)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1799 (394)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1030 (544)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893 (366)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9264 (408)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 (345)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473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2948 (378)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2867 (459)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1879 (404)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1056 (552)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 (375)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 (419)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 (354)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1597025" y="3744913"/>
            <a:ext cx="6859588" cy="3398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9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709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17260663"/>
              </p:ext>
            </p:extLst>
          </p:nvPr>
        </p:nvGraphicFramePr>
        <p:xfrm>
          <a:off x="611998" y="0"/>
          <a:ext cx="7920005" cy="5760004"/>
        </p:xfrm>
        <a:graphic>
          <a:graphicData uri="http://schemas.openxmlformats.org/drawingml/2006/table">
            <a:tbl>
              <a:tblPr/>
              <a:tblGrid>
                <a:gridCol w="565705"/>
                <a:gridCol w="565705"/>
                <a:gridCol w="565720"/>
                <a:gridCol w="565720"/>
                <a:gridCol w="565720"/>
                <a:gridCol w="565705"/>
                <a:gridCol w="565705"/>
                <a:gridCol w="565720"/>
                <a:gridCol w="565720"/>
                <a:gridCol w="565720"/>
                <a:gridCol w="565705"/>
                <a:gridCol w="565720"/>
                <a:gridCol w="565720"/>
                <a:gridCol w="565720"/>
              </a:tblGrid>
              <a:tr h="465516">
                <a:tc gridSpan="1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Grafts Performed by Country 1994-2013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9717"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084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317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272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8138" y="3109913"/>
            <a:ext cx="6840537" cy="5048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03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3465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8658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3688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740748182"/>
              </p:ext>
            </p:extLst>
          </p:nvPr>
        </p:nvGraphicFramePr>
        <p:xfrm>
          <a:off x="611999" y="116620"/>
          <a:ext cx="7920002" cy="5760344"/>
        </p:xfrm>
        <a:graphic>
          <a:graphicData uri="http://schemas.openxmlformats.org/drawingml/2006/table">
            <a:tbl>
              <a:tblPr/>
              <a:tblGrid>
                <a:gridCol w="737701"/>
                <a:gridCol w="737701"/>
                <a:gridCol w="537050"/>
                <a:gridCol w="537050"/>
                <a:gridCol w="537050"/>
                <a:gridCol w="537050"/>
                <a:gridCol w="537050"/>
                <a:gridCol w="537050"/>
                <a:gridCol w="537050"/>
                <a:gridCol w="537050"/>
                <a:gridCol w="537050"/>
                <a:gridCol w="537050"/>
                <a:gridCol w="537050"/>
                <a:gridCol w="537050"/>
              </a:tblGrid>
              <a:tr h="591445">
                <a:tc gridSpan="14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of All Functioning Transplant Patients as at 31 Dec 2013</a:t>
                      </a: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5510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Source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Number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85583">
                <a:tc rowSpan="1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  Donor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386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    Donor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5583">
                <a:tc rowSpan="1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    Zealand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  Donor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707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    Donor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855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765300" y="1720850"/>
            <a:ext cx="6858000" cy="60372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262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8404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3201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929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427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816228714"/>
              </p:ext>
            </p:extLst>
          </p:nvPr>
        </p:nvGraphicFramePr>
        <p:xfrm>
          <a:off x="611999" y="260647"/>
          <a:ext cx="7920002" cy="5759987"/>
        </p:xfrm>
        <a:graphic>
          <a:graphicData uri="http://schemas.openxmlformats.org/drawingml/2006/table">
            <a:tbl>
              <a:tblPr/>
              <a:tblGrid>
                <a:gridCol w="813488"/>
                <a:gridCol w="813488"/>
                <a:gridCol w="813488"/>
                <a:gridCol w="501090"/>
                <a:gridCol w="501090"/>
                <a:gridCol w="501090"/>
                <a:gridCol w="501090"/>
                <a:gridCol w="501090"/>
                <a:gridCol w="501090"/>
                <a:gridCol w="501090"/>
                <a:gridCol w="501090"/>
                <a:gridCol w="501090"/>
                <a:gridCol w="501090"/>
                <a:gridCol w="468638"/>
              </a:tblGrid>
              <a:tr h="797602">
                <a:tc gridSpan="14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Functioning Transplant Patients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Ethnicity and Age Group 31 Dec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80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Sex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8017">
                <a:tc rowSpan="1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 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559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605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1010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769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5107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559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5941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78017">
                <a:tc rowSpan="1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   Zealand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709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80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23" marR="8123" marT="81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112963" y="2339975"/>
            <a:ext cx="6854825" cy="6569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875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623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0546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5215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916329790"/>
              </p:ext>
            </p:extLst>
          </p:nvPr>
        </p:nvGraphicFramePr>
        <p:xfrm>
          <a:off x="612000" y="0"/>
          <a:ext cx="7920000" cy="5758109"/>
        </p:xfrm>
        <a:graphic>
          <a:graphicData uri="http://schemas.openxmlformats.org/drawingml/2006/table">
            <a:tbl>
              <a:tblPr/>
              <a:tblGrid>
                <a:gridCol w="1226520"/>
                <a:gridCol w="1226520"/>
                <a:gridCol w="546696"/>
                <a:gridCol w="546696"/>
                <a:gridCol w="546696"/>
                <a:gridCol w="546696"/>
                <a:gridCol w="546696"/>
                <a:gridCol w="546696"/>
                <a:gridCol w="546696"/>
                <a:gridCol w="546696"/>
                <a:gridCol w="546696"/>
                <a:gridCol w="546696"/>
              </a:tblGrid>
              <a:tr h="1052736">
                <a:tc gridSpan="12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Graft Loss Rate 2004 - 2013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64174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677272"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failure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7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7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losses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272"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failure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7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72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losses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  <a:endParaRPr lang="en-US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en-US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1788" y="4459288"/>
            <a:ext cx="6859587" cy="1250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381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454040212"/>
              </p:ext>
            </p:extLst>
          </p:nvPr>
        </p:nvGraphicFramePr>
        <p:xfrm>
          <a:off x="611560" y="188640"/>
          <a:ext cx="7919997" cy="5784207"/>
        </p:xfrm>
        <a:graphic>
          <a:graphicData uri="http://schemas.openxmlformats.org/drawingml/2006/table">
            <a:tbl>
              <a:tblPr/>
              <a:tblGrid>
                <a:gridCol w="1007670"/>
                <a:gridCol w="1369126"/>
                <a:gridCol w="493859"/>
                <a:gridCol w="549235"/>
                <a:gridCol w="549235"/>
                <a:gridCol w="493859"/>
                <a:gridCol w="493859"/>
                <a:gridCol w="493859"/>
                <a:gridCol w="493859"/>
                <a:gridCol w="493859"/>
                <a:gridCol w="493859"/>
                <a:gridCol w="493859"/>
                <a:gridCol w="493859"/>
              </a:tblGrid>
              <a:tr h="404875">
                <a:tc gridSpan="1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of Graft Loss Due to Death or Failure 2004 - 2013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442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of Graft Loss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45750">
                <a:tc rowSpan="10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4369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allograft nephropathy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Hyperacute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rejection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45750">
                <a:tc rowSpan="10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           Zealand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4369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allograft nephropathy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Hyperacute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rejection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2457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674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8613" y="5283200"/>
            <a:ext cx="6861175" cy="4364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470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92809144"/>
              </p:ext>
            </p:extLst>
          </p:nvPr>
        </p:nvGraphicFramePr>
        <p:xfrm>
          <a:off x="611560" y="188640"/>
          <a:ext cx="7920001" cy="5760801"/>
        </p:xfrm>
        <a:graphic>
          <a:graphicData uri="http://schemas.openxmlformats.org/drawingml/2006/table">
            <a:tbl>
              <a:tblPr/>
              <a:tblGrid>
                <a:gridCol w="1693359"/>
                <a:gridCol w="1693359"/>
                <a:gridCol w="1693359"/>
                <a:gridCol w="969036"/>
                <a:gridCol w="969036"/>
                <a:gridCol w="901852"/>
              </a:tblGrid>
              <a:tr h="280869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Graft Losses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6705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year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Beyond first year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9922">
                <a:tc rowSpan="1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8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 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(32%)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 (24%)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 (25%)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(7%)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(7%)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(5%)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 (33%)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 (31%)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(38%)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 (16%)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 (18%)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(23%)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 (20%)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 (20%)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(100%)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864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937 (100%)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Failure 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(22%)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(3%)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(5%)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70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allograft nephropathy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(6%)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 (77%)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 (69%)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Hyperacute rejection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(30%)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(5%)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(7%)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(&lt;1%)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(7%)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(4%)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(28%)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(7%)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(9%)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1015 (100%)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1137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79922">
                <a:tc rowSpan="1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</a:t>
                      </a: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Zealand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(42%)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(24%)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(25%)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(8%)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(6%)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(6%)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(17%)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(35%)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(34%)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(8%)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(14%)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(25%)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(21%)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(21%)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(100%)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(100%)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Failure 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(8%)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70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allograft nephropathy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(8%)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(69%)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(64%)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(6%)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(15%)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(8%)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(8%)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(8%)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(8%)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(8%)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(31%)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(7%)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(9%)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99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(100%)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381250" y="1847850"/>
            <a:ext cx="6864350" cy="7296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7606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icture Placeholder 5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738406108"/>
              </p:ext>
            </p:extLst>
          </p:nvPr>
        </p:nvGraphicFramePr>
        <p:xfrm>
          <a:off x="611999" y="0"/>
          <a:ext cx="7920002" cy="5760000"/>
        </p:xfrm>
        <a:graphic>
          <a:graphicData uri="http://schemas.openxmlformats.org/drawingml/2006/table">
            <a:tbl>
              <a:tblPr/>
              <a:tblGrid>
                <a:gridCol w="1837741"/>
                <a:gridCol w="1837741"/>
                <a:gridCol w="848904"/>
                <a:gridCol w="848904"/>
                <a:gridCol w="848904"/>
                <a:gridCol w="848904"/>
                <a:gridCol w="848904"/>
              </a:tblGrid>
              <a:tr h="1131987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Antibody Use for Induction Immunosuppression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Kidney Transplant Recipients Receiving Each Agent by Year </a:t>
                      </a: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Total New Transplants)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0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of agent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56001"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Muromonab-CD3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(4.6%)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(5.1%)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(3.6%)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(4.3%)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 (92.5%)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801 (94.7%)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767 (93.0%)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666 (78.8%)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714 (81.0%)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(0.8%)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(5.2%)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(6.1%)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(4.1%)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(3.3%)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56001"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</a:t>
                      </a:r>
                      <a:r>
                        <a:rPr lang="en-AU" sz="1050" b="1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Z</a:t>
                      </a: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ealand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(52.1%)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(59.1%)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 (96.6%)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(93.5%)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 (94.8%)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(5.2%)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Control 5"/>
          <p:cNvSpPr>
            <a:spLocks noChangeArrowheads="1" noChangeShapeType="1"/>
          </p:cNvSpPr>
          <p:nvPr/>
        </p:nvSpPr>
        <p:spPr bwMode="auto">
          <a:xfrm>
            <a:off x="1614488" y="4257675"/>
            <a:ext cx="6853237" cy="3403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29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095025878"/>
              </p:ext>
            </p:extLst>
          </p:nvPr>
        </p:nvGraphicFramePr>
        <p:xfrm>
          <a:off x="612001" y="0"/>
          <a:ext cx="7919998" cy="5760007"/>
        </p:xfrm>
        <a:graphic>
          <a:graphicData uri="http://schemas.openxmlformats.org/drawingml/2006/table">
            <a:tbl>
              <a:tblPr/>
              <a:tblGrid>
                <a:gridCol w="732612"/>
                <a:gridCol w="635099"/>
                <a:gridCol w="830125"/>
                <a:gridCol w="612192"/>
                <a:gridCol w="616084"/>
                <a:gridCol w="616084"/>
                <a:gridCol w="604155"/>
                <a:gridCol w="604155"/>
                <a:gridCol w="565562"/>
                <a:gridCol w="591800"/>
                <a:gridCol w="756065"/>
                <a:gridCol w="756065"/>
              </a:tblGrid>
              <a:tr h="498268">
                <a:tc gridSpan="12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Immunosuppressive Therapy - Primary Deceased Donor Grafts 2006 - 2013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822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         Transplanted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AZA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TAC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MMF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MPA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       Grafts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28033">
                <a:tc rowSpan="2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Initial    Treatment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 (51%)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 (45%)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 (85%)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 (97%)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 (48%)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 (49%)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(85%)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 (99%)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 (35%)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 (61%)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 (93%)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 (99%)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 (82%)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 (95%)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 (100%)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 (86%)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425 (89%)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 (100%)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446 (87%)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 (59%)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(40%)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505 (99%)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461 (86%)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 (58%)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 (35%)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(&lt;1%)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496 (93%)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5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(87%)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325 (58%)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 (32%)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 (90%)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Treatment   at 1 Year 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(34%)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 (52%)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(78%)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(10%)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 (93%)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39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(56%)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(71%)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(95%)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 (70%)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(80%)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(10%)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 (96%)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 (80%)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281 (79%)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 (96%)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 (81%)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 (71%)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(97%)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 (85%)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 (48%)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 (41%)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 (94%)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 (83%)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(45%)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 (39%)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450 (89%)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Treatment at 2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(30%)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 (53%)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 (76%)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 (92%)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(31%)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 (59%)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(70%)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(21%)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(94%)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(68%)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 (79%)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 (93%)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2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(79%)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 (74%)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329 (96%)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339 (78%)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 (70%)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406 (94%)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 (80%)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 (41%)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 (41%)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 (89%)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163" marR="8163" marT="8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087563" y="2317750"/>
            <a:ext cx="6865937" cy="67214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52170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925719550"/>
              </p:ext>
            </p:extLst>
          </p:nvPr>
        </p:nvGraphicFramePr>
        <p:xfrm>
          <a:off x="612001" y="0"/>
          <a:ext cx="7919998" cy="5911508"/>
        </p:xfrm>
        <a:graphic>
          <a:graphicData uri="http://schemas.openxmlformats.org/drawingml/2006/table">
            <a:tbl>
              <a:tblPr/>
              <a:tblGrid>
                <a:gridCol w="765495"/>
                <a:gridCol w="765495"/>
                <a:gridCol w="765495"/>
                <a:gridCol w="573495"/>
                <a:gridCol w="573481"/>
                <a:gridCol w="573481"/>
                <a:gridCol w="573495"/>
                <a:gridCol w="573495"/>
                <a:gridCol w="573481"/>
                <a:gridCol w="573481"/>
                <a:gridCol w="804552"/>
                <a:gridCol w="804552"/>
              </a:tblGrid>
              <a:tr h="506035">
                <a:tc gridSpan="12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Immunosuppressive Therapy - Primary Deceased Donor Grafts 2006 - 2013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5754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        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AZA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TAC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MMF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MPA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SIR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    Grafts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32618">
                <a:tc rowSpan="2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Zealand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Initial    Treatment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(68%)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(30%)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(92%)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(74%)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(26%)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(98%)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(67%)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(93%)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(7%)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(78%)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(71%)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(29%)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(71%)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(29%)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(72%)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(98%)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4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(80%)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(93%)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(93%)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Treatment   at 1 Year 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(53%)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(45%)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(88%)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(9%)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(97%)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(60%)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(83%)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(92%)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(52%)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(89%)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(93%)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9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(48%)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(100%)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(94%)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(37%)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(63%)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(95%)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(98%)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(46%)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(54%)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(93%)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(96%)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(54%)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(92%)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(96%)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9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Treatment   at 2 Years  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(50%)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(50%)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(88%)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(94%)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(58%)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(82%)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(90%)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(52%)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(95%)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(52%)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(98%)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(91%)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(40%)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(60%)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(93%)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(93%)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(9%)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(46%)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(54%)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(83%)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(93%)</a:t>
                      </a:r>
                      <a:endParaRPr lang="en-AU" sz="9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9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78" marR="7778" marT="77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39963" y="1849438"/>
            <a:ext cx="6850062" cy="7053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931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745086455"/>
              </p:ext>
            </p:extLst>
          </p:nvPr>
        </p:nvGraphicFramePr>
        <p:xfrm>
          <a:off x="612000" y="0"/>
          <a:ext cx="7920000" cy="5760000"/>
        </p:xfrm>
        <a:graphic>
          <a:graphicData uri="http://schemas.openxmlformats.org/drawingml/2006/table">
            <a:tbl>
              <a:tblPr/>
              <a:tblGrid>
                <a:gridCol w="890128"/>
                <a:gridCol w="982082"/>
                <a:gridCol w="604779"/>
                <a:gridCol w="604779"/>
                <a:gridCol w="604779"/>
                <a:gridCol w="604779"/>
                <a:gridCol w="604779"/>
                <a:gridCol w="604779"/>
                <a:gridCol w="604779"/>
                <a:gridCol w="604779"/>
                <a:gridCol w="604779"/>
                <a:gridCol w="604779"/>
              </a:tblGrid>
              <a:tr h="1315595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Australia and New Zealand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Rejection Rates at Six Months Post Transplant</a:t>
                      </a:r>
                      <a:endParaRPr kumimoji="0" lang="en-US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88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Type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Number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888881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 Donor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27.7%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21.6%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888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30.0%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24.3%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8881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 Donor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18.7%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19.9%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888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31.7%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36.4%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19.4%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21.8%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355850" y="6397625"/>
            <a:ext cx="67881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1644650" y="4486275"/>
            <a:ext cx="6823075" cy="2422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090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82814490"/>
              </p:ext>
            </p:extLst>
          </p:nvPr>
        </p:nvGraphicFramePr>
        <p:xfrm>
          <a:off x="612000" y="0"/>
          <a:ext cx="7920000" cy="5759998"/>
        </p:xfrm>
        <a:graphic>
          <a:graphicData uri="http://schemas.openxmlformats.org/drawingml/2006/table">
            <a:tbl>
              <a:tblPr/>
              <a:tblGrid>
                <a:gridCol w="1072960"/>
                <a:gridCol w="1072960"/>
                <a:gridCol w="721760"/>
                <a:gridCol w="721760"/>
                <a:gridCol w="721760"/>
                <a:gridCol w="721760"/>
                <a:gridCol w="721760"/>
                <a:gridCol w="721760"/>
                <a:gridCol w="721760"/>
                <a:gridCol w="721760"/>
              </a:tblGrid>
              <a:tr h="1078688">
                <a:tc gridSpan="10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 and New Zealand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Antibody-Mediated Rejection Rates at Six Months Post Transplant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9362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Type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Number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93626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Living  Donor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36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26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Deceased Donor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754313" y="7899400"/>
            <a:ext cx="5722937" cy="2422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0641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887013972"/>
              </p:ext>
            </p:extLst>
          </p:nvPr>
        </p:nvGraphicFramePr>
        <p:xfrm>
          <a:off x="612000" y="0"/>
          <a:ext cx="7920000" cy="5759997"/>
        </p:xfrm>
        <a:graphic>
          <a:graphicData uri="http://schemas.openxmlformats.org/drawingml/2006/table">
            <a:tbl>
              <a:tblPr/>
              <a:tblGrid>
                <a:gridCol w="1955135"/>
                <a:gridCol w="1955135"/>
                <a:gridCol w="801946"/>
                <a:gridCol w="801946"/>
                <a:gridCol w="801946"/>
                <a:gridCol w="801946"/>
                <a:gridCol w="801946"/>
              </a:tblGrid>
              <a:tr h="808575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 and New Zealand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Antibody Therapy for Acute Rejection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2147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of agent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21473"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Muromonab-CD3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006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 (13.6%)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(10.9%)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(12.8%)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(7.7%)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(11.5%)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(3.4%)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(3.5%)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(4.8%)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(5.2%)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(3.7%)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(5.0%)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transplants at risk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8426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8888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9700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10146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1473">
                <a:tc row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Muromonab-CD3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(6.6%)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(5.8%)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(0.8%)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(2.5%)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2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(10.9%)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(9.3%)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(3.7%)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(3.5%)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3214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transplants at risk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1594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1636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4013" y="3700463"/>
            <a:ext cx="6848475" cy="44513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2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6136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937854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7557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50045109"/>
              </p:ext>
            </p:extLst>
          </p:nvPr>
        </p:nvGraphicFramePr>
        <p:xfrm>
          <a:off x="612000" y="0"/>
          <a:ext cx="7920000" cy="5760002"/>
        </p:xfrm>
        <a:graphic>
          <a:graphicData uri="http://schemas.openxmlformats.org/drawingml/2006/table">
            <a:tbl>
              <a:tblPr/>
              <a:tblGrid>
                <a:gridCol w="1720452"/>
                <a:gridCol w="1720452"/>
                <a:gridCol w="1160165"/>
                <a:gridCol w="1160165"/>
                <a:gridCol w="1160165"/>
                <a:gridCol w="998601"/>
              </a:tblGrid>
              <a:tr h="1166686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Deceased Donor Grafts - Australia 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2006 - 2013 % </a:t>
                      </a:r>
                      <a:endParaRPr lang="en-AU" sz="20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2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885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95467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(n=593)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98)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(88, 93)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01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(n=767)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(99, 100)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98)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(87, 91)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4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(n=989)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(99, 100)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8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(n=1098)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98)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17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(n=593)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(89, 94)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(77, 84)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01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(n=767)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(78, 84)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1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(n=989)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97)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2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(n=1098)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97)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444750" y="7491413"/>
            <a:ext cx="6011863" cy="27955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5877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39049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28610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676237277"/>
              </p:ext>
            </p:extLst>
          </p:nvPr>
        </p:nvGraphicFramePr>
        <p:xfrm>
          <a:off x="612000" y="0"/>
          <a:ext cx="7920000" cy="5925252"/>
        </p:xfrm>
        <a:graphic>
          <a:graphicData uri="http://schemas.openxmlformats.org/drawingml/2006/table">
            <a:tbl>
              <a:tblPr/>
              <a:tblGrid>
                <a:gridCol w="1320000"/>
                <a:gridCol w="1320000"/>
                <a:gridCol w="1320000"/>
                <a:gridCol w="1320000"/>
                <a:gridCol w="1320000"/>
                <a:gridCol w="1320000"/>
              </a:tblGrid>
              <a:tr h="794102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Deceased Donor Grafts - New Zealand 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2006 - 2013 % </a:t>
                      </a:r>
                      <a:endParaRPr lang="en-AU" sz="18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5176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51766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(n=95)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(89, 98)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(78, 92)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1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(n=95)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(83, 95)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(n=103)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(92,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(89,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66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(n=95)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(85, 96)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(83, 95)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(81, 94)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(67, 84)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1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(n=95)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(92, 99)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(79, 93)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(n=103)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(90, 99)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(89, 98)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(87, 97)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7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(90, 99)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82750" y="6715125"/>
            <a:ext cx="6775450" cy="33924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5178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930689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026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252172879"/>
              </p:ext>
            </p:extLst>
          </p:nvPr>
        </p:nvGraphicFramePr>
        <p:xfrm>
          <a:off x="612000" y="0"/>
          <a:ext cx="7920000" cy="5759999"/>
        </p:xfrm>
        <a:graphic>
          <a:graphicData uri="http://schemas.openxmlformats.org/drawingml/2006/table">
            <a:tbl>
              <a:tblPr/>
              <a:tblGrid>
                <a:gridCol w="1539670"/>
                <a:gridCol w="1539670"/>
                <a:gridCol w="968132"/>
                <a:gridCol w="968132"/>
                <a:gridCol w="968132"/>
                <a:gridCol w="968132"/>
                <a:gridCol w="968132"/>
              </a:tblGrid>
              <a:tr h="1209986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Deceased Donor Grafts - Australia and New Zealand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Recipient and Graft Survival 1985 - 2013 % </a:t>
                      </a: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(95% Confidence Interval)</a:t>
                      </a: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0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50001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(n=1916)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(91, 93)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(78, 82)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(62, 67)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(49, 53)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(37, 42)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(n=1906)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(92, 94)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(82, 85)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(66, 70)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(51, 55)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(39, 43)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(n=1779)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(94, 96)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(84, 88)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(70, 74)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(55, 59)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(n=1850)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(88, 90)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(75, 79)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(n=1911)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(n=2294)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01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(n=1916)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(79, 83)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(64, 68)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(45, 49)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(31, 35)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(20, 23)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(n=1906)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(83, 87)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(69, 73)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(48, 53)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(33, 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(21, 25)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(n=1779)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(87, 90)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(74, 78)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(56, 61)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(40, 44)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(n=1850)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(90, 93)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(79, 83)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(62, 66)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(n=1911)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(91, 93)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(79, 83)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0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(n=2294)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(94, 96)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041525" y="7254875"/>
            <a:ext cx="6415088" cy="3130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3687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560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73252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77027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735392061"/>
              </p:ext>
            </p:extLst>
          </p:nvPr>
        </p:nvGraphicFramePr>
        <p:xfrm>
          <a:off x="612001" y="0"/>
          <a:ext cx="7919998" cy="5759996"/>
        </p:xfrm>
        <a:graphic>
          <a:graphicData uri="http://schemas.openxmlformats.org/drawingml/2006/table">
            <a:tbl>
              <a:tblPr/>
              <a:tblGrid>
                <a:gridCol w="1721898"/>
                <a:gridCol w="1721898"/>
                <a:gridCol w="1159339"/>
                <a:gridCol w="1159339"/>
                <a:gridCol w="1159339"/>
                <a:gridCol w="998185"/>
              </a:tblGrid>
              <a:tr h="1021974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 Deceased Donor Grafts - Australia and New Zealand </a:t>
                      </a:r>
                      <a:br>
                        <a:rPr lang="en-AU" sz="16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6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2006 - 2013 % </a:t>
                      </a:r>
                      <a:endParaRPr lang="en-AU" sz="165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6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6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345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12937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(n=130)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(80, 92)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(n=150)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(83, 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(n=139)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(92,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(n=146)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(95,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937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(n=130)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(89, 97)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(84, 95)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(82, 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(64, 79)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(n=150)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(93, 99)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(86, 95)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(69, 83)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(n=139)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(90,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(88, 97)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(85, 95)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(n=146)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(93,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441575" y="7240588"/>
            <a:ext cx="6016625" cy="2794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62630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58297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20493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02973486"/>
              </p:ext>
            </p:extLst>
          </p:nvPr>
        </p:nvGraphicFramePr>
        <p:xfrm>
          <a:off x="611999" y="0"/>
          <a:ext cx="7920002" cy="5760003"/>
        </p:xfrm>
        <a:graphic>
          <a:graphicData uri="http://schemas.openxmlformats.org/drawingml/2006/table">
            <a:tbl>
              <a:tblPr/>
              <a:tblGrid>
                <a:gridCol w="1362646"/>
                <a:gridCol w="1362646"/>
                <a:gridCol w="1038942"/>
                <a:gridCol w="1038942"/>
                <a:gridCol w="1038942"/>
                <a:gridCol w="1038942"/>
                <a:gridCol w="1038942"/>
              </a:tblGrid>
              <a:tr h="1433181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 Deceased Donor Grafts - Australia and New Zealand </a:t>
                      </a:r>
                      <a:b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1985 - 2013 % </a:t>
                      </a:r>
                      <a:endParaRPr lang="en-AU" sz="16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305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38647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(n=458)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(91, 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(75, 83)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(58, 67)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(43, 52)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(31, 39)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(n=374)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(90, 95)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(78, 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(63, 72)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(49, 59)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(36, 46)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(n=296)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(93,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(82, 90)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(68, 78)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(55, 66)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(n=268)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(90, 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(81, 90)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(68, 79)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(n=343)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(84, 91)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(n=285)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(94,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47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(n=458)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(66, 74)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(47, 56)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(30, 39)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(19, 27)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(11, 17)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(n=374)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(74, 82)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(59, 69)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(39, 49)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(27, 36)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(17, 25)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(n=296)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(77, 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(61, 72)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(39, 50)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(27, 38)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(n=268)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(82, 90)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(64, 75)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(46, 58)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(n=343)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(86, 92)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(69, 78)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(n=285)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(90, 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719263" y="5883275"/>
            <a:ext cx="6775450" cy="38766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4936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43264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76858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649849805"/>
              </p:ext>
            </p:extLst>
          </p:nvPr>
        </p:nvGraphicFramePr>
        <p:xfrm>
          <a:off x="612000" y="0"/>
          <a:ext cx="7920000" cy="5759998"/>
        </p:xfrm>
        <a:graphic>
          <a:graphicData uri="http://schemas.openxmlformats.org/drawingml/2006/table">
            <a:tbl>
              <a:tblPr/>
              <a:tblGrid>
                <a:gridCol w="1596709"/>
                <a:gridCol w="1596709"/>
                <a:gridCol w="1181638"/>
                <a:gridCol w="1181638"/>
                <a:gridCol w="1181653"/>
                <a:gridCol w="1181653"/>
              </a:tblGrid>
              <a:tr h="1088043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Living Donor Grafts - Australia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2006 - 2013 % </a:t>
                      </a:r>
                      <a:endParaRPr lang="en-AU" sz="18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31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13345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(n=483)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(92, 96)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33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(n=615)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3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(n=499)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(99,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3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(n=437)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(98,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45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(n=483)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(86, 92)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33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(n=615)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(87, 92)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3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(n=499)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34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(n=437)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387600" y="6848475"/>
            <a:ext cx="6069013" cy="3127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4959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142364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919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1405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465089268"/>
              </p:ext>
            </p:extLst>
          </p:nvPr>
        </p:nvGraphicFramePr>
        <p:xfrm>
          <a:off x="611560" y="34183"/>
          <a:ext cx="7920000" cy="5760001"/>
        </p:xfrm>
        <a:graphic>
          <a:graphicData uri="http://schemas.openxmlformats.org/drawingml/2006/table">
            <a:tbl>
              <a:tblPr/>
              <a:tblGrid>
                <a:gridCol w="1742202"/>
                <a:gridCol w="1742202"/>
                <a:gridCol w="1157371"/>
                <a:gridCol w="1092731"/>
                <a:gridCol w="1092747"/>
                <a:gridCol w="1092747"/>
              </a:tblGrid>
              <a:tr h="1130152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Living Donor Grafts - New Zealand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2006 - 2013 % </a:t>
                      </a:r>
                      <a:endParaRPr lang="en-AU" sz="18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490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24368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(n=97)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(91,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4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(n=125)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(82, 94)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(n=111)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(94,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(n=105)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(86,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68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2006-2007 (n=97)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(92,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(92, 99)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(85, 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4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2008-2009 (n=125)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(94,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(93,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(74, 88)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2010-2011 (n=111)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(92,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(88,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36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 (n=105)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(86,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660650" y="6434138"/>
            <a:ext cx="5797550" cy="320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6032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46912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04618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92818230"/>
              </p:ext>
            </p:extLst>
          </p:nvPr>
        </p:nvGraphicFramePr>
        <p:xfrm>
          <a:off x="755576" y="260648"/>
          <a:ext cx="7920000" cy="5781956"/>
        </p:xfrm>
        <a:graphic>
          <a:graphicData uri="http://schemas.openxmlformats.org/drawingml/2006/table">
            <a:tbl>
              <a:tblPr/>
              <a:tblGrid>
                <a:gridCol w="1530973"/>
                <a:gridCol w="1530973"/>
                <a:gridCol w="1017042"/>
                <a:gridCol w="960253"/>
                <a:gridCol w="960253"/>
                <a:gridCol w="960253"/>
                <a:gridCol w="960253"/>
              </a:tblGrid>
              <a:tr h="937400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Living Donor Grafts - Australia and New Zealand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1985 - 2013 % </a:t>
                      </a:r>
                      <a:endParaRPr lang="en-AU" sz="18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36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81742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(n=230)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(92,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(83, 91)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(74, 85)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(65, 76)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(56, 69)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(n=431)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(86, 92)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(80, 87)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(70, 78)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(64, 73)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(n=766)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(84, 89)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(73, 80)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(n=1193)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(98,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(93, 95)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(84, 88)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(n=1585)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(94, 96)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(n=1152)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(98,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08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(n=230)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(86, 94)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(69, 80)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(54, 67)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(38, 51)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(29, 41)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(n=431)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(89, 94)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(75, 83)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(61, 70)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(44, 54)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(29, 38)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(n=766)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(81, 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(65, 72)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(48, 56)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(n=1193)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(86, 89)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(70, 75)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(n=1585)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(88, 91)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(n=1152)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184400" y="4862513"/>
            <a:ext cx="6275388" cy="47386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8765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14334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56580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icture Placeholder 1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650213878"/>
              </p:ext>
            </p:extLst>
          </p:nvPr>
        </p:nvGraphicFramePr>
        <p:xfrm>
          <a:off x="612000" y="0"/>
          <a:ext cx="7920001" cy="5759996"/>
        </p:xfrm>
        <a:graphic>
          <a:graphicData uri="http://schemas.openxmlformats.org/drawingml/2006/table">
            <a:tbl>
              <a:tblPr/>
              <a:tblGrid>
                <a:gridCol w="1530973"/>
                <a:gridCol w="1530973"/>
                <a:gridCol w="1017043"/>
                <a:gridCol w="960253"/>
                <a:gridCol w="960253"/>
                <a:gridCol w="960253"/>
                <a:gridCol w="960253"/>
              </a:tblGrid>
              <a:tr h="1221757"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and Subsequent Living Donor Grafts - Australia and New Zealand</a:t>
                      </a:r>
                      <a:b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Recipient and Graft Survival 1985 - 2013 % </a:t>
                      </a:r>
                      <a:endParaRPr lang="en-AU" sz="16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Confidence Interval)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339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years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53737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Survival 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(n=31)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(79,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(66, 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(52, 84)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(45, 79)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(29, 64)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(n=38)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(81,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(56, 85)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(50, 80)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(34, 66)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(n=74)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(80, 94)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(68, 87)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(n=107)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(93, 100)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(89,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(76, 90)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(n=175)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(95, 99)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(89, 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(n=118)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(93, 100)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37">
                <a:tc row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Survival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1985-1989 (n=31)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(69, 95)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(55, 86)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(39, 73)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(27, 61)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(15, 45)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1990-1994 (n=38)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(71, 94)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(25, 56)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(21, 51)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(12, 39)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1995-1999 (n=74)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(85,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(72, 89)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(57, 78)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(44, 67)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2000-2004 (n=107)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(87,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(77, 91)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(58, 76)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2005-2009 (n=175)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(91,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(76, 88)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2010-2013 (n=118)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(91, 99)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173288" y="4897438"/>
            <a:ext cx="6284912" cy="47450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140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925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1763298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269</TotalTime>
  <Words>7203</Words>
  <Application>Microsoft Office PowerPoint</Application>
  <PresentationFormat>On-screen Show (4:3)</PresentationFormat>
  <Paragraphs>3236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35</cp:revision>
  <dcterms:created xsi:type="dcterms:W3CDTF">2015-09-21T04:46:43Z</dcterms:created>
  <dcterms:modified xsi:type="dcterms:W3CDTF">2015-09-22T04:26:54Z</dcterms:modified>
</cp:coreProperties>
</file>