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Transplant Waiting List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3030936" y="3057095"/>
            <a:ext cx="58562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contributions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of Professor Jeremy Chapman and Ms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Jenni</a:t>
            </a: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 Wright of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the National Organ Matching System (NOMS) of Australia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931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641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624639239"/>
              </p:ext>
            </p:extLst>
          </p:nvPr>
        </p:nvGraphicFramePr>
        <p:xfrm>
          <a:off x="612000" y="182990"/>
          <a:ext cx="7920001" cy="5760002"/>
        </p:xfrm>
        <a:graphic>
          <a:graphicData uri="http://schemas.openxmlformats.org/drawingml/2006/table">
            <a:tbl>
              <a:tblPr/>
              <a:tblGrid>
                <a:gridCol w="1594571"/>
                <a:gridCol w="1315195"/>
                <a:gridCol w="1002047"/>
                <a:gridCol w="1002047"/>
                <a:gridCol w="1002047"/>
                <a:gridCol w="1002047"/>
                <a:gridCol w="1002047"/>
              </a:tblGrid>
              <a:tr h="850684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Breakdown of the Australian Kidney Transplant Waiting List          2008 - 2013</a:t>
                      </a: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442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Factor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3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Waiting time (years), </a:t>
                      </a:r>
                      <a:b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 (IQR)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 (1.6, 4.8)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 (1.6, 4.6)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 (1.7, 4.7)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 (1.6, 4.5)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 (1.5, 4.5)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 (1.5, 4.5)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Historical peak PRA (%)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0-19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908 (72.5%)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918 (72.5%)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 (69.7%)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735 (67.6%)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723 (67.4%)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709 (67.6%)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20-39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(8.5%)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(8.3%)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(8.4%)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40-59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(5.7%)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(5.3%)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(5.1%)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(5.6%)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(5.7%)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(5.4%)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60-79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(5.9%)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(5.4%)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(6.8%)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(6.8%)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80-100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(7.3%)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(8.5%)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 (10.0%)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(10.8%)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(11.9%)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 (12.0%)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Blood group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402 (32.1%)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 (32.9%)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 (30.3%)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 (27.1%)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 (28.7%)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 (30.1%)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AB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(0.7%)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(0.9%)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(2.0%)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B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(11.9%)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(13.0%)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 (14.3%)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 (14.7%)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 (16.6%)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 (16.3%)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692 (55.3%)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 (52.8%)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646 (54.5%)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 (56.1%)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 (52.9%)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547 (51.8%)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Previous grafts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1037 (82.8%)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1042 (82.3%)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 (79.5%)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857 (78.8%)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 (77.0%)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 (74.3%)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(14.4%)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 (14.6%)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 (17.0%)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 (17.8%)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 (19.8%)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 (21.9%)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(2.6%)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(2.4%)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(2.9%)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(2.6%)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(3.1%)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(0.6%)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(0.7%)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(0.6%)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(0.7%)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(0.7%)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4013" y="3941763"/>
            <a:ext cx="6837362" cy="49006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532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5865654"/>
              </p:ext>
            </p:extLst>
          </p:nvPr>
        </p:nvGraphicFramePr>
        <p:xfrm>
          <a:off x="612001" y="44627"/>
          <a:ext cx="7919998" cy="5759999"/>
        </p:xfrm>
        <a:graphic>
          <a:graphicData uri="http://schemas.openxmlformats.org/drawingml/2006/table">
            <a:tbl>
              <a:tblPr/>
              <a:tblGrid>
                <a:gridCol w="1854854"/>
                <a:gridCol w="1261069"/>
                <a:gridCol w="960815"/>
                <a:gridCol w="960815"/>
                <a:gridCol w="960815"/>
                <a:gridCol w="960815"/>
                <a:gridCol w="960815"/>
              </a:tblGrid>
              <a:tr h="39744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Breakdown of the Australian Kidney Transplant Waiting List 2008 - 2013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477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Factor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(years)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0-44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 (28.8%)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 (30.0%)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363 (30.6%)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363 (33.4%)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 (32.2%)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 (33.9%)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45-54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 (30.0%)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 (29.5%)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 (27.0%)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(26.5%)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 (26.0%)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(25.8%)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55-64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 (30.9%)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 (28.9%)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 (31.3%)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 (29.3%)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(28.3%)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 (27.1%)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65+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(10.2%)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 (11.5%)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 (11.1%)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(10.8%)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(13.4%)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 (13.3%)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756 (60.4%)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 (59.2%)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681 (57.5%)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633 (58.2%)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 (58.5%)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639 (60.5%)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Caucasian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936 (74.8%)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953 (75.3%)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864 (72.9%)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771 (70.9%)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756 (70.5%)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746 (70.6%)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Aboriginal/TSI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(3.7%)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(3.6%)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(3.0%)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(3.1%)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(3.2%)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Asian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(15.9%)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 (15.3%)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 (16.2%)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(18.3%)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 (18.7%)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(17.9%)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Māori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(0.9%)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Pacific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(2.4%)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(2.7%)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Other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(2.6%)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(2.9%)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(3.0%)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(3.6%)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(4.0%)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Not reported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Glomerulonephritis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 (45.2%)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605 (47.8%)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535 (45.1%)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 (46.2%)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 (43.7%)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 (41.0%)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Analgesic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(0.8%)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(0.5%)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(0.5%)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Polycystic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(15.1%)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 (13.0%)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 (14.4%)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(13.2%)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(13.9%)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 (12.8%)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Reflux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(8.9%)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(8.5%)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(8.7%)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(7.3%)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Hypertension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(7.1%)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(7.4%)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(6.4%)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(6.1%)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Diabetic nephropathy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 (10.4%)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(9.6%)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 (11.1%)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 (11.4%)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 (12.3%)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 (13.7%)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Other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 (8.1%)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(8.8%)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(9.3%)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(10.2%)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(10.3%)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(12.1%)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Uncertain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(4.0%)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(3.7%)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(3.9%)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(3.7%)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Not reported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(16.4%)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(15.0%)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 (16.8%)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 (18.5%)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 (19.5%)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(21.3%)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Coronary artery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 (22.7%)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 (19.9%)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 (20.4%)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 (20.9%)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 (20.4%)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 (21.2%)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Peripheral vascular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(10.3%)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 (10.7%)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 (10.2%)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 (11.0%)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 (10.2%)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(11.5%)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Cerebrovascular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(5.8%)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(6.4%)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(5.6%)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(6.5%)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(6.0%)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8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lung disease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(8.6%)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(8.4%)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(7.6%)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(8.1%)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(9.3%)</a:t>
                      </a: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(10.2%)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33" marR="6933" marT="6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557463" y="1458913"/>
            <a:ext cx="6840537" cy="79121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607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404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166252167"/>
              </p:ext>
            </p:extLst>
          </p:nvPr>
        </p:nvGraphicFramePr>
        <p:xfrm>
          <a:off x="611560" y="116632"/>
          <a:ext cx="7919997" cy="5759996"/>
        </p:xfrm>
        <a:graphic>
          <a:graphicData uri="http://schemas.openxmlformats.org/drawingml/2006/table">
            <a:tbl>
              <a:tblPr/>
              <a:tblGrid>
                <a:gridCol w="3009723"/>
                <a:gridCol w="818379"/>
                <a:gridCol w="818379"/>
                <a:gridCol w="818379"/>
                <a:gridCol w="818379"/>
                <a:gridCol w="818379"/>
                <a:gridCol w="818379"/>
              </a:tblGrid>
              <a:tr h="625136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Australian Kidney Transplant Waiting List Stock and Flow 2008 - 2013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5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1087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1056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6075" y="8629650"/>
            <a:ext cx="6856413" cy="2332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59417611"/>
              </p:ext>
            </p:extLst>
          </p:nvPr>
        </p:nvGraphicFramePr>
        <p:xfrm>
          <a:off x="611999" y="116636"/>
          <a:ext cx="7920002" cy="5779002"/>
        </p:xfrm>
        <a:graphic>
          <a:graphicData uri="http://schemas.openxmlformats.org/drawingml/2006/table">
            <a:tbl>
              <a:tblPr/>
              <a:tblGrid>
                <a:gridCol w="2185234"/>
                <a:gridCol w="2185234"/>
                <a:gridCol w="591589"/>
                <a:gridCol w="591589"/>
                <a:gridCol w="591589"/>
                <a:gridCol w="591589"/>
                <a:gridCol w="591589"/>
                <a:gridCol w="591589"/>
              </a:tblGrid>
              <a:tr h="749577">
                <a:tc gridSpan="8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Australian Kidney Transplant Waiting List Stock and Flow by Indigenous Status  2008 - 2013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8181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00542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Non-indigenous 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00542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Indigenous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3375" y="3622675"/>
            <a:ext cx="6854825" cy="4552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61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497320107"/>
              </p:ext>
            </p:extLst>
          </p:nvPr>
        </p:nvGraphicFramePr>
        <p:xfrm>
          <a:off x="611560" y="116623"/>
          <a:ext cx="7920001" cy="6000523"/>
        </p:xfrm>
        <a:graphic>
          <a:graphicData uri="http://schemas.openxmlformats.org/drawingml/2006/table">
            <a:tbl>
              <a:tblPr/>
              <a:tblGrid>
                <a:gridCol w="2068448"/>
                <a:gridCol w="2068448"/>
                <a:gridCol w="631353"/>
                <a:gridCol w="631353"/>
                <a:gridCol w="631353"/>
                <a:gridCol w="631353"/>
                <a:gridCol w="631353"/>
                <a:gridCol w="626340"/>
              </a:tblGrid>
              <a:tr h="275939">
                <a:tc gridSpan="8">
                  <a:txBody>
                    <a:bodyPr/>
                    <a:lstStyle/>
                    <a:p>
                      <a:pPr algn="ctr"/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Australian Kidney Transplant Waiting List Stock and Flow by Age Category 2008 - 2013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337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33758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0-14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758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15- 44  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758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  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758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758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65+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57425" y="2286000"/>
            <a:ext cx="6856413" cy="699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830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209028204"/>
              </p:ext>
            </p:extLst>
          </p:nvPr>
        </p:nvGraphicFramePr>
        <p:xfrm>
          <a:off x="611560" y="116632"/>
          <a:ext cx="7920000" cy="6002421"/>
        </p:xfrm>
        <a:graphic>
          <a:graphicData uri="http://schemas.openxmlformats.org/drawingml/2006/table">
            <a:tbl>
              <a:tblPr/>
              <a:tblGrid>
                <a:gridCol w="2048592"/>
                <a:gridCol w="2048592"/>
                <a:gridCol w="637136"/>
                <a:gridCol w="637136"/>
                <a:gridCol w="637136"/>
                <a:gridCol w="637136"/>
                <a:gridCol w="637136"/>
                <a:gridCol w="637136"/>
              </a:tblGrid>
              <a:tr h="275529">
                <a:tc gridSpan="8">
                  <a:txBody>
                    <a:bodyPr/>
                    <a:lstStyle/>
                    <a:p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Australian Kidney Transplant Waiting List Stock and Flow by Transplant Region 2008 - 2013</a:t>
                      </a:r>
                      <a:endParaRPr lang="en-A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59" marR="7659" marT="7659" marB="0" anchor="ctr">
                    <a:lnL w="6350" cap="flat" cmpd="sng" algn="ctr">
                      <a:solidFill>
                        <a:srgbClr val="99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 w="6350" cap="flat" cmpd="sng" algn="ctr">
                      <a:solidFill>
                        <a:srgbClr val="99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4241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 w="6350" cap="flat" cmpd="sng" algn="ctr">
                      <a:solidFill>
                        <a:srgbClr val="99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 w="6350" cap="flat" cmpd="sng" algn="ctr">
                      <a:solidFill>
                        <a:srgbClr val="99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33551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 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551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551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551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33551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59" marR="7659" marT="7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71713" y="2300288"/>
            <a:ext cx="6861175" cy="6965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831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279309437"/>
              </p:ext>
            </p:extLst>
          </p:nvPr>
        </p:nvGraphicFramePr>
        <p:xfrm>
          <a:off x="611560" y="256173"/>
          <a:ext cx="7920002" cy="5759998"/>
        </p:xfrm>
        <a:graphic>
          <a:graphicData uri="http://schemas.openxmlformats.org/drawingml/2006/table">
            <a:tbl>
              <a:tblPr/>
              <a:tblGrid>
                <a:gridCol w="2015245"/>
                <a:gridCol w="2015245"/>
                <a:gridCol w="648252"/>
                <a:gridCol w="648252"/>
                <a:gridCol w="648252"/>
                <a:gridCol w="648252"/>
                <a:gridCol w="648252"/>
                <a:gridCol w="648252"/>
              </a:tblGrid>
              <a:tr h="359175">
                <a:tc gridSpan="8">
                  <a:txBody>
                    <a:bodyPr/>
                    <a:lstStyle/>
                    <a:p>
                      <a:pPr algn="ctr"/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Australian Kidney Transplant Waiting List Stock and Flow by Blood Group 2008 - 2013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8553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Blood Group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62500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tabLst>
                          <a:tab pos="173736" algn="l"/>
                        </a:tabLs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7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2500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tabLst>
                          <a:tab pos="173736" algn="l"/>
                        </a:tabLs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2500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tabLst>
                          <a:tab pos="173736" algn="l"/>
                        </a:tabLs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2500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start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Made active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Taken off list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Overseas graft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 on list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Active end of year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547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78" marR="8578" marT="8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939925" y="2586038"/>
            <a:ext cx="6859588" cy="63960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353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692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763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3433819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23</TotalTime>
  <Words>2463</Words>
  <Application>Microsoft Office PowerPoint</Application>
  <PresentationFormat>On-screen Show (4:3)</PresentationFormat>
  <Paragraphs>1364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5</cp:revision>
  <dcterms:created xsi:type="dcterms:W3CDTF">2015-09-24T03:00:18Z</dcterms:created>
  <dcterms:modified xsi:type="dcterms:W3CDTF">2015-09-24T03:24:12Z</dcterms:modified>
</cp:coreProperties>
</file>