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5" r:id="rId5"/>
    <p:sldId id="264" r:id="rId6"/>
    <p:sldId id="263" r:id="rId7"/>
    <p:sldId id="262" r:id="rId8"/>
    <p:sldId id="261" r:id="rId9"/>
    <p:sldId id="260" r:id="rId10"/>
    <p:sldId id="259" r:id="rId11"/>
    <p:sldId id="258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D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581176"/>
            <a:ext cx="1329588" cy="1132808"/>
          </a:xfrm>
          <a:prstGeom prst="rect">
            <a:avLst/>
          </a:prstGeom>
        </p:spPr>
      </p:pic>
      <p:grpSp>
        <p:nvGrpSpPr>
          <p:cNvPr id="16" name="Group 15"/>
          <p:cNvGrpSpPr/>
          <p:nvPr userDrawn="1"/>
        </p:nvGrpSpPr>
        <p:grpSpPr>
          <a:xfrm>
            <a:off x="5636024" y="-459432"/>
            <a:ext cx="3514725" cy="2204974"/>
            <a:chOff x="5636024" y="987642"/>
            <a:chExt cx="3514725" cy="2204974"/>
          </a:xfrm>
        </p:grpSpPr>
        <p:sp>
          <p:nvSpPr>
            <p:cNvPr id="8" name="Freeform 3"/>
            <p:cNvSpPr>
              <a:spLocks/>
            </p:cNvSpPr>
            <p:nvPr userDrawn="1"/>
          </p:nvSpPr>
          <p:spPr bwMode="auto">
            <a:xfrm>
              <a:off x="6051949" y="987642"/>
              <a:ext cx="3098800" cy="2033588"/>
            </a:xfrm>
            <a:custGeom>
              <a:avLst/>
              <a:gdLst>
                <a:gd name="T0" fmla="*/ 1452 w 1452"/>
                <a:gd name="T1" fmla="*/ 585 h 764"/>
                <a:gd name="T2" fmla="*/ 0 w 1452"/>
                <a:gd name="T3" fmla="*/ 764 h 764"/>
                <a:gd name="T4" fmla="*/ 1452 w 1452"/>
                <a:gd name="T5" fmla="*/ 502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2" h="764">
                  <a:moveTo>
                    <a:pt x="1452" y="585"/>
                  </a:moveTo>
                  <a:cubicBezTo>
                    <a:pt x="505" y="90"/>
                    <a:pt x="23" y="710"/>
                    <a:pt x="0" y="764"/>
                  </a:cubicBezTo>
                  <a:cubicBezTo>
                    <a:pt x="0" y="764"/>
                    <a:pt x="388" y="0"/>
                    <a:pt x="1452" y="502"/>
                  </a:cubicBezTo>
                </a:path>
              </a:pathLst>
            </a:custGeom>
            <a:solidFill>
              <a:srgbClr val="006699">
                <a:alpha val="2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" name="Freeform 4"/>
            <p:cNvSpPr>
              <a:spLocks/>
            </p:cNvSpPr>
            <p:nvPr userDrawn="1"/>
          </p:nvSpPr>
          <p:spPr bwMode="auto">
            <a:xfrm>
              <a:off x="5636024" y="1068541"/>
              <a:ext cx="3514725" cy="2124075"/>
            </a:xfrm>
            <a:custGeom>
              <a:avLst/>
              <a:gdLst>
                <a:gd name="T0" fmla="*/ 1647 w 1647"/>
                <a:gd name="T1" fmla="*/ 611 h 798"/>
                <a:gd name="T2" fmla="*/ 0 w 1647"/>
                <a:gd name="T3" fmla="*/ 798 h 798"/>
                <a:gd name="T4" fmla="*/ 1647 w 1647"/>
                <a:gd name="T5" fmla="*/ 524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7" h="798">
                  <a:moveTo>
                    <a:pt x="1647" y="611"/>
                  </a:moveTo>
                  <a:cubicBezTo>
                    <a:pt x="635" y="94"/>
                    <a:pt x="24" y="741"/>
                    <a:pt x="0" y="798"/>
                  </a:cubicBezTo>
                  <a:cubicBezTo>
                    <a:pt x="0" y="798"/>
                    <a:pt x="511" y="0"/>
                    <a:pt x="1647" y="524"/>
                  </a:cubicBezTo>
                </a:path>
              </a:pathLst>
            </a:custGeom>
            <a:solidFill>
              <a:srgbClr val="DCEAF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0" y="3198353"/>
            <a:ext cx="3938587" cy="2119191"/>
            <a:chOff x="0" y="3198353"/>
            <a:chExt cx="3938587" cy="2119191"/>
          </a:xfrm>
        </p:grpSpPr>
        <p:sp>
          <p:nvSpPr>
            <p:cNvPr id="10" name="Freeform 5"/>
            <p:cNvSpPr>
              <a:spLocks/>
            </p:cNvSpPr>
            <p:nvPr userDrawn="1"/>
          </p:nvSpPr>
          <p:spPr bwMode="auto">
            <a:xfrm flipH="1" flipV="1">
              <a:off x="0" y="3207756"/>
              <a:ext cx="3938587" cy="2109788"/>
            </a:xfrm>
            <a:custGeom>
              <a:avLst/>
              <a:gdLst>
                <a:gd name="T0" fmla="*/ 7224 w 7224"/>
                <a:gd name="T1" fmla="*/ 966 h 3869"/>
                <a:gd name="T2" fmla="*/ 0 w 7224"/>
                <a:gd name="T3" fmla="*/ 0 h 3869"/>
                <a:gd name="T4" fmla="*/ 7224 w 7224"/>
                <a:gd name="T5" fmla="*/ 384 h 3869"/>
                <a:gd name="T6" fmla="*/ 7224 w 7224"/>
                <a:gd name="T7" fmla="*/ 966 h 38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24" h="3869">
                  <a:moveTo>
                    <a:pt x="7224" y="966"/>
                  </a:moveTo>
                  <a:cubicBezTo>
                    <a:pt x="1719" y="3869"/>
                    <a:pt x="0" y="0"/>
                    <a:pt x="0" y="0"/>
                  </a:cubicBezTo>
                  <a:cubicBezTo>
                    <a:pt x="0" y="0"/>
                    <a:pt x="1989" y="3340"/>
                    <a:pt x="7224" y="384"/>
                  </a:cubicBezTo>
                  <a:cubicBezTo>
                    <a:pt x="7221" y="630"/>
                    <a:pt x="7224" y="978"/>
                    <a:pt x="7224" y="966"/>
                  </a:cubicBezTo>
                  <a:close/>
                </a:path>
              </a:pathLst>
            </a:custGeom>
            <a:solidFill>
              <a:srgbClr val="CCE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auto">
            <a:xfrm>
              <a:off x="13657" y="3198353"/>
              <a:ext cx="3533775" cy="2085975"/>
            </a:xfrm>
            <a:custGeom>
              <a:avLst/>
              <a:gdLst>
                <a:gd name="T0" fmla="*/ 0 w 1097"/>
                <a:gd name="T1" fmla="*/ 484 h 648"/>
                <a:gd name="T2" fmla="*/ 1097 w 1097"/>
                <a:gd name="T3" fmla="*/ 648 h 648"/>
                <a:gd name="T4" fmla="*/ 0 w 1097"/>
                <a:gd name="T5" fmla="*/ 386 h 648"/>
                <a:gd name="T6" fmla="*/ 0 w 1097"/>
                <a:gd name="T7" fmla="*/ 48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7" h="648">
                  <a:moveTo>
                    <a:pt x="0" y="484"/>
                  </a:moveTo>
                  <a:cubicBezTo>
                    <a:pt x="842" y="94"/>
                    <a:pt x="1076" y="603"/>
                    <a:pt x="1097" y="648"/>
                  </a:cubicBezTo>
                  <a:cubicBezTo>
                    <a:pt x="1097" y="648"/>
                    <a:pt x="946" y="0"/>
                    <a:pt x="0" y="386"/>
                  </a:cubicBezTo>
                  <a:lnTo>
                    <a:pt x="0" y="484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2" name="Freeform 7"/>
          <p:cNvSpPr>
            <a:spLocks/>
          </p:cNvSpPr>
          <p:nvPr userDrawn="1"/>
        </p:nvSpPr>
        <p:spPr bwMode="auto">
          <a:xfrm flipH="1" flipV="1">
            <a:off x="-71438" y="3836260"/>
            <a:ext cx="3938588" cy="2109787"/>
          </a:xfrm>
          <a:custGeom>
            <a:avLst/>
            <a:gdLst>
              <a:gd name="T0" fmla="*/ 7224 w 7224"/>
              <a:gd name="T1" fmla="*/ 966 h 3869"/>
              <a:gd name="T2" fmla="*/ 0 w 7224"/>
              <a:gd name="T3" fmla="*/ 0 h 3869"/>
              <a:gd name="T4" fmla="*/ 7224 w 7224"/>
              <a:gd name="T5" fmla="*/ 384 h 3869"/>
              <a:gd name="T6" fmla="*/ 7224 w 7224"/>
              <a:gd name="T7" fmla="*/ 966 h 3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24" h="3869">
                <a:moveTo>
                  <a:pt x="7224" y="966"/>
                </a:moveTo>
                <a:cubicBezTo>
                  <a:pt x="1719" y="3869"/>
                  <a:pt x="0" y="0"/>
                  <a:pt x="0" y="0"/>
                </a:cubicBezTo>
                <a:cubicBezTo>
                  <a:pt x="0" y="0"/>
                  <a:pt x="1989" y="3340"/>
                  <a:pt x="7224" y="384"/>
                </a:cubicBezTo>
                <a:cubicBezTo>
                  <a:pt x="7221" y="630"/>
                  <a:pt x="7224" y="978"/>
                  <a:pt x="7224" y="966"/>
                </a:cubicBezTo>
                <a:close/>
              </a:path>
            </a:pathLst>
          </a:custGeom>
          <a:solidFill>
            <a:srgbClr val="FFFFFF">
              <a:alpha val="1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-71438" y="714528"/>
            <a:ext cx="2421993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Chapter </a:t>
            </a: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7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 userDrawn="1"/>
        </p:nvSpPr>
        <p:spPr bwMode="auto">
          <a:xfrm>
            <a:off x="2384824" y="1745542"/>
            <a:ext cx="6502400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Transplant Waiting List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 userDrawn="1"/>
        </p:nvSpPr>
        <p:spPr bwMode="auto">
          <a:xfrm>
            <a:off x="13657" y="4693142"/>
            <a:ext cx="3274268" cy="184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2880" tIns="182880" rIns="182880" bIns="1828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2014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ANZDATA Registry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37th Annual Report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Data to 31-Dec-2013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 userDrawn="1"/>
        </p:nvSpPr>
        <p:spPr bwMode="auto">
          <a:xfrm>
            <a:off x="3030936" y="3057095"/>
            <a:ext cx="5856287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ANZDATA gratefully acknowledges the contributions </a:t>
            </a:r>
            <a:b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of Professor Jeremy Chapman and Ms </a:t>
            </a:r>
            <a:r>
              <a:rPr kumimoji="0" lang="en-AU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Jenni</a:t>
            </a:r>
            <a: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 Wright of </a:t>
            </a:r>
            <a:b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the National Organ Matching System (NOMS) of Australia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46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6194590"/>
            <a:ext cx="1296144" cy="618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6300192" y="6495147"/>
            <a:ext cx="27363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 ANZDATA Registry 37</a:t>
            </a:r>
            <a:r>
              <a:rPr lang="en-AU" sz="1000" baseline="3000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AU" sz="1000" baseline="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Annual Report</a:t>
            </a:r>
            <a:endParaRPr lang="en-AU" sz="1000" dirty="0">
              <a:solidFill>
                <a:srgbClr val="004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12000" y="261288"/>
            <a:ext cx="7920000" cy="576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032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0EA13-B3CD-4E3D-AC0C-5F07BED215E9}" type="datetimeFigureOut">
              <a:rPr lang="en-AU" smtClean="0"/>
              <a:t>24/09/2015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0DDAE-9B10-4B92-9FAB-BA72AB9F32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767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4D7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4D7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4D7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4D7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4D7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4D7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9101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59313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26411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624639239"/>
              </p:ext>
            </p:extLst>
          </p:nvPr>
        </p:nvGraphicFramePr>
        <p:xfrm>
          <a:off x="612000" y="182990"/>
          <a:ext cx="7920001" cy="5760002"/>
        </p:xfrm>
        <a:graphic>
          <a:graphicData uri="http://schemas.openxmlformats.org/drawingml/2006/table">
            <a:tbl>
              <a:tblPr/>
              <a:tblGrid>
                <a:gridCol w="1594571"/>
                <a:gridCol w="1315195"/>
                <a:gridCol w="1002047"/>
                <a:gridCol w="1002047"/>
                <a:gridCol w="1002047"/>
                <a:gridCol w="1002047"/>
                <a:gridCol w="1002047"/>
              </a:tblGrid>
              <a:tr h="850684">
                <a:tc gridSpan="7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Demographic Breakdown of the Australian Kidney Transplant Waiting List          2008 - 2013</a:t>
                      </a: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24422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Factor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23631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1252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1266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1056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135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Waiting time (years), </a:t>
                      </a:r>
                      <a:b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median (IQR)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2.9 (1.6, 4.8)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2.8 (1.6, 4.6)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2.9 (1.7, 4.7)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2.8 (1.6, 4.5)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2.8 (1.5, 4.5)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 (1.5, 4.5)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1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Historical peak PRA (%)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1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0-19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908 (72.5%)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918 (72.5%)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826 (69.7%)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735 (67.6%)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723 (67.4%)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709 (67.6%)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1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20-39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 (8.5%)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 (8.3%)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(8.4%)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(9.2%)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 (8.2%)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 (8.3%)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1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40-59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 (5.7%)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 (5.3%)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 (5.1%)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 (5.6%)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 (5.7%)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 (5.4%)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1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60-79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(5.9%)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 (5.4%)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 (6.8%)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(6.8%)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 (6.8%)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 (6.7%)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1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80-100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(7.3%)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 (8.5%)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119 (10.0%)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 (10.8%)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 (11.9%)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126 (12.0%)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1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Blood group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1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A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402 (32.1%)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417 (32.9%)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359 (30.3%)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295 (27.1%)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308 (28.7%)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318 (30.1%)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1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AB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(0.7%)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(1.3%)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(0.9%)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(2.0%)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(1.8%)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(1.8%)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1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B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149 (11.9%)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 (13.0%)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169 (14.3%)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160 (14.7%)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178 (16.6%)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172 (16.3%)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1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O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692 (55.3%)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668 (52.8%)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646 (54.5%)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610 (56.1%)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568 (52.9%)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547 (51.8%)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1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Previous grafts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1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1037 (82.8%)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1042 (82.3%)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942 (79.5%)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857 (78.8%)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826 (77.0%)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785 (74.3%)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1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 (14.4%)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185 (14.6%)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 (17.0%)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194 (17.8%)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212 (19.8%)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231 (21.9%)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1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 (2.6%)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 (2.4%)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 (2.9%)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(2.6%)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(2.6%)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 (3.1%)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1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(0.2%)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(0.6%)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(0.7%)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(0.6%)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(0.7%)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(0.7%)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1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(0.2%)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24013" y="3941763"/>
            <a:ext cx="6837362" cy="490061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5323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35865654"/>
              </p:ext>
            </p:extLst>
          </p:nvPr>
        </p:nvGraphicFramePr>
        <p:xfrm>
          <a:off x="612001" y="44627"/>
          <a:ext cx="7919998" cy="5759999"/>
        </p:xfrm>
        <a:graphic>
          <a:graphicData uri="http://schemas.openxmlformats.org/drawingml/2006/table">
            <a:tbl>
              <a:tblPr/>
              <a:tblGrid>
                <a:gridCol w="1854854"/>
                <a:gridCol w="1261069"/>
                <a:gridCol w="960815"/>
                <a:gridCol w="960815"/>
                <a:gridCol w="960815"/>
                <a:gridCol w="960815"/>
                <a:gridCol w="960815"/>
              </a:tblGrid>
              <a:tr h="397443"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Demographic Breakdown of the Australian Kidney Transplant Waiting List 2008 - 2013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7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7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7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7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7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7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17477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Factor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 (years)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0-44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361 (28.8%)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380 (30.0%)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363 (30.6%)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363 (33.4%)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346 (32.2%)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358 (33.9%)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45-54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376 (30.0%)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374 (29.5%)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320 (27.0%)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288 (26.5%)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279 (26.0%)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272 (25.8%)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55-64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387 (30.9%)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366 (28.9%)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371 (31.3%)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319 (29.3%)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304 (28.3%)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286 (27.1%)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65+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 (10.2%)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146 (11.5%)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131 (11.1%)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 (10.8%)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 (13.4%)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 (13.3%)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Male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756 (60.4%)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750 (59.2%)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681 (57.5%)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633 (58.2%)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628 (58.5%)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639 (60.5%)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Race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Caucasian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936 (74.8%)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953 (75.3%)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864 (72.9%)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771 (70.9%)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756 (70.5%)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746 (70.6%)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Aboriginal/TSI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 (3.7%)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(3.6%)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 (4.1%)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 (3.0%)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 (3.1%)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 (3.2%)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Asian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 (15.9%)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194 (15.3%)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192 (16.2%)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 (18.3%)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 (18.7%)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189 (17.9%)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Māori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(1.1%)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(0.9%)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(1.4%)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(1.7%)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(1.3%)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(1.2%)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Pacific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(2.0%)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(2.0%)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(2.4%)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(2.3%)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 (2.4%)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(2.7%)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Other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 (2.6%)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 (2.9%)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 (3.0%)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 (3.6%)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 (3.7%)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 (4.0%)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Not reported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(0.1%)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(0.1%)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(0.1%)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(0.3%)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(0.3%)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Primary Renal Disease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Glomerulonephritis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566 (45.2%)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605 (47.8%)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535 (45.1%)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502 (46.2%)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469 (43.7%)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433 (41.0%)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Analgesic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(1.1%)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(1.0%)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(0.8%)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(0.5%)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(0.3%)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(0.5%)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Polycystic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189 (15.1%)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165 (13.0%)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171 (14.4%)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 (13.2%)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149 (13.9%)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135 (12.8%)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Reflux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 (8.9%)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 (8.5%)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 (8.7%)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 (7.8%)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 (7.3%)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 (8.0%)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Hypertension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(7.1%)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(7.4%)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 (6.4%)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 (6.1%)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(8.3%)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 (8.0%)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Diabetic nephropathy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130 (10.4%)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 (9.6%)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131 (11.1%)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124 (11.4%)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132 (12.3%)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145 (13.7%)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Other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 (8.1%)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 (8.8%)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 (9.3%)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 (10.2%)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 (10.3%)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 (12.1%)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Uncertain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(4.0%)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 (3.7%)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 (4.1%)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 (4.5%)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 (3.9%)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 (3.7%)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Not reported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(0.1%)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(0.1%)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(0.1%)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(0.2%)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Diabetes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205 (16.4%)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189 (15.0%)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 (16.8%)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 (18.5%)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209 (19.5%)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 (21.3%)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Coronary artery disease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283 (22.7%)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251 (19.9%)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241 (20.4%)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227 (20.9%)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218 (20.4%)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224 (21.2%)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Peripheral vascular disease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129 (10.3%)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135 (10.7%)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120 (10.2%)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119 (11.0%)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 (10.2%)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 (11.5%)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Cerebrovascular disease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 (5.8%)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 (6.1%)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 (6.4%)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 (5.6%)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 (6.5%)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 (6.0%)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Chronic lung disease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 (8.6%)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 (8.4%)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(7.6%)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 (8.1%)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(9.3%)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 (10.2%)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933" marR="6933" marT="6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2557463" y="1458913"/>
            <a:ext cx="6840537" cy="79121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60799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44040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1166252167"/>
              </p:ext>
            </p:extLst>
          </p:nvPr>
        </p:nvGraphicFramePr>
        <p:xfrm>
          <a:off x="611560" y="116632"/>
          <a:ext cx="7919997" cy="5759996"/>
        </p:xfrm>
        <a:graphic>
          <a:graphicData uri="http://schemas.openxmlformats.org/drawingml/2006/table">
            <a:tbl>
              <a:tblPr/>
              <a:tblGrid>
                <a:gridCol w="3009723"/>
                <a:gridCol w="818379"/>
                <a:gridCol w="818379"/>
                <a:gridCol w="818379"/>
                <a:gridCol w="818379"/>
                <a:gridCol w="818379"/>
                <a:gridCol w="818379"/>
              </a:tblGrid>
              <a:tr h="625136">
                <a:tc gridSpan="7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Australian Kidney Transplant Waiting List Stock and Flow 2008 - 2013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57054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Event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57054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start of year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1334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1266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1185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1087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7054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Made active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653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671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707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054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Taken off list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182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178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149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054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DD graft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417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401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499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581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054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LD graft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054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Overseas graft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054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Died on list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054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end of year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1266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1185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1087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1073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1056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16075" y="8629650"/>
            <a:ext cx="6856413" cy="233203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89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459417611"/>
              </p:ext>
            </p:extLst>
          </p:nvPr>
        </p:nvGraphicFramePr>
        <p:xfrm>
          <a:off x="611999" y="116636"/>
          <a:ext cx="7920002" cy="5779002"/>
        </p:xfrm>
        <a:graphic>
          <a:graphicData uri="http://schemas.openxmlformats.org/drawingml/2006/table">
            <a:tbl>
              <a:tblPr/>
              <a:tblGrid>
                <a:gridCol w="2185234"/>
                <a:gridCol w="2185234"/>
                <a:gridCol w="591589"/>
                <a:gridCol w="591589"/>
                <a:gridCol w="591589"/>
                <a:gridCol w="591589"/>
                <a:gridCol w="591589"/>
                <a:gridCol w="591589"/>
              </a:tblGrid>
              <a:tr h="749577">
                <a:tc gridSpan="8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Australian Kidney Transplant Waiting List Stock and Flow by Indigenous Status  2008 - 2013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28181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Race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Event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300542">
                <a:tc rowSpan="8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Non-indigenous 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start of year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1206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1136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054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Made active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54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Taken off list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54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DD graft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54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LD graft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54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Overseas graft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54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Died on list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54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end of year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1206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1221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1136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300542">
                <a:tc rowSpan="8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Indigenous 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start of year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054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Made active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063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Taken off list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54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DD graft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54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LD graft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39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Overseas graft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54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Died on list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54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end of year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03375" y="3622675"/>
            <a:ext cx="6854825" cy="45529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9610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1497320107"/>
              </p:ext>
            </p:extLst>
          </p:nvPr>
        </p:nvGraphicFramePr>
        <p:xfrm>
          <a:off x="611560" y="116623"/>
          <a:ext cx="7920001" cy="6000523"/>
        </p:xfrm>
        <a:graphic>
          <a:graphicData uri="http://schemas.openxmlformats.org/drawingml/2006/table">
            <a:tbl>
              <a:tblPr/>
              <a:tblGrid>
                <a:gridCol w="2068448"/>
                <a:gridCol w="2068448"/>
                <a:gridCol w="631353"/>
                <a:gridCol w="631353"/>
                <a:gridCol w="631353"/>
                <a:gridCol w="631353"/>
                <a:gridCol w="631353"/>
                <a:gridCol w="626340"/>
              </a:tblGrid>
              <a:tr h="275939">
                <a:tc gridSpan="8">
                  <a:txBody>
                    <a:bodyPr/>
                    <a:lstStyle/>
                    <a:p>
                      <a:pPr algn="ctr"/>
                      <a:r>
                        <a:rPr lang="en-A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Australian Kidney Transplant Waiting List Stock and Flow by Age Category 2008 - 2013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13375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 Group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Event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133758">
                <a:tc rowSpan="8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0-14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start of year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Made active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Taken off list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DD graft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LD graft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Overseas graft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Died on list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end of year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33758">
                <a:tc rowSpan="8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15- 44  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start of year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352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310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355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375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376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Made active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172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Taken off list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DD graft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177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179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LD graft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Overseas graft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Died on list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end of year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351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355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375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376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414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33758">
                <a:tc rowSpan="8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45-54   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start of year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336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355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Made active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170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157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186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189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Taken off list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DD graft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143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147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LD graft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Overseas graft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Died on list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end of year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336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355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320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292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285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33758">
                <a:tc rowSpan="8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55-64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start of year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296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Made active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209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Taken off list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DD graft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127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157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179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LD graft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Overseas graft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Died on list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end of year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321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296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270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33758">
                <a:tc rowSpan="8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65+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start of year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205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194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132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Made active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Taken off list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DD graft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LD graft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Overseas graft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Died on list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end of year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194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71" marR="7671" marT="76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2257425" y="2286000"/>
            <a:ext cx="6856413" cy="69945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8300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3209028204"/>
              </p:ext>
            </p:extLst>
          </p:nvPr>
        </p:nvGraphicFramePr>
        <p:xfrm>
          <a:off x="611560" y="116632"/>
          <a:ext cx="7920000" cy="6002421"/>
        </p:xfrm>
        <a:graphic>
          <a:graphicData uri="http://schemas.openxmlformats.org/drawingml/2006/table">
            <a:tbl>
              <a:tblPr/>
              <a:tblGrid>
                <a:gridCol w="2048592"/>
                <a:gridCol w="2048592"/>
                <a:gridCol w="637136"/>
                <a:gridCol w="637136"/>
                <a:gridCol w="637136"/>
                <a:gridCol w="637136"/>
                <a:gridCol w="637136"/>
                <a:gridCol w="637136"/>
              </a:tblGrid>
              <a:tr h="275529">
                <a:tc gridSpan="8">
                  <a:txBody>
                    <a:bodyPr/>
                    <a:lstStyle/>
                    <a:p>
                      <a:r>
                        <a:rPr lang="en-A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Australian Kidney Transplant Waiting List Stock and Flow by Transplant Region 2008 - 2013</a:t>
                      </a:r>
                      <a:endParaRPr lang="en-A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59" marR="7659" marT="7659" marB="0" anchor="ctr">
                    <a:lnL w="6350" cap="flat" cmpd="sng" algn="ctr">
                      <a:solidFill>
                        <a:srgbClr val="99C2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 w="6350" cap="flat" cmpd="sng" algn="ctr">
                      <a:solidFill>
                        <a:srgbClr val="99C2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14241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State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 w="6350" cap="flat" cmpd="sng" algn="ctr">
                      <a:solidFill>
                        <a:srgbClr val="99C2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C2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Event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 w="6350" cap="flat" cmpd="sng" algn="ctr">
                      <a:solidFill>
                        <a:srgbClr val="99C2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133551">
                <a:tc rowSpan="8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NSW 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start of year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616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Made active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267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Taken off list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DD graft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167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LD graft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Overseas graft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Died on list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end of year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616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33551">
                <a:tc rowSpan="8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 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start of year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326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339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Made active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169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247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Taken off list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DD graft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119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155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166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LD graft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Overseas graft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Died on list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end of year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326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339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33551">
                <a:tc rowSpan="8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QLD 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start of year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139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127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Made active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127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Taken off list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DD graft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LD graft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Overseas graft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Died on list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end of year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139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127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33551">
                <a:tc rowSpan="8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 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start of year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Made active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Taken off list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DD graft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LD graft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Overseas graft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Died on list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end of year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33551">
                <a:tc rowSpan="8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 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start of year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Made active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Taken off list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DD graft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LD graft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Overseas graft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Died on list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5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end of year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59" marR="7659" marT="76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2271713" y="2300288"/>
            <a:ext cx="6861175" cy="69659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8318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279309437"/>
              </p:ext>
            </p:extLst>
          </p:nvPr>
        </p:nvGraphicFramePr>
        <p:xfrm>
          <a:off x="611560" y="256173"/>
          <a:ext cx="7920002" cy="5759998"/>
        </p:xfrm>
        <a:graphic>
          <a:graphicData uri="http://schemas.openxmlformats.org/drawingml/2006/table">
            <a:tbl>
              <a:tblPr/>
              <a:tblGrid>
                <a:gridCol w="2015245"/>
                <a:gridCol w="2015245"/>
                <a:gridCol w="648252"/>
                <a:gridCol w="648252"/>
                <a:gridCol w="648252"/>
                <a:gridCol w="648252"/>
                <a:gridCol w="648252"/>
                <a:gridCol w="648252"/>
              </a:tblGrid>
              <a:tr h="359175">
                <a:tc gridSpan="8">
                  <a:txBody>
                    <a:bodyPr/>
                    <a:lstStyle/>
                    <a:p>
                      <a:pPr algn="ctr"/>
                      <a:r>
                        <a:rPr lang="en-A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Australian Kidney Transplant Waiting List Stock and Flow by Blood Group 2008 - 2013 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18553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Blood Group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Event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162500">
                <a:tc rowSpan="8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  <a:tabLst>
                          <a:tab pos="173736" algn="l"/>
                        </a:tabLs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start of year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775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Made active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Taken off list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DD graft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LD graft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Overseas graft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Died on list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end of year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62500">
                <a:tc rowSpan="8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  <a:tabLst>
                          <a:tab pos="173736" algn="l"/>
                        </a:tabLs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 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start of year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25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Made active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1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Taken off list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DD graft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LD graft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Overseas graft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Died on list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end of year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62500">
                <a:tc rowSpan="8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  <a:tabLst>
                          <a:tab pos="173736" algn="l"/>
                        </a:tabLs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 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start of year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165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25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Made active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Taken off list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DD graft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LD graft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Overseas graft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Died on list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end of year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169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62500">
                <a:tc rowSpan="8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 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start of year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668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25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Made active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302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292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Taken off list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1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DD graft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191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LD graft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Overseas graft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Died on list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1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Active end of year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610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568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547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78" marR="8578" marT="8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939925" y="2586038"/>
            <a:ext cx="6859588" cy="639603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3531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66925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97639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33433819"/>
      </p:ext>
    </p:extLst>
  </p:cSld>
  <p:clrMapOvr>
    <a:masterClrMapping/>
  </p:clrMapOvr>
</p:sld>
</file>

<file path=ppt/theme/theme1.xml><?xml version="1.0" encoding="utf-8"?>
<a:theme xmlns:a="http://schemas.openxmlformats.org/drawingml/2006/main" name="PPT-Template - Cop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PPT-Template - Copy</Template>
  <TotalTime>23</TotalTime>
  <Words>2463</Words>
  <Application>Microsoft Office PowerPoint</Application>
  <PresentationFormat>On-screen Show (4:3)</PresentationFormat>
  <Paragraphs>1364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PPT-Template - Copy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Adams</dc:creator>
  <cp:lastModifiedBy>Julie Adams</cp:lastModifiedBy>
  <cp:revision>5</cp:revision>
  <dcterms:created xsi:type="dcterms:W3CDTF">2015-09-24T03:00:18Z</dcterms:created>
  <dcterms:modified xsi:type="dcterms:W3CDTF">2015-09-24T03:24:12Z</dcterms:modified>
</cp:coreProperties>
</file>