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0" r:id="rId5"/>
    <p:sldId id="269" r:id="rId6"/>
    <p:sldId id="268" r:id="rId7"/>
    <p:sldId id="267" r:id="rId8"/>
    <p:sldId id="266" r:id="rId9"/>
    <p:sldId id="265" r:id="rId10"/>
    <p:sldId id="264" r:id="rId11"/>
    <p:sldId id="262" r:id="rId12"/>
    <p:sldId id="261" r:id="rId13"/>
    <p:sldId id="260" r:id="rId14"/>
    <p:sldId id="259" r:id="rId15"/>
    <p:sldId id="25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4" r:id="rId26"/>
    <p:sldId id="280" r:id="rId27"/>
    <p:sldId id="283" r:id="rId28"/>
    <p:sldId id="282" r:id="rId29"/>
    <p:sldId id="281" r:id="rId30"/>
    <p:sldId id="285" r:id="rId31"/>
    <p:sldId id="292" r:id="rId32"/>
    <p:sldId id="291" r:id="rId33"/>
    <p:sldId id="290" r:id="rId34"/>
    <p:sldId id="289" r:id="rId35"/>
    <p:sldId id="288" r:id="rId36"/>
    <p:sldId id="287" r:id="rId37"/>
    <p:sldId id="286" r:id="rId38"/>
    <p:sldId id="302" r:id="rId39"/>
    <p:sldId id="301" r:id="rId40"/>
    <p:sldId id="300" r:id="rId41"/>
    <p:sldId id="299" r:id="rId42"/>
    <p:sldId id="298" r:id="rId43"/>
    <p:sldId id="297" r:id="rId44"/>
    <p:sldId id="296" r:id="rId45"/>
    <p:sldId id="295" r:id="rId46"/>
    <p:sldId id="294" r:id="rId47"/>
    <p:sldId id="305" r:id="rId48"/>
    <p:sldId id="308" r:id="rId49"/>
    <p:sldId id="307" r:id="rId50"/>
    <p:sldId id="306" r:id="rId51"/>
    <p:sldId id="304" r:id="rId52"/>
    <p:sldId id="303" r:id="rId53"/>
    <p:sldId id="309" r:id="rId54"/>
    <p:sldId id="310" r:id="rId55"/>
    <p:sldId id="311" r:id="rId56"/>
    <p:sldId id="319" r:id="rId57"/>
    <p:sldId id="318" r:id="rId58"/>
    <p:sldId id="317" r:id="rId59"/>
    <p:sldId id="316" r:id="rId60"/>
    <p:sldId id="315" r:id="rId61"/>
    <p:sldId id="314" r:id="rId62"/>
    <p:sldId id="313" r:id="rId63"/>
    <p:sldId id="312" r:id="rId64"/>
    <p:sldId id="320" r:id="rId65"/>
    <p:sldId id="321" r:id="rId66"/>
    <p:sldId id="328" r:id="rId67"/>
    <p:sldId id="327" r:id="rId68"/>
    <p:sldId id="326" r:id="rId69"/>
    <p:sldId id="325" r:id="rId70"/>
    <p:sldId id="324" r:id="rId71"/>
    <p:sldId id="323" r:id="rId72"/>
    <p:sldId id="322" r:id="rId73"/>
    <p:sldId id="333" r:id="rId74"/>
    <p:sldId id="332" r:id="rId75"/>
    <p:sldId id="331" r:id="rId76"/>
    <p:sldId id="330" r:id="rId77"/>
    <p:sldId id="329" r:id="rId78"/>
    <p:sldId id="335" r:id="rId79"/>
    <p:sldId id="334" r:id="rId80"/>
    <p:sldId id="336" r:id="rId81"/>
    <p:sldId id="343" r:id="rId82"/>
    <p:sldId id="342" r:id="rId83"/>
    <p:sldId id="341" r:id="rId84"/>
    <p:sldId id="340" r:id="rId85"/>
    <p:sldId id="339" r:id="rId86"/>
    <p:sldId id="337" r:id="rId87"/>
    <p:sldId id="338" r:id="rId88"/>
    <p:sldId id="345" r:id="rId8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42199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Peritoneal Dialysis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37th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3708799" y="3062500"/>
            <a:ext cx="5178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ANZDATA gratefully acknowledges the </a:t>
            </a:r>
            <a:b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contributions of  the Peritoneal Dialysis Working Group </a:t>
            </a:r>
            <a:b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convened by Neil </a:t>
            </a:r>
            <a:r>
              <a:rPr kumimoji="0" lang="en-AU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Boudville</a:t>
            </a:r>
            <a:r>
              <a:rPr kumimoji="0" lang="en-AU" altLang="en-US" sz="1400" b="1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ANZDATA Registry 37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24/09/2015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6772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44339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665726787"/>
              </p:ext>
            </p:extLst>
          </p:nvPr>
        </p:nvGraphicFramePr>
        <p:xfrm>
          <a:off x="612000" y="0"/>
          <a:ext cx="7920000" cy="6232907"/>
        </p:xfrm>
        <a:graphic>
          <a:graphicData uri="http://schemas.openxmlformats.org/drawingml/2006/table">
            <a:tbl>
              <a:tblPr/>
              <a:tblGrid>
                <a:gridCol w="1780375"/>
                <a:gridCol w="1780375"/>
                <a:gridCol w="871850"/>
                <a:gridCol w="871850"/>
                <a:gridCol w="871850"/>
                <a:gridCol w="871850"/>
                <a:gridCol w="871850"/>
              </a:tblGrid>
              <a:tr h="549122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Incident and prevalent PD patients by age group and primary disease - </a:t>
                      </a:r>
                      <a:r>
                        <a:rPr lang="en-AU" sz="15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0994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Category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group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</a:tr>
              <a:tr h="172446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Patients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0-14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(6%)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(8%)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(11%)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(10%)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 (12%)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(14%)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 (18%)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 (18%)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 (14%)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 (17%)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 (22%)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 (23%)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 (23%)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226 (25%)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 (24%)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 (22%)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 (24%)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 (25%)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 (16%)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 (14%)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 (15%)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 (15%)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(13%)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835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2446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Dialysing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0-14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(1%)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(4%)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 (8%)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 (9%)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 (9%)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 (9%)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337 (15%)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 (14%)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308 (15%)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337 (15%)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324 (14%)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482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460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455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494 (22%)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507 (22%)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579 (26%)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558 (27%)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514 (25%)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559 (25%)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597 (26%)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400 (18%)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379 (18%)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400 (19%)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421 (19%)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447 (19%)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2306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2446">
                <a:tc rowSpan="9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Renal Disease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 (28%)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 (26%)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 (27%)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 (26%)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 (24%)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 Nephropathy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 (17%)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(13%)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 (14%)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 (12%)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 (15%)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 Disease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 Nephropathy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(3%)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 Nephropathy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 (30%)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 (33%)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273 (33%)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322 (32%)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 (33%)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(11%)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(11%)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 (14%)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 (14%)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(6%)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97" marR="7397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405063" y="1606550"/>
            <a:ext cx="6777037" cy="74168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8993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610718658"/>
              </p:ext>
            </p:extLst>
          </p:nvPr>
        </p:nvGraphicFramePr>
        <p:xfrm>
          <a:off x="612002" y="0"/>
          <a:ext cx="7919997" cy="6233043"/>
        </p:xfrm>
        <a:graphic>
          <a:graphicData uri="http://schemas.openxmlformats.org/drawingml/2006/table">
            <a:tbl>
              <a:tblPr/>
              <a:tblGrid>
                <a:gridCol w="1780376"/>
                <a:gridCol w="1780376"/>
                <a:gridCol w="871849"/>
                <a:gridCol w="871849"/>
                <a:gridCol w="871849"/>
                <a:gridCol w="871849"/>
                <a:gridCol w="871849"/>
              </a:tblGrid>
              <a:tr h="542450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Incident and prevalent PD patients by age group and primary disease </a:t>
                      </a:r>
                      <a:r>
                        <a:rPr lang="en-AU" sz="15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 New </a:t>
                      </a: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Zealand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1591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Category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group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</a:tr>
              <a:tr h="172470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Patients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0-14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(4%)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(11%)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(21%)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(16%)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(16%)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(24%)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(19%)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(22%)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(32%)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(31%)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(28%)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(29%)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(30%)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(25%)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(27%)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(22%)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(25%)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(10%)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(12%)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276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2470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Dialysing 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0-14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 (8%)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(7%)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 (20%)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 (17%)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 (15%)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 (16%)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 (17%)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 (27%)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 (28%)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 (30%)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 (29%)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 (29%)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 (27%)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 (28%)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 (28%)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 (28%)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 (27%)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(12%)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(11%)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(11%)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(11%)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(0%)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778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2470">
                <a:tc rowSpan="9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Renal Disease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(20%)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(24%)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(23%)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(22%)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(24%)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 Nephropathy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(12%)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(13%)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(12%)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 Disease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(5%)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 Nephropathy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 Nephropathy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 (45%)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 (49%)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 (44%)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 (46%)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 (47%)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(11%)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(12%)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(9%)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4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426" marR="7426" marT="7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395538" y="1598613"/>
            <a:ext cx="6777037" cy="73866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9364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35454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86778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icture Placeholder 3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720403367"/>
              </p:ext>
            </p:extLst>
          </p:nvPr>
        </p:nvGraphicFramePr>
        <p:xfrm>
          <a:off x="612000" y="0"/>
          <a:ext cx="7920000" cy="5760001"/>
        </p:xfrm>
        <a:graphic>
          <a:graphicData uri="http://schemas.openxmlformats.org/drawingml/2006/table">
            <a:tbl>
              <a:tblPr/>
              <a:tblGrid>
                <a:gridCol w="1320000"/>
                <a:gridCol w="1320000"/>
                <a:gridCol w="1320000"/>
                <a:gridCol w="1320000"/>
                <a:gridCol w="1320000"/>
                <a:gridCol w="1320000"/>
              </a:tblGrid>
              <a:tr h="1368336"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Number (per Million) of Prevalent PD Patients, Australia 2009-2013 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1066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</a:tr>
              <a:tr h="11066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2203 (101.57)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2089 (94.83)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2078 (93.03)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2238 (98.48)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2306 (99.71)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1066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APD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1314 (60.58)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1279 (58.06)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1285 (57.53)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1400 (61.61)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1448 (62.61)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183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CAPD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889 (40.99)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810 (36.77)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793 (35.50)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838 (36.88)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858 (37.10)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1611313" y="7410450"/>
            <a:ext cx="6851650" cy="16192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1888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395733308"/>
              </p:ext>
            </p:extLst>
          </p:nvPr>
        </p:nvGraphicFramePr>
        <p:xfrm>
          <a:off x="612000" y="0"/>
          <a:ext cx="7920000" cy="5760001"/>
        </p:xfrm>
        <a:graphic>
          <a:graphicData uri="http://schemas.openxmlformats.org/drawingml/2006/table">
            <a:tbl>
              <a:tblPr/>
              <a:tblGrid>
                <a:gridCol w="1320000"/>
                <a:gridCol w="1320000"/>
                <a:gridCol w="1320000"/>
                <a:gridCol w="1320000"/>
                <a:gridCol w="1320000"/>
                <a:gridCol w="1320000"/>
              </a:tblGrid>
              <a:tr h="1363470"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Number (per Million) of Prevalent PD Patients, New Zealand 2009-2013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08819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</a:tr>
              <a:tr h="110277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800 (185.93)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 (191.23)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795 (181.34)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778 (176.50)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 (187.30)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10277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APD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337 (78.32)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 (82.52)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352 (80.29)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377 (85.53)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 (87.57)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277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CAPD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463 (107.61)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473 (108.72)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 (101.05)</a:t>
                      </a:r>
                      <a:endParaRPr lang="en-AU" sz="16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 (90.97)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 (99.73)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22425" y="9466263"/>
            <a:ext cx="6851650" cy="16192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1442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65024724"/>
              </p:ext>
            </p:extLst>
          </p:nvPr>
        </p:nvGraphicFramePr>
        <p:xfrm>
          <a:off x="612000" y="0"/>
          <a:ext cx="7920000" cy="5760001"/>
        </p:xfrm>
        <a:graphic>
          <a:graphicData uri="http://schemas.openxmlformats.org/drawingml/2006/table">
            <a:tbl>
              <a:tblPr/>
              <a:tblGrid>
                <a:gridCol w="777714"/>
                <a:gridCol w="777714"/>
                <a:gridCol w="778404"/>
                <a:gridCol w="888998"/>
                <a:gridCol w="888998"/>
                <a:gridCol w="688721"/>
                <a:gridCol w="725004"/>
                <a:gridCol w="884745"/>
                <a:gridCol w="884745"/>
                <a:gridCol w="624957"/>
              </a:tblGrid>
              <a:tr h="743911">
                <a:tc gridSpan="10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Icodextrin</a:t>
                      </a: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Usage by Modality Type - December 2013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87292">
                <a:tc rowSpan="2"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 Type 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05012"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587292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CAPD 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475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335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858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8729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55.36%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39.04%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5.59%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54.85%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41.99%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3.16%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92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APD 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780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622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1448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8729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53.87%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42.96%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3.18%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28.53%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70.44%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1.03%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92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1255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957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2306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354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460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58732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54.42%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41.50%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4.08%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42.55%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55.29%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2.16%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81163" y="3867150"/>
            <a:ext cx="6694487" cy="21542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5149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7717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228495405"/>
              </p:ext>
            </p:extLst>
          </p:nvPr>
        </p:nvGraphicFramePr>
        <p:xfrm>
          <a:off x="612000" y="0"/>
          <a:ext cx="7919998" cy="5759996"/>
        </p:xfrm>
        <a:graphic>
          <a:graphicData uri="http://schemas.openxmlformats.org/drawingml/2006/table">
            <a:tbl>
              <a:tblPr/>
              <a:tblGrid>
                <a:gridCol w="2591848"/>
                <a:gridCol w="1065630"/>
                <a:gridCol w="1065630"/>
                <a:gridCol w="1065630"/>
                <a:gridCol w="1065630"/>
                <a:gridCol w="1065630"/>
              </a:tblGrid>
              <a:tr h="667723"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Proportion (%) PD of all Home Dialysis Patients 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600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1EB"/>
                    </a:solidFill>
                  </a:tcPr>
                </a:tc>
              </a:tr>
              <a:tr h="4600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Queensland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600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South Wales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700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Australian Capital Territory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471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Victoria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0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Tasmania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0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South 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0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Northern Territory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0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Western 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0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4600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64%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3310" marR="13310" marT="13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790825" y="4546600"/>
            <a:ext cx="5667375" cy="2667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89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83531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98519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898391730"/>
              </p:ext>
            </p:extLst>
          </p:nvPr>
        </p:nvGraphicFramePr>
        <p:xfrm>
          <a:off x="612000" y="0"/>
          <a:ext cx="7920000" cy="5759998"/>
        </p:xfrm>
        <a:graphic>
          <a:graphicData uri="http://schemas.openxmlformats.org/drawingml/2006/table">
            <a:tbl>
              <a:tblPr/>
              <a:tblGrid>
                <a:gridCol w="792000"/>
                <a:gridCol w="792000"/>
                <a:gridCol w="792000"/>
                <a:gridCol w="792000"/>
                <a:gridCol w="792000"/>
                <a:gridCol w="792000"/>
                <a:gridCol w="792000"/>
                <a:gridCol w="792000"/>
                <a:gridCol w="792000"/>
                <a:gridCol w="792000"/>
              </a:tblGrid>
              <a:tr h="610874">
                <a:tc gridSpan="10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 GDP - Lactate Usage by Modality Type - December 2013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10874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 Type 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2D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7300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610874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CAPD 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704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858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402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08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82.05%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12.35%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5.59%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90.74%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6.09%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3.16%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874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APD 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1309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1448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378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08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90.40%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6.42%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3.18%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97.17%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1.80%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1.03%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874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2306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780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6108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87.29%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8.63%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4.08%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93.75%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4.09%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2.16%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366963" y="4467225"/>
            <a:ext cx="6096000" cy="2168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3114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01750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23200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487434975"/>
              </p:ext>
            </p:extLst>
          </p:nvPr>
        </p:nvGraphicFramePr>
        <p:xfrm>
          <a:off x="612000" y="0"/>
          <a:ext cx="7920000" cy="5759998"/>
        </p:xfrm>
        <a:graphic>
          <a:graphicData uri="http://schemas.openxmlformats.org/drawingml/2006/table">
            <a:tbl>
              <a:tblPr/>
              <a:tblGrid>
                <a:gridCol w="792000"/>
                <a:gridCol w="792000"/>
                <a:gridCol w="792000"/>
                <a:gridCol w="792000"/>
                <a:gridCol w="792000"/>
                <a:gridCol w="792000"/>
                <a:gridCol w="792000"/>
                <a:gridCol w="792000"/>
                <a:gridCol w="792000"/>
                <a:gridCol w="792000"/>
              </a:tblGrid>
              <a:tr h="610874">
                <a:tc gridSpan="10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 GDP - </a:t>
                      </a:r>
                      <a:r>
                        <a:rPr lang="en-AU" sz="1800" b="1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Bicarb</a:t>
                      </a: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Usage by Modality Type - December 2013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10874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 Type 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2D6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7300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610874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CAPD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785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858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426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08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91.49%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2.91%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5.59%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96.16%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0.68%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3.16%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874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APD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1373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1448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380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08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94.82%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3.18%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97.69%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1.29%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1.03%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874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2158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2306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806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6108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93.58%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2.34%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4.08%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96.88%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0.96%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2.16%</a:t>
                      </a:r>
                      <a:endParaRPr lang="en-AU" sz="13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3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3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355850" y="4103688"/>
            <a:ext cx="6096000" cy="21558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37143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14841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638161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482771790"/>
              </p:ext>
            </p:extLst>
          </p:nvPr>
        </p:nvGraphicFramePr>
        <p:xfrm>
          <a:off x="611999" y="0"/>
          <a:ext cx="7920003" cy="5856582"/>
        </p:xfrm>
        <a:graphic>
          <a:graphicData uri="http://schemas.openxmlformats.org/drawingml/2006/table">
            <a:tbl>
              <a:tblPr/>
              <a:tblGrid>
                <a:gridCol w="1131429"/>
                <a:gridCol w="1131429"/>
                <a:gridCol w="1131429"/>
                <a:gridCol w="1131429"/>
                <a:gridCol w="1131429"/>
                <a:gridCol w="1131429"/>
                <a:gridCol w="1131429"/>
              </a:tblGrid>
              <a:tr h="1731197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 Dialysis at 90 Days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 by Era 2002 - 2013 </a:t>
                      </a:r>
                      <a:b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Censored for Transplant</a:t>
                      </a:r>
                      <a:b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[95% Confidence Interval] 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5700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Period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of Patients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446474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2002 - 2004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1858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97[96,98]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91[89,92]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69[67,71]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53[51,55]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64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2005 - 2007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2053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98[97,98]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92[91,93]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71[69,73]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57[55,59]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4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2008 - 2010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2020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98[98,99]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94[93,95]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76[74,78]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61[58,63]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4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2011 - 2013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2096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98[97,99]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95[94,96]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74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2002 - 2004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646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97[95,98]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90[87,92]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62[59,66]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44[40,48]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64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2005 - 2007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614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98[97,99]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93[90,94]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70[67,74]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48[44,52]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4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2008 - 2010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649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98[97,99]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93[91,95]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73[69,76]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54[50,58]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4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2011 - 2013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620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99[98,100]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94[92,96]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4963" y="4508500"/>
            <a:ext cx="6856412" cy="27813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2772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931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095509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935912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669524676"/>
              </p:ext>
            </p:extLst>
          </p:nvPr>
        </p:nvGraphicFramePr>
        <p:xfrm>
          <a:off x="611999" y="0"/>
          <a:ext cx="7920003" cy="5785143"/>
        </p:xfrm>
        <a:graphic>
          <a:graphicData uri="http://schemas.openxmlformats.org/drawingml/2006/table">
            <a:tbl>
              <a:tblPr/>
              <a:tblGrid>
                <a:gridCol w="1132497"/>
                <a:gridCol w="1131251"/>
                <a:gridCol w="1131251"/>
                <a:gridCol w="1131251"/>
                <a:gridCol w="1131251"/>
                <a:gridCol w="1131251"/>
                <a:gridCol w="1131251"/>
              </a:tblGrid>
              <a:tr h="1615670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 Dialysis at 90 Days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 by Age Group 2002 - 2013 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Censored for Transplant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[95% Confidence Interval] 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2844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Group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of Patients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451985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&lt;40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1192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99[99,100]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98[98,99]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94[92,95]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91[89,93]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19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40-59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2483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99[98,99]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96[96,97]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83[81,85]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72[70,74]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9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60-74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2949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97[96,98]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91[90,92]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67[65,69]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46[44,48]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9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≥75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1403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96[95,97]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87[85,89]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53[50,56]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28[25,31]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85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&lt;40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284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99[97,100]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97[95,99]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90[85,93]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82[77,87]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19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40-59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942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98[97,99]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94[93,96]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76[73,79]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58[55,62]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9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60-74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1049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98[97,99]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91[89,93]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62[59,65]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38[34,41]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198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≥75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94[91,97]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85[80,89]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47[40,53]</a:t>
                      </a:r>
                      <a:endParaRPr lang="en-AU" sz="15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23[18,29]</a:t>
                      </a:r>
                      <a:endParaRPr lang="en-AU" sz="15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1788" y="3595688"/>
            <a:ext cx="6856412" cy="27813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02900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606496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132071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581704429"/>
              </p:ext>
            </p:extLst>
          </p:nvPr>
        </p:nvGraphicFramePr>
        <p:xfrm>
          <a:off x="612001" y="0"/>
          <a:ext cx="7919999" cy="5760001"/>
        </p:xfrm>
        <a:graphic>
          <a:graphicData uri="http://schemas.openxmlformats.org/drawingml/2006/table">
            <a:tbl>
              <a:tblPr/>
              <a:tblGrid>
                <a:gridCol w="1135325"/>
                <a:gridCol w="1130779"/>
                <a:gridCol w="1130779"/>
                <a:gridCol w="1130779"/>
                <a:gridCol w="1130779"/>
                <a:gridCol w="1130779"/>
                <a:gridCol w="1130779"/>
              </a:tblGrid>
              <a:tr h="2359685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 Dialysis at 90 Days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 by Diabetic Status 2002 - 2013 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Censored for Transplant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[95% Confidence Interval] 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2213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Period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of Patients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683223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4742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98[98,98]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94[94,95]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79[78,80]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66[65,68]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01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3283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97[97,98]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91[90,92]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65[63,67]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45[43,47]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108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98[97,98]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93[92,95]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75[72,77]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60[57,63]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47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98[98,99]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91[89,93]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63[60,66]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37[34,40]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0200" y="4795838"/>
            <a:ext cx="6859588" cy="20891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89951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139453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49626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120763340"/>
              </p:ext>
            </p:extLst>
          </p:nvPr>
        </p:nvGraphicFramePr>
        <p:xfrm>
          <a:off x="611999" y="0"/>
          <a:ext cx="7920003" cy="5810237"/>
        </p:xfrm>
        <a:graphic>
          <a:graphicData uri="http://schemas.openxmlformats.org/drawingml/2006/table">
            <a:tbl>
              <a:tblPr/>
              <a:tblGrid>
                <a:gridCol w="1131429"/>
                <a:gridCol w="1131429"/>
                <a:gridCol w="1131429"/>
                <a:gridCol w="1131429"/>
                <a:gridCol w="1131429"/>
                <a:gridCol w="1131429"/>
                <a:gridCol w="1131429"/>
              </a:tblGrid>
              <a:tr h="1630980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 Dialysis at 90 Days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Technique Survival by Era 2002 - 2013 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Censored for Transplant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[95% Confidence Interval] 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6703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Group 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of Patients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456268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2002 - 2004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1858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91[90,92]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77[75,79]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36[33,38]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15[13,17]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62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2005 - 2007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93[91,94]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78[76,79]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37[34,39]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17[15,18]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1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2008 - 2010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92[91,93]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80[78,81]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41[39,43]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21[18,23]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62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2011 - 2013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94[92,95]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82[80,84]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268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2002 - 2004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95[92,96]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82[79,85]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38[34,42]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16[13,19]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62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2005 - 2007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95[93,97]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84[81,87]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45[41,49]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21[18,25]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62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2008 - 2010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95[93,96]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84[81,87]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47[43,51]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23[18,27]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62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2011 - 2013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96[94,97]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86[83,89]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4963" y="4313238"/>
            <a:ext cx="6856412" cy="27860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2396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3227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2942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124893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95199022"/>
              </p:ext>
            </p:extLst>
          </p:nvPr>
        </p:nvGraphicFramePr>
        <p:xfrm>
          <a:off x="611999" y="0"/>
          <a:ext cx="7920003" cy="5809274"/>
        </p:xfrm>
        <a:graphic>
          <a:graphicData uri="http://schemas.openxmlformats.org/drawingml/2006/table">
            <a:tbl>
              <a:tblPr/>
              <a:tblGrid>
                <a:gridCol w="1131429"/>
                <a:gridCol w="1131429"/>
                <a:gridCol w="1131429"/>
                <a:gridCol w="1131429"/>
                <a:gridCol w="1131429"/>
                <a:gridCol w="1131429"/>
                <a:gridCol w="1131429"/>
              </a:tblGrid>
              <a:tr h="1634339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 Dialysis at 90 Days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Technique Survival by Age Group 2002 - 2013 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Censored for Transplant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[95% Confidence Interval] 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6799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Group 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of Patients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457208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&lt;40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94[93,95]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80[78,83]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45[41,49]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28[23,32]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72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40-59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93[92,94]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81[80,83]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43[40,45]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22[20,25]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60-74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92[91,93]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79[78,81]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38[36,40]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17[15,19]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≥75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91[89,92]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74[72,77]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32[29,35]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11[9,13]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8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&lt;40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95[92,97]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88[83,91]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48[40,55]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30[22,39]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572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40-59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96[94,97]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86[83,88]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46[43,50]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25[21,29]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60-74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96[94,97]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83[80,85]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44[40,47]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18[15,21]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≥75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91[87,94]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78[72,83]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33[27,39]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10[6,15]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4963" y="3595688"/>
            <a:ext cx="6856412" cy="27813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34002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555840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681614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613153139"/>
              </p:ext>
            </p:extLst>
          </p:nvPr>
        </p:nvGraphicFramePr>
        <p:xfrm>
          <a:off x="611999" y="0"/>
          <a:ext cx="7920003" cy="5760001"/>
        </p:xfrm>
        <a:graphic>
          <a:graphicData uri="http://schemas.openxmlformats.org/drawingml/2006/table">
            <a:tbl>
              <a:tblPr/>
              <a:tblGrid>
                <a:gridCol w="1131429"/>
                <a:gridCol w="1131429"/>
                <a:gridCol w="1131429"/>
                <a:gridCol w="1131429"/>
                <a:gridCol w="1131429"/>
                <a:gridCol w="1131429"/>
                <a:gridCol w="1131429"/>
              </a:tblGrid>
              <a:tr h="2375226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Peritoneal Dialysis at 90 Days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Technique Survival by Diabetic Status 2002 - 2013 </a:t>
                      </a:r>
                      <a:b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Censored for Transplant</a:t>
                      </a:r>
                      <a:b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 [95% Confidence Interval] 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2688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Period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of Patients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664489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3283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92[91,93]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78[76,79]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33[32,35]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13[11,14]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44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4742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93[92,94]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80[79,81]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43[41,45]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22[20,24]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455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96[94,97]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83[81,85]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41[38,44]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16[13,18]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448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95[93,96]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85[83,87]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48[44,51]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26[22,29]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4963" y="4183063"/>
            <a:ext cx="6856412" cy="20748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3052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665154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916654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icture Placeholder 4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513212409"/>
              </p:ext>
            </p:extLst>
          </p:nvPr>
        </p:nvGraphicFramePr>
        <p:xfrm>
          <a:off x="612000" y="0"/>
          <a:ext cx="7920000" cy="6148581"/>
        </p:xfrm>
        <a:graphic>
          <a:graphicData uri="http://schemas.openxmlformats.org/drawingml/2006/table">
            <a:tbl>
              <a:tblPr/>
              <a:tblGrid>
                <a:gridCol w="4344107"/>
                <a:gridCol w="1756939"/>
                <a:gridCol w="1818954"/>
              </a:tblGrid>
              <a:tr h="466802">
                <a:tc grid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Causes of Peritoneal Dialysis Technique Failure in 2013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8366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Causes of technique failure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Abdominal Abscess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Acute Peritonitis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Recurrent/Persistent Peritonitis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Tunnel/Exit Site Infection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Unspecified Peritoneal Infection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Infective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 (29%)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(34%)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Catheter Migrated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Inadequate Fluid Ultrafiltration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Inadequate Solute Clearance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Dialysis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 (21%)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(16%)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Abdominal Pain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 Instability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Catheter Block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Dialysate Leak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Haemoperitoneum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Hernia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Hydrothorax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Multiple Adhesions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Pleural Effusion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Pregnancy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Scrotal Oedema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Surgery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Technical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(18%)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(33%)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Preference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Unable To Manage Self-Care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Patient Preference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(18%)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(9%)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Planned Transfer After Acute Pd Start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Poor Nutrition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Vascular access problems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Other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(3%)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5967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Not Reported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621" marR="8621" marT="86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4081463" y="2249488"/>
            <a:ext cx="4597400" cy="63642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1440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965416970"/>
              </p:ext>
            </p:extLst>
          </p:nvPr>
        </p:nvGraphicFramePr>
        <p:xfrm>
          <a:off x="612000" y="0"/>
          <a:ext cx="7920000" cy="5759995"/>
        </p:xfrm>
        <a:graphic>
          <a:graphicData uri="http://schemas.openxmlformats.org/drawingml/2006/table">
            <a:tbl>
              <a:tblPr/>
              <a:tblGrid>
                <a:gridCol w="990000"/>
                <a:gridCol w="990000"/>
                <a:gridCol w="990000"/>
                <a:gridCol w="990000"/>
                <a:gridCol w="990000"/>
                <a:gridCol w="990000"/>
                <a:gridCol w="990000"/>
                <a:gridCol w="990000"/>
              </a:tblGrid>
              <a:tr h="1082747">
                <a:tc gridSpan="8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PD Treatment to First Episode of Peritonitis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By Age at Entry 01-Jan-2009 to 31-Dec-2013 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%Survival[95% Confidence Interval]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92328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Survival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Groups 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923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00-14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15-34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35-54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≥75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(n=111)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(n=389)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(n=1172)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(n=994)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(n=1060)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(n=728)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(n=4454)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[68,84]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[86,92]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[86,89]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[87,91]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[89,93]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[87,92]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[88,90]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[54,73]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[79,87]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[76,81]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[80,85]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[82,87]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[82,87]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[81,83]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[44,65]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[72,81]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[71,76]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[74,80]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[75,81]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[75,81]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[75,77]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[38,60]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[64,75]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[65,71]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[69,75]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[69,76]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[67,74]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[69,72]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[17,50]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[44,60]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[51,58]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[48,57]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[50,59]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[49,59]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[51,55]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[17,50]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[21,43]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[35,46]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[35,46]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[35,45]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[35,47]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[37,42]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(n=20)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(n=94)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(n=389)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(n=387)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(n=354)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(n=118)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(n=1362)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[56,94]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[86,97]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[85,92]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[85,92]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[83,91]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[83,94]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[87,90]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[37,82]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[71,89]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[74,83]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[77,85]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[76,84]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[74,89]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[78,83]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[37,82]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[64,84]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[67,76]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[70,79]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[68,78]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[67,84]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[71,76]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[27,76]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[57,79]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[58,69]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[60,71]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[60,71]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[60,79]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[63,68]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[27,76]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[48,73]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[42,54]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[43,57]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[41,54]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[37,61]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[46,53]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3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[15,59]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[25,41]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[31,47]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[23,37]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[27,52]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[31,39]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3375" y="3395663"/>
            <a:ext cx="6859588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85832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724756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588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773632630"/>
              </p:ext>
            </p:extLst>
          </p:nvPr>
        </p:nvGraphicFramePr>
        <p:xfrm>
          <a:off x="612001" y="0"/>
          <a:ext cx="7919998" cy="5759999"/>
        </p:xfrm>
        <a:graphic>
          <a:graphicData uri="http://schemas.openxmlformats.org/drawingml/2006/table">
            <a:tbl>
              <a:tblPr/>
              <a:tblGrid>
                <a:gridCol w="1137566"/>
                <a:gridCol w="2809267"/>
                <a:gridCol w="794633"/>
                <a:gridCol w="794633"/>
                <a:gridCol w="794633"/>
                <a:gridCol w="794633"/>
                <a:gridCol w="794633"/>
              </a:tblGrid>
              <a:tr h="678066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Stock and Flow of Peritoneal Dialysis Patients 2009 - 2013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3489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37352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new to PD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835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0508" marR="0" indent="-250508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	First Dialysis Treatment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0508" marR="0" indent="-250508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	Previous HD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0508" marR="0" indent="-250508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	Previous Transplant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Transplanted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0508"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Never Transplanted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0508"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Previously Transplanted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Transfer to HD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Dialysing 31 December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237352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new to PD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0508"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Dialysis Treatment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0508"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Previous HD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0508"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Previous Transplant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Transplanted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0508"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Never Transplanted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50508"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Previously Transplanted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Transfer to HD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3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Dialysing 31 December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85913" y="2217738"/>
            <a:ext cx="6870700" cy="45704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83569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036288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258502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735059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708117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275487555"/>
              </p:ext>
            </p:extLst>
          </p:nvPr>
        </p:nvGraphicFramePr>
        <p:xfrm>
          <a:off x="612000" y="0"/>
          <a:ext cx="7920000" cy="5759998"/>
        </p:xfrm>
        <a:graphic>
          <a:graphicData uri="http://schemas.openxmlformats.org/drawingml/2006/table">
            <a:tbl>
              <a:tblPr/>
              <a:tblGrid>
                <a:gridCol w="990000"/>
                <a:gridCol w="990000"/>
                <a:gridCol w="990000"/>
                <a:gridCol w="990000"/>
                <a:gridCol w="990000"/>
                <a:gridCol w="990000"/>
                <a:gridCol w="990000"/>
                <a:gridCol w="990000"/>
              </a:tblGrid>
              <a:tr h="1138366">
                <a:tc gridSpan="8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home APD Treatment to First Episode of Peritonitis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By Age at Entry 01-Jan-2009 to 31-Dec-2013 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%Survival[95% Confidence Interval]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885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Survival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 Groups 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2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885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00-14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15-34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35-54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≥75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6"/>
                    </a:solidFill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(n=103)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(n=321)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(n=864)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(n=658)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(n=714)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(n=457)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(n=3117)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[73, 89]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[88, 95]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[89, 93]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[89, 94]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[93, 96]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[89, 94]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[91, 93]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[62, 81]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[81, 89]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[83, 88]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[84, 90]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[86, 91]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[85, 91]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[85, 88]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[57, 77]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[74, 85]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[77, 83]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[79, 86]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[80, 86]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[76, 84]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[79, 82]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[52, 74]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[68, 80]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[71, 78]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[74, 82]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[74, 81]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[72, 81]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[74, 78]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[30, 65]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[45, 64]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[59, 68]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[55, 66]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[56, 67]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[56, 68]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[59, 64]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[30, 65]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[21, 49]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[44, 57]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[51, 63]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[42, 55]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[38, 56]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[46, 53]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(n=19)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(n=64)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(n=258)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(n=217)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(n=180)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(n=48)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(n=786)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[56, 94]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[83, 97]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[86, 93]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[92, 98]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[87, 95]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[85, 100]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[91, 94]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[37, 82]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[78, 95]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[77, 87]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[82, 92]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[74, 87]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[83, 99]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[82, 87]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months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[27, 76]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[64, 88]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[73, 84]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[74, 86]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[69, 83]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[68, 93]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[76, 82]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[27, 76]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[64, 88]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[67, 80]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[68, 81]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[63, 79]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[60, 88]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[70, 77]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[27, 76]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[37, 73]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[56, 72]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[53, 70]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[48, 68]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[16, 55]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[55, 65]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85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years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[12, 61]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[35, 58]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[41, 62]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[43, 65]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[16, 55]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[43, 55]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87879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" b="5"/>
          <a:stretch>
            <a:fillRect/>
          </a:stretch>
        </p:blipFill>
        <p:spPr>
          <a:xfrm>
            <a:off x="611188" y="333375"/>
            <a:ext cx="7920037" cy="5759450"/>
          </a:xfrm>
        </p:spPr>
      </p:pic>
    </p:spTree>
    <p:extLst>
      <p:ext uri="{BB962C8B-B14F-4D97-AF65-F5344CB8AC3E}">
        <p14:creationId xmlns:p14="http://schemas.microsoft.com/office/powerpoint/2010/main" val="14658018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701984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654014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037398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67759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859635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343766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927600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4900981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148684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739757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520275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8545596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2052" name="Picture 4" descr="fig5_32_haemoglobin_pd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00" y="0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859746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96" b="99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8477476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96" b="99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9058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2266449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9407971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748139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2303537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0614053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077" name="Picture 5" descr="fig5_36_ferritin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00" y="116632"/>
            <a:ext cx="7920000" cy="5643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44413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5124" name="Picture 4" descr="fig5_37_transferrin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00" y="188640"/>
            <a:ext cx="7920000" cy="5571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171525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7658628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422772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3659014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20937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775468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6147" name="Picture 3" descr="fig5_40_serum_calcium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"/>
          <a:stretch>
            <a:fillRect/>
          </a:stretch>
        </p:blipFill>
        <p:spPr bwMode="auto">
          <a:xfrm>
            <a:off x="612000" y="116632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09250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2042191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2560225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31" name="Picture 7" descr="fig5_42_phosphat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"/>
          <a:stretch>
            <a:fillRect/>
          </a:stretch>
        </p:blipFill>
        <p:spPr bwMode="auto">
          <a:xfrm>
            <a:off x="612000" y="116632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05305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3409643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7270268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7170" name="Picture 2" descr="fig5_44_CalciumPhosphate (2)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"/>
          <a:stretch>
            <a:fillRect/>
          </a:stretch>
        </p:blipFill>
        <p:spPr bwMode="auto">
          <a:xfrm>
            <a:off x="612000" y="188640"/>
            <a:ext cx="792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104976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8252911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5438" y="3306763"/>
            <a:ext cx="6859587" cy="3624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59276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26028384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87</TotalTime>
  <Words>3731</Words>
  <Application>Microsoft Office PowerPoint</Application>
  <PresentationFormat>On-screen Show (4:3)</PresentationFormat>
  <Paragraphs>1478</Paragraphs>
  <Slides>88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89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21</cp:revision>
  <dcterms:created xsi:type="dcterms:W3CDTF">2015-09-23T04:10:56Z</dcterms:created>
  <dcterms:modified xsi:type="dcterms:W3CDTF">2015-09-24T01:14:31Z</dcterms:modified>
</cp:coreProperties>
</file>