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4" r:id="rId6"/>
    <p:sldId id="275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59" r:id="rId16"/>
    <p:sldId id="273" r:id="rId17"/>
    <p:sldId id="272" r:id="rId18"/>
    <p:sldId id="271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Mortality 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End Stage Kidney Disease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25/09/2015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3937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074720497"/>
              </p:ext>
            </p:extLst>
          </p:nvPr>
        </p:nvGraphicFramePr>
        <p:xfrm>
          <a:off x="611560" y="116632"/>
          <a:ext cx="7920000" cy="5759995"/>
        </p:xfrm>
        <a:graphic>
          <a:graphicData uri="http://schemas.openxmlformats.org/drawingml/2006/table">
            <a:tbl>
              <a:tblPr/>
              <a:tblGrid>
                <a:gridCol w="1492368"/>
                <a:gridCol w="3213816"/>
                <a:gridCol w="3213816"/>
              </a:tblGrid>
              <a:tr h="610308">
                <a:tc gridSpan="3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Survival on Dialysis by Age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70908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at start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Median (25th and 75th centiles), years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370050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(8.1, .)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 (5.4, .)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 (3.2, .)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 (2.0, 7.8)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 (1.4, 5.6)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 (0.7, 4.1)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050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 (8.2, 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 (4.2, 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 (2.8, 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 (1.9, 5.9)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 (1.1, 4.6)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0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 (1.0, 3.1)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3879850" y="2887663"/>
            <a:ext cx="4578350" cy="26511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088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981662133"/>
              </p:ext>
            </p:extLst>
          </p:nvPr>
        </p:nvGraphicFramePr>
        <p:xfrm>
          <a:off x="612001" y="0"/>
          <a:ext cx="7919998" cy="5760003"/>
        </p:xfrm>
        <a:graphic>
          <a:graphicData uri="http://schemas.openxmlformats.org/drawingml/2006/table">
            <a:tbl>
              <a:tblPr/>
              <a:tblGrid>
                <a:gridCol w="1583986"/>
                <a:gridCol w="1584003"/>
                <a:gridCol w="1584003"/>
                <a:gridCol w="1584003"/>
                <a:gridCol w="1584003"/>
              </a:tblGrid>
              <a:tr h="1022991">
                <a:tc gridSpan="5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Survival on Dialysis by Age and Comorbidity amongst Older People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 (median, 25th and 75th centiles)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1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at start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Any vascular disease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65-69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 (3.3, .)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 (2.7, 7.1)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65-69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 (3.1, .)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 (3.0, 6.8)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65-69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 (1.7, 7.6)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 (1.9, 5.8)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65-69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 (2.0, 7.1)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 (1.6, 4.6)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70-74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 (2.5, .)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 (1.9, 6.3)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70-74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 (2.7, .)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 (2.2, 6.9)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70-74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 (1.6, 6.9)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 (1.6, 4.7)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70-74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 (1.5, 5.5)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 (1.5, 4.9)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75-79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 (2.1, 7.4)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 (1.7, 6.2)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75-79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 (2.1, 6.5)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 (1.7, 5.8)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75-79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 (1.4, 5.8)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 (0.6, 3.7)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75-79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 (1.3, 5.3)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 (0.8, 4.4)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80-84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 (1.8, 6.1)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 (1.5, 4.4)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80-84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 (1.8, 4.6)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 (1.2, 6.0)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80-84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 (1.1, 4.8)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 (1.2, 4.1)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80-84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 (1.0, 4.4)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 (2.0, 4.9)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 (1.2, 5.5)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 (1.0, 3.6)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 (1.4, 7.9)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 (0.9, 0.9)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0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 (0.7, 3.9)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 (1.0, 3.1)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4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 (0.4, 3.3)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 (1.2, .)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511425" y="5118100"/>
            <a:ext cx="5973763" cy="4664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321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3718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9023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5980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3144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96486402"/>
              </p:ext>
            </p:extLst>
          </p:nvPr>
        </p:nvGraphicFramePr>
        <p:xfrm>
          <a:off x="611560" y="116632"/>
          <a:ext cx="7920003" cy="5759999"/>
        </p:xfrm>
        <a:graphic>
          <a:graphicData uri="http://schemas.openxmlformats.org/drawingml/2006/table">
            <a:tbl>
              <a:tblPr/>
              <a:tblGrid>
                <a:gridCol w="1187109"/>
                <a:gridCol w="447877"/>
                <a:gridCol w="447877"/>
                <a:gridCol w="447877"/>
                <a:gridCol w="452790"/>
                <a:gridCol w="452790"/>
                <a:gridCol w="452790"/>
                <a:gridCol w="447877"/>
                <a:gridCol w="447877"/>
                <a:gridCol w="447877"/>
                <a:gridCol w="447877"/>
                <a:gridCol w="447877"/>
                <a:gridCol w="447877"/>
                <a:gridCol w="447877"/>
                <a:gridCol w="447877"/>
                <a:gridCol w="447877"/>
              </a:tblGrid>
              <a:tr h="429333">
                <a:tc gridSpan="1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Modality and Age at time of Death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931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 of death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Haemodialysis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407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75+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Infection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Infection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747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778250"/>
            <a:ext cx="6872287" cy="4487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433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Picture Placeholder 7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405619425"/>
              </p:ext>
            </p:extLst>
          </p:nvPr>
        </p:nvGraphicFramePr>
        <p:xfrm>
          <a:off x="611999" y="116632"/>
          <a:ext cx="7920002" cy="5473038"/>
        </p:xfrm>
        <a:graphic>
          <a:graphicData uri="http://schemas.openxmlformats.org/drawingml/2006/table">
            <a:tbl>
              <a:tblPr/>
              <a:tblGrid>
                <a:gridCol w="1943777"/>
                <a:gridCol w="3011409"/>
                <a:gridCol w="988272"/>
                <a:gridCol w="988272"/>
                <a:gridCol w="988272"/>
              </a:tblGrid>
              <a:tr h="764704">
                <a:tc gridSpan="5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 for Withdrawal from Renal Replacement Therapy - 2013</a:t>
                      </a: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397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Reason for withdrawal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39720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Psychosocial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Refused further treatment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Suicide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 co-morbidity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Cerebrovascular co-morbidity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Peripheral vascular co-morbidity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Malignancy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access difficulties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20">
                <a:tc rowSpan="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Psychosocial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Refused further treatment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Suicide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 co-morbidity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Cerebrovascular co-morbidity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Peripheral vascular co-morbidity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Malignancy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access difficulties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rol 7"/>
          <p:cNvSpPr>
            <a:spLocks noChangeArrowheads="1" noChangeShapeType="1"/>
          </p:cNvSpPr>
          <p:nvPr/>
        </p:nvSpPr>
        <p:spPr bwMode="auto">
          <a:xfrm>
            <a:off x="2816225" y="2514600"/>
            <a:ext cx="5641975" cy="3852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7794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93228736"/>
              </p:ext>
            </p:extLst>
          </p:nvPr>
        </p:nvGraphicFramePr>
        <p:xfrm>
          <a:off x="612000" y="116632"/>
          <a:ext cx="7920000" cy="5760001"/>
        </p:xfrm>
        <a:graphic>
          <a:graphicData uri="http://schemas.openxmlformats.org/drawingml/2006/table">
            <a:tbl>
              <a:tblPr/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811445">
                <a:tc gridSpan="11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from Renal Replacement Therapy Start to Death, </a:t>
                      </a:r>
                    </a:p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Patients who Withdrew and Died in 2013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11445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from first RRT (years)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7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9367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75+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6286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286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286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286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2868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8613" y="8758238"/>
            <a:ext cx="6859587" cy="19018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947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2228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icture Placeholder 8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860728346"/>
              </p:ext>
            </p:extLst>
          </p:nvPr>
        </p:nvGraphicFramePr>
        <p:xfrm>
          <a:off x="612000" y="0"/>
          <a:ext cx="7920001" cy="5760002"/>
        </p:xfrm>
        <a:graphic>
          <a:graphicData uri="http://schemas.openxmlformats.org/drawingml/2006/table">
            <a:tbl>
              <a:tblPr/>
              <a:tblGrid>
                <a:gridCol w="2162063"/>
                <a:gridCol w="1661598"/>
                <a:gridCol w="2048170"/>
                <a:gridCol w="2048170"/>
              </a:tblGrid>
              <a:tr h="929516">
                <a:tc gridSpan="4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Survival (95% CI) among People who Commenced 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Renal Replacement Therapy 2004-2013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49518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at </a:t>
                      </a:r>
                      <a:r>
                        <a:rPr lang="en-AU" sz="14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RRT </a:t>
                      </a: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start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Years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(93, 99)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(90, 97)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(89, 94)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(85, 94)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(96, 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(91, 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(89, 94)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(84, 86)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(71, 79)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(92, 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(91, 93)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(85, 86)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(82, 85)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(67, 69)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(55, 60)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(85, 87)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(85, 89)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(74, 76)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(71, 77)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(43, 46)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(33, 40)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(80, 82)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(74, 82)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(64, 67)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(53, 63)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(28, 32)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(17, 27)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(66, 74)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(58, 87)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(48, 57)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(30, 63)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8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(16, 25)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(3, 27)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ontrol 8"/>
          <p:cNvSpPr>
            <a:spLocks noChangeArrowheads="1" noChangeShapeType="1"/>
          </p:cNvSpPr>
          <p:nvPr/>
        </p:nvSpPr>
        <p:spPr bwMode="auto">
          <a:xfrm>
            <a:off x="3390900" y="3779838"/>
            <a:ext cx="3284538" cy="5168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41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250012124"/>
              </p:ext>
            </p:extLst>
          </p:nvPr>
        </p:nvGraphicFramePr>
        <p:xfrm>
          <a:off x="612001" y="0"/>
          <a:ext cx="7919999" cy="5760007"/>
        </p:xfrm>
        <a:graphic>
          <a:graphicData uri="http://schemas.openxmlformats.org/drawingml/2006/table">
            <a:tbl>
              <a:tblPr/>
              <a:tblGrid>
                <a:gridCol w="2153792"/>
                <a:gridCol w="1685535"/>
                <a:gridCol w="2040336"/>
                <a:gridCol w="2040336"/>
              </a:tblGrid>
              <a:tr h="992214">
                <a:tc gridSpan="4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Survival (95% CI) among People who Commenced 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Dialysis 2004-2013 (Non-indigenous)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38970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at </a:t>
                      </a:r>
                      <a:r>
                        <a:rPr lang="en-AU" sz="14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RRT </a:t>
                      </a: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start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0-24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(89, 98)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(90, 96)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(85, 97)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(81, 92)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(62, 92)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25-44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(90, 93)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(86, 94)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(78, 83)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(64, 80)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(91, 93)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(89, 93)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(84, 86)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(79, 84)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(60, 64)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(52, 61)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(85, 87)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(83, 89)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(73, 76)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(70, 77)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(42, 45)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(30, 39)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(80, 82)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(72, 81)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(64, 67)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(51, 62)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(28, 32)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(15, 26)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(66, 74)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(56, 86)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(48, 57)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(30, 65)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(16, 25)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(3, 28)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6929438" y="3789363"/>
            <a:ext cx="3297237" cy="51546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384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768240731"/>
              </p:ext>
            </p:extLst>
          </p:nvPr>
        </p:nvGraphicFramePr>
        <p:xfrm>
          <a:off x="612001" y="0"/>
          <a:ext cx="7919999" cy="6024878"/>
        </p:xfrm>
        <a:graphic>
          <a:graphicData uri="http://schemas.openxmlformats.org/drawingml/2006/table">
            <a:tbl>
              <a:tblPr/>
              <a:tblGrid>
                <a:gridCol w="1534915"/>
                <a:gridCol w="1534915"/>
                <a:gridCol w="911350"/>
                <a:gridCol w="837801"/>
                <a:gridCol w="805828"/>
                <a:gridCol w="767458"/>
                <a:gridCol w="767458"/>
                <a:gridCol w="760274"/>
              </a:tblGrid>
              <a:tr h="620688">
                <a:tc gridSpan="8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Death Rates per 100 patient-years during Renal Replacement Therapy - 2013</a:t>
                      </a: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781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Category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Level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</a:t>
                      </a:r>
                      <a:b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rate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 rate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06878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&lt;25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39.5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status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Non-diabetic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1 diabetes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2 diabetes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Coronary disease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360"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 Indigenous (AUS)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 Indigenous (NZ)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Aboriginal/TSI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 (AUS)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 (NZ)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 (AUS)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 (NZ)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47" marR="9047" marT="90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806575" y="3084513"/>
            <a:ext cx="6842125" cy="5930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90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4909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557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1876183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44</TotalTime>
  <Words>1550</Words>
  <Application>Microsoft Office PowerPoint</Application>
  <PresentationFormat>On-screen Show (4:3)</PresentationFormat>
  <Paragraphs>821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9</cp:revision>
  <dcterms:created xsi:type="dcterms:W3CDTF">2015-09-25T01:28:33Z</dcterms:created>
  <dcterms:modified xsi:type="dcterms:W3CDTF">2015-09-25T02:12:56Z</dcterms:modified>
</cp:coreProperties>
</file>