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64" r:id="rId6"/>
    <p:sldId id="260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1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D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581176"/>
            <a:ext cx="1329588" cy="1132808"/>
          </a:xfrm>
          <a:prstGeom prst="rect">
            <a:avLst/>
          </a:prstGeom>
        </p:spPr>
      </p:pic>
      <p:grpSp>
        <p:nvGrpSpPr>
          <p:cNvPr id="16" name="Group 15"/>
          <p:cNvGrpSpPr/>
          <p:nvPr userDrawn="1"/>
        </p:nvGrpSpPr>
        <p:grpSpPr>
          <a:xfrm>
            <a:off x="5636024" y="-459432"/>
            <a:ext cx="3514725" cy="2204974"/>
            <a:chOff x="5636024" y="987642"/>
            <a:chExt cx="3514725" cy="2204974"/>
          </a:xfrm>
        </p:grpSpPr>
        <p:sp>
          <p:nvSpPr>
            <p:cNvPr id="8" name="Freeform 3"/>
            <p:cNvSpPr>
              <a:spLocks/>
            </p:cNvSpPr>
            <p:nvPr userDrawn="1"/>
          </p:nvSpPr>
          <p:spPr bwMode="auto">
            <a:xfrm>
              <a:off x="6051949" y="987642"/>
              <a:ext cx="3098800" cy="2033588"/>
            </a:xfrm>
            <a:custGeom>
              <a:avLst/>
              <a:gdLst>
                <a:gd name="T0" fmla="*/ 1452 w 1452"/>
                <a:gd name="T1" fmla="*/ 585 h 764"/>
                <a:gd name="T2" fmla="*/ 0 w 1452"/>
                <a:gd name="T3" fmla="*/ 764 h 764"/>
                <a:gd name="T4" fmla="*/ 1452 w 1452"/>
                <a:gd name="T5" fmla="*/ 502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52" h="764">
                  <a:moveTo>
                    <a:pt x="1452" y="585"/>
                  </a:moveTo>
                  <a:cubicBezTo>
                    <a:pt x="505" y="90"/>
                    <a:pt x="23" y="710"/>
                    <a:pt x="0" y="764"/>
                  </a:cubicBezTo>
                  <a:cubicBezTo>
                    <a:pt x="0" y="764"/>
                    <a:pt x="388" y="0"/>
                    <a:pt x="1452" y="502"/>
                  </a:cubicBezTo>
                </a:path>
              </a:pathLst>
            </a:custGeom>
            <a:solidFill>
              <a:srgbClr val="006699">
                <a:alpha val="25000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Freeform 4"/>
            <p:cNvSpPr>
              <a:spLocks/>
            </p:cNvSpPr>
            <p:nvPr userDrawn="1"/>
          </p:nvSpPr>
          <p:spPr bwMode="auto">
            <a:xfrm>
              <a:off x="5636024" y="1068541"/>
              <a:ext cx="3514725" cy="2124075"/>
            </a:xfrm>
            <a:custGeom>
              <a:avLst/>
              <a:gdLst>
                <a:gd name="T0" fmla="*/ 1647 w 1647"/>
                <a:gd name="T1" fmla="*/ 611 h 798"/>
                <a:gd name="T2" fmla="*/ 0 w 1647"/>
                <a:gd name="T3" fmla="*/ 798 h 798"/>
                <a:gd name="T4" fmla="*/ 1647 w 1647"/>
                <a:gd name="T5" fmla="*/ 524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7" h="798">
                  <a:moveTo>
                    <a:pt x="1647" y="611"/>
                  </a:moveTo>
                  <a:cubicBezTo>
                    <a:pt x="635" y="94"/>
                    <a:pt x="24" y="741"/>
                    <a:pt x="0" y="798"/>
                  </a:cubicBezTo>
                  <a:cubicBezTo>
                    <a:pt x="0" y="798"/>
                    <a:pt x="511" y="0"/>
                    <a:pt x="1647" y="524"/>
                  </a:cubicBezTo>
                </a:path>
              </a:pathLst>
            </a:custGeom>
            <a:solidFill>
              <a:srgbClr val="DCEAF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0" y="3198353"/>
            <a:ext cx="3938587" cy="2119191"/>
            <a:chOff x="0" y="3198353"/>
            <a:chExt cx="3938587" cy="2119191"/>
          </a:xfrm>
        </p:grpSpPr>
        <p:sp>
          <p:nvSpPr>
            <p:cNvPr id="10" name="Freeform 5"/>
            <p:cNvSpPr>
              <a:spLocks/>
            </p:cNvSpPr>
            <p:nvPr userDrawn="1"/>
          </p:nvSpPr>
          <p:spPr bwMode="auto">
            <a:xfrm flipH="1" flipV="1">
              <a:off x="0" y="3207756"/>
              <a:ext cx="3938587" cy="2109788"/>
            </a:xfrm>
            <a:custGeom>
              <a:avLst/>
              <a:gdLst>
                <a:gd name="T0" fmla="*/ 7224 w 7224"/>
                <a:gd name="T1" fmla="*/ 966 h 3869"/>
                <a:gd name="T2" fmla="*/ 0 w 7224"/>
                <a:gd name="T3" fmla="*/ 0 h 3869"/>
                <a:gd name="T4" fmla="*/ 7224 w 7224"/>
                <a:gd name="T5" fmla="*/ 384 h 3869"/>
                <a:gd name="T6" fmla="*/ 7224 w 7224"/>
                <a:gd name="T7" fmla="*/ 966 h 38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24" h="3869">
                  <a:moveTo>
                    <a:pt x="7224" y="966"/>
                  </a:moveTo>
                  <a:cubicBezTo>
                    <a:pt x="1719" y="3869"/>
                    <a:pt x="0" y="0"/>
                    <a:pt x="0" y="0"/>
                  </a:cubicBezTo>
                  <a:cubicBezTo>
                    <a:pt x="0" y="0"/>
                    <a:pt x="1989" y="3340"/>
                    <a:pt x="7224" y="384"/>
                  </a:cubicBezTo>
                  <a:cubicBezTo>
                    <a:pt x="7221" y="630"/>
                    <a:pt x="7224" y="978"/>
                    <a:pt x="7224" y="966"/>
                  </a:cubicBezTo>
                  <a:close/>
                </a:path>
              </a:pathLst>
            </a:custGeom>
            <a:solidFill>
              <a:srgbClr val="CCE0E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Freeform 6"/>
            <p:cNvSpPr>
              <a:spLocks/>
            </p:cNvSpPr>
            <p:nvPr userDrawn="1"/>
          </p:nvSpPr>
          <p:spPr bwMode="auto">
            <a:xfrm>
              <a:off x="13657" y="3198353"/>
              <a:ext cx="3533775" cy="2085975"/>
            </a:xfrm>
            <a:custGeom>
              <a:avLst/>
              <a:gdLst>
                <a:gd name="T0" fmla="*/ 0 w 1097"/>
                <a:gd name="T1" fmla="*/ 484 h 648"/>
                <a:gd name="T2" fmla="*/ 1097 w 1097"/>
                <a:gd name="T3" fmla="*/ 648 h 648"/>
                <a:gd name="T4" fmla="*/ 0 w 1097"/>
                <a:gd name="T5" fmla="*/ 386 h 648"/>
                <a:gd name="T6" fmla="*/ 0 w 1097"/>
                <a:gd name="T7" fmla="*/ 484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7" h="648">
                  <a:moveTo>
                    <a:pt x="0" y="484"/>
                  </a:moveTo>
                  <a:cubicBezTo>
                    <a:pt x="842" y="94"/>
                    <a:pt x="1076" y="603"/>
                    <a:pt x="1097" y="648"/>
                  </a:cubicBezTo>
                  <a:cubicBezTo>
                    <a:pt x="1097" y="648"/>
                    <a:pt x="946" y="0"/>
                    <a:pt x="0" y="386"/>
                  </a:cubicBezTo>
                  <a:lnTo>
                    <a:pt x="0" y="484"/>
                  </a:lnTo>
                  <a:close/>
                </a:path>
              </a:pathLst>
            </a:custGeom>
            <a:solidFill>
              <a:srgbClr val="F5F5F5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12" name="Freeform 7"/>
          <p:cNvSpPr>
            <a:spLocks/>
          </p:cNvSpPr>
          <p:nvPr userDrawn="1"/>
        </p:nvSpPr>
        <p:spPr bwMode="auto">
          <a:xfrm flipH="1" flipV="1">
            <a:off x="-71438" y="3836260"/>
            <a:ext cx="3938588" cy="2109787"/>
          </a:xfrm>
          <a:custGeom>
            <a:avLst/>
            <a:gdLst>
              <a:gd name="T0" fmla="*/ 7224 w 7224"/>
              <a:gd name="T1" fmla="*/ 966 h 3869"/>
              <a:gd name="T2" fmla="*/ 0 w 7224"/>
              <a:gd name="T3" fmla="*/ 0 h 3869"/>
              <a:gd name="T4" fmla="*/ 7224 w 7224"/>
              <a:gd name="T5" fmla="*/ 384 h 3869"/>
              <a:gd name="T6" fmla="*/ 7224 w 7224"/>
              <a:gd name="T7" fmla="*/ 966 h 38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224" h="3869">
                <a:moveTo>
                  <a:pt x="7224" y="966"/>
                </a:moveTo>
                <a:cubicBezTo>
                  <a:pt x="1719" y="3869"/>
                  <a:pt x="0" y="0"/>
                  <a:pt x="0" y="0"/>
                </a:cubicBezTo>
                <a:cubicBezTo>
                  <a:pt x="0" y="0"/>
                  <a:pt x="1989" y="3340"/>
                  <a:pt x="7224" y="384"/>
                </a:cubicBezTo>
                <a:cubicBezTo>
                  <a:pt x="7221" y="630"/>
                  <a:pt x="7224" y="978"/>
                  <a:pt x="7224" y="966"/>
                </a:cubicBezTo>
                <a:close/>
              </a:path>
            </a:pathLst>
          </a:custGeom>
          <a:solidFill>
            <a:srgbClr val="FFFFFF">
              <a:alpha val="13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-71438" y="714528"/>
            <a:ext cx="242199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Chapter 2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/>
          <p:cNvSpPr>
            <a:spLocks noChangeArrowheads="1"/>
          </p:cNvSpPr>
          <p:nvPr userDrawn="1"/>
        </p:nvSpPr>
        <p:spPr bwMode="auto">
          <a:xfrm>
            <a:off x="2384824" y="1745542"/>
            <a:ext cx="6502400" cy="141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320040" tIns="0" rIns="0" bIns="73152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Prevalence of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End Stage Kidney Disease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13"/>
          <p:cNvSpPr>
            <a:spLocks noChangeArrowheads="1"/>
          </p:cNvSpPr>
          <p:nvPr userDrawn="1"/>
        </p:nvSpPr>
        <p:spPr bwMode="auto">
          <a:xfrm>
            <a:off x="13657" y="4693142"/>
            <a:ext cx="3274268" cy="184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9150B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880" tIns="182880" rIns="182880" bIns="1828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2014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ANZDATA Registry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37th Annual Report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1" u="none" strike="noStrike" cap="none" normalizeH="0" baseline="0" dirty="0" smtClean="0">
                <a:ln>
                  <a:noFill/>
                </a:ln>
                <a:solidFill>
                  <a:srgbClr val="004D73"/>
                </a:solidFill>
                <a:effectLst/>
                <a:latin typeface="Arial" panose="020B0604020202020204" pitchFamily="34" charset="0"/>
              </a:rPr>
              <a:t>Data to 31-Dec-2013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46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79512" y="6194590"/>
            <a:ext cx="1296144" cy="6187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6300192" y="6495147"/>
            <a:ext cx="273630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2014 ANZDATA Registry 37</a:t>
            </a:r>
            <a:r>
              <a:rPr lang="en-AU" sz="1000" baseline="3000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AU" sz="1000" baseline="0" dirty="0" smtClean="0">
                <a:solidFill>
                  <a:srgbClr val="004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Report</a:t>
            </a:r>
            <a:endParaRPr lang="en-AU" sz="1000" dirty="0">
              <a:solidFill>
                <a:srgbClr val="004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000" y="261288"/>
            <a:ext cx="7920000" cy="576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90329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70EA13-B3CD-4E3D-AC0C-5F07BED215E9}" type="datetimeFigureOut">
              <a:rPr lang="en-AU" smtClean="0"/>
              <a:t>23/09/2015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0DDAE-9B10-4B92-9FAB-BA72AB9F320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767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4D7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4D7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4D7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4D7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4D7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4D7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910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icture Placeholder 5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1079442184"/>
              </p:ext>
            </p:extLst>
          </p:nvPr>
        </p:nvGraphicFramePr>
        <p:xfrm>
          <a:off x="611999" y="0"/>
          <a:ext cx="7920002" cy="5965035"/>
        </p:xfrm>
        <a:graphic>
          <a:graphicData uri="http://schemas.openxmlformats.org/drawingml/2006/table">
            <a:tbl>
              <a:tblPr/>
              <a:tblGrid>
                <a:gridCol w="1119859"/>
                <a:gridCol w="1119859"/>
                <a:gridCol w="946714"/>
                <a:gridCol w="946714"/>
                <a:gridCol w="946714"/>
                <a:gridCol w="946714"/>
                <a:gridCol w="946714"/>
                <a:gridCol w="946714"/>
              </a:tblGrid>
              <a:tr h="454223">
                <a:tc gridSpan="8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Prevalence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pmp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of Renal Replacement Therapy by Race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82958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Race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Modality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182958">
                <a:tc rowSpan="1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7838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7946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8314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6993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7359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8197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Aboriginal/TSI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958">
                <a:tc rowSpan="14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Caucasian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1151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Aboriginal/TSI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Asian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Māori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Pacific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Other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Not reported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295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8545" marR="8545" marT="854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5"/>
          <p:cNvSpPr>
            <a:spLocks noChangeArrowheads="1" noChangeShapeType="1"/>
          </p:cNvSpPr>
          <p:nvPr/>
        </p:nvSpPr>
        <p:spPr bwMode="auto">
          <a:xfrm>
            <a:off x="1949450" y="2874963"/>
            <a:ext cx="6861175" cy="64198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3975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0923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5311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1549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8022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976226630"/>
              </p:ext>
            </p:extLst>
          </p:nvPr>
        </p:nvGraphicFramePr>
        <p:xfrm>
          <a:off x="612001" y="0"/>
          <a:ext cx="7919999" cy="5760000"/>
        </p:xfrm>
        <a:graphic>
          <a:graphicData uri="http://schemas.openxmlformats.org/drawingml/2006/table">
            <a:tbl>
              <a:tblPr/>
              <a:tblGrid>
                <a:gridCol w="1855109"/>
                <a:gridCol w="3032445"/>
                <a:gridCol w="3032445"/>
              </a:tblGrid>
              <a:tr h="480000">
                <a:tc gridSpan="3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Dialysis Prevalence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pmp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by Age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 (11)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 (3)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 (8)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153 (49)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 (97)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 (118)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 (252)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932 (290)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 (427)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1747 (568)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492 (786)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2525 (958)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741 (1445)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2898 (1556)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615 (1709)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2568 (2477)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 (1316)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512 (1171)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 (348)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5613400" y="8355013"/>
            <a:ext cx="2844800" cy="2447925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21615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83332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41362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0455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8799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255969438"/>
              </p:ext>
            </p:extLst>
          </p:nvPr>
        </p:nvGraphicFramePr>
        <p:xfrm>
          <a:off x="611999" y="0"/>
          <a:ext cx="7920003" cy="5759992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588947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Prevalence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pmp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of Renal Replacement Therapy 1994 -2013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94391">
                <a:tc rowSpan="2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Year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 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25937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4099 (230)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4095 (230)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8194 (460)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784 (217)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729 (201)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1513 (418)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4518 (251)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4271 (237)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8789 (488)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 (231)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782 (213)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1632 (444)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4882 (268)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4484 (246)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9366 (514)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934 (250)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822 (220)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1756 (471)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5190 (282)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4741 (257)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9931 (539)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1017 (269)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878 (232)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1895 (501)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5536 (298)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4971 (267)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10507 (565)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1126 (295)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931 (244)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2057 (539)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6019 (320)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5142 (273)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11161 (593)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1230 (321)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978 (255)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2208 (576)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5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6409 (337)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5349 (281)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11758 (618)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1331 (345)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1020 (264)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2351 (609)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6851 (355)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5571 (289)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12422 (645)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1462 (377)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1060 (273)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2522 (650)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7264 (373)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5856 (300)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13120 (673)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1594 (404)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1113 (282)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2707 (686)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7720 (392)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6088 (309)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13808 (700)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1711 (425)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1164 (289)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2875 (714)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2004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8005 (402)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6393 (321)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14398 (722)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1774 (434)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1219 (298)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2993 (732)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5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2005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8642 (428)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6655 (330)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15297 (758)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1878 (454)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1244 (301)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3122 (755)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2006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9263 (453)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6985 (342)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16248 (795)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1997 (477)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1258 (301)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3255 (778)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2007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9732 (467)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7249 (348)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16981 (815)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2071 (490)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1302 (308)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3373 (799)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2008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10173 (479)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7653 (360)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17826 (839)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2106 (494)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1353 (318)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3459 (812)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10468 (483)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8042 (371)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18510 (853)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2281 (530)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1407 (327)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3688 (857)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10712 (486)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8500 (386)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19212 (872)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(549)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1444 (332)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3832 (881)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11054 (495)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8855 (396)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19909 (891)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2392 (546)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1486 (339)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3878 (885)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11478 (505)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9264 (408)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20742 (913)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2467 (560)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1521 (345)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3988 (905)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08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11774 (509)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9696 (419)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21470 (928)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2584 (582)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 (354)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4156 (936)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606550" y="3278188"/>
            <a:ext cx="6853238" cy="55768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89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164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4343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341087737"/>
              </p:ext>
            </p:extLst>
          </p:nvPr>
        </p:nvGraphicFramePr>
        <p:xfrm>
          <a:off x="612000" y="0"/>
          <a:ext cx="7920000" cy="5786237"/>
        </p:xfrm>
        <a:graphic>
          <a:graphicData uri="http://schemas.openxmlformats.org/drawingml/2006/table">
            <a:tbl>
              <a:tblPr/>
              <a:tblGrid>
                <a:gridCol w="990000"/>
                <a:gridCol w="990000"/>
                <a:gridCol w="990000"/>
                <a:gridCol w="990000"/>
                <a:gridCol w="990000"/>
                <a:gridCol w="990000"/>
                <a:gridCol w="990000"/>
                <a:gridCol w="990000"/>
              </a:tblGrid>
              <a:tr h="519549">
                <a:tc gridSpan="8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Method and Location of Dialysis 2009-2013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8041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 type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Modality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340886">
                <a:tc row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1314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1279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1285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2089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2306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2326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2401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2658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Satellite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4939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5315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5575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5630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5715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982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1000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8265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8623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8976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9240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40886">
                <a:tc rowSpan="7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CAPD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401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778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832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Hospital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690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847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912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Satellite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365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Home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378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425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434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473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475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886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HD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1481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1556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1597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1689</a:t>
                      </a:r>
                      <a:endParaRPr lang="en-AU" sz="14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1752</a:t>
                      </a:r>
                      <a:endParaRPr lang="en-AU" sz="14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3F7"/>
                    </a:solidFill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1597025" y="6872288"/>
            <a:ext cx="6862763" cy="3395662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115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63425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76833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9439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icture Placeholder 5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115839325"/>
              </p:ext>
            </p:extLst>
          </p:nvPr>
        </p:nvGraphicFramePr>
        <p:xfrm>
          <a:off x="612000" y="0"/>
          <a:ext cx="7920001" cy="5839960"/>
        </p:xfrm>
        <a:graphic>
          <a:graphicData uri="http://schemas.openxmlformats.org/drawingml/2006/table">
            <a:tbl>
              <a:tblPr/>
              <a:tblGrid>
                <a:gridCol w="1597763"/>
                <a:gridCol w="1597763"/>
                <a:gridCol w="944895"/>
                <a:gridCol w="944895"/>
                <a:gridCol w="944895"/>
                <a:gridCol w="944895"/>
                <a:gridCol w="944895"/>
              </a:tblGrid>
              <a:tr h="603173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Prevalence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pmp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of Renal Replacement Therapy by Modality 2009-2013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0629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Country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Patients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79506"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18510 (853)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19212 (872)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19909 (891)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20742 (913)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21470 (928)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8042 (371)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8500 (386)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8855 (396)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9264 (408)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9696 (419)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10468 (483)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10712 (486)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11054 (495)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11478 (505)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11774 (509)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Proportion home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Proportion satellite HD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Proportion PD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154">
                <a:tc rowSpan="6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3688 (857)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3832 (881)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3878 (885)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3988 (905)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4156 (936)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1407 (327)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1444 (332)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1486 (339)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1521 (345)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 (354)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2281 (530)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(549)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2392 (546)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2467 (560)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2584 (582)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Proportion home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Proportion satellite HD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5154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- Proportion PD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33%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2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32%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Control 5"/>
          <p:cNvSpPr>
            <a:spLocks noChangeArrowheads="1" noChangeShapeType="1"/>
          </p:cNvSpPr>
          <p:nvPr/>
        </p:nvSpPr>
        <p:spPr bwMode="auto">
          <a:xfrm>
            <a:off x="1600200" y="2698750"/>
            <a:ext cx="6859588" cy="3484563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999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Picture Placeholder 2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2427211034"/>
              </p:ext>
            </p:extLst>
          </p:nvPr>
        </p:nvGraphicFramePr>
        <p:xfrm>
          <a:off x="612000" y="0"/>
          <a:ext cx="7920000" cy="6044704"/>
        </p:xfrm>
        <a:graphic>
          <a:graphicData uri="http://schemas.openxmlformats.org/drawingml/2006/table">
            <a:tbl>
              <a:tblPr/>
              <a:tblGrid>
                <a:gridCol w="1695244"/>
                <a:gridCol w="3112378"/>
                <a:gridCol w="3112378"/>
              </a:tblGrid>
              <a:tr h="764704">
                <a:tc gridSpan="3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Prevalence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pmp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of Renal Replacement Therapy by Age Group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Age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Australia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New Zealand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0-4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(20)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 (16)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5-14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 (57)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 (52)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15-24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469 (151)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118 (188)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25-34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1088 (322)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260 (474)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35-44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2440 (759)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470 (793)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45-54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4075 (1324)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889 (1421)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55-64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5181 (1966)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1174 (2290)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65-74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4581 (2460)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871 (2421)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75-84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2921 (2817)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309 (1614)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80000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85+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520 (1189)</a:t>
                      </a:r>
                      <a:endParaRPr lang="en-AU" sz="12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4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 (388)</a:t>
                      </a:r>
                      <a:endParaRPr lang="en-AU" sz="12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Control 1"/>
          <p:cNvSpPr>
            <a:spLocks noChangeArrowheads="1" noChangeShapeType="1"/>
          </p:cNvSpPr>
          <p:nvPr/>
        </p:nvSpPr>
        <p:spPr bwMode="auto">
          <a:xfrm>
            <a:off x="5622925" y="8466138"/>
            <a:ext cx="2833688" cy="26177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41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219368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2011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6994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" r="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081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Picture Placeholder 5"/>
          <p:cNvGraphicFramePr>
            <a:graphicFrameLocks noGrp="1"/>
          </p:cNvGraphicFramePr>
          <p:nvPr>
            <p:ph type="pic" sz="quarter" idx="10"/>
            <p:extLst>
              <p:ext uri="{D42A27DB-BD31-4B8C-83A1-F6EECF244321}">
                <p14:modId xmlns:p14="http://schemas.microsoft.com/office/powerpoint/2010/main" val="493691956"/>
              </p:ext>
            </p:extLst>
          </p:nvPr>
        </p:nvGraphicFramePr>
        <p:xfrm>
          <a:off x="611999" y="0"/>
          <a:ext cx="7920003" cy="5759997"/>
        </p:xfrm>
        <a:graphic>
          <a:graphicData uri="http://schemas.openxmlformats.org/drawingml/2006/table">
            <a:tbl>
              <a:tblPr/>
              <a:tblGrid>
                <a:gridCol w="1131429"/>
                <a:gridCol w="1131429"/>
                <a:gridCol w="1131429"/>
                <a:gridCol w="1131429"/>
                <a:gridCol w="1131429"/>
                <a:gridCol w="1131429"/>
                <a:gridCol w="1131429"/>
              </a:tblGrid>
              <a:tr h="634404">
                <a:tc gridSpan="7">
                  <a:txBody>
                    <a:bodyPr/>
                    <a:lstStyle/>
                    <a:p>
                      <a:pPr algn="ctr"/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Prevalence (</a:t>
                      </a:r>
                      <a:r>
                        <a:rPr lang="en-AU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pmp</a:t>
                      </a:r>
                      <a:r>
                        <a:rPr lang="en-A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 of Renal Replacement Therapy by State 2009 - 2013</a:t>
                      </a:r>
                      <a:endParaRPr lang="en-AU" sz="18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 hMerge="1"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endParaRPr lang="en-AU" sz="963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4446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Modality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State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2009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2010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2011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2012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2013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DBE7"/>
                    </a:solidFill>
                  </a:tcPr>
                </a:tc>
              </a:tr>
              <a:tr h="244477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Dialysis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1957 (452)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2003 (455)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 (450)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2096 (459)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2200 (473)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446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3436 (487)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3500 (490)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3587 (497)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3728 (510)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3764 (508)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 (674)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245 (677)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 (717)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267 (712)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288 (755)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2532 (471)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2617 (479)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2705 (488)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2797 (497)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2892 (504)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6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(395)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192 (377)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 (401)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 (422)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216 (421)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683 (425)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679 (417)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715 (436)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738 (446)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753 (451)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6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417 (1845)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441 (1919)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463 (2002)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499 (2115)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521 (2153)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1005 (449)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1035 (452)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1099 (467)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1137 (466)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1140 (452)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10468 (483)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10712 (486)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11054 (495)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11478 (505)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11774 (509)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2281 (530)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2388 (549)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2392 (546)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2467 (560)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2584 (582)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44477">
                <a:tc rowSpan="10"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Transplant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QLD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1577 (364)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1649 (374)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1715 (383)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1799 (394)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1879 (404)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NSW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2288 (324)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2424 (339)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2496 (346)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2594 (355)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2715 (366)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6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ACT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199 (561)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213 (589)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217 (590)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234 (624)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233 (611)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VIC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2059 (383)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2212 (405)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2355 (425)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2487 (442)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2644 (461)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63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TAS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 (387)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207 (407)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222 (434)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227 (443)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223 (435)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869 (540)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906 (557)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920 (561)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949 (573)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970 (581)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67 (296)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69 (300)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 (294)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81 (343)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 (355)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613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WA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788 (352)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820 (358)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862 (366)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893 (366)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946 (375)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Aust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8042 (371)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8500 (386)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8855 (396)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9264 (408)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9696 (419)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244477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b="1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NZ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1407 (327)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1444 (332)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1486 (339)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1521 (345)</a:t>
                      </a:r>
                      <a:endParaRPr lang="en-AU" sz="1100" kern="140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R="0" indent="0" algn="ctr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1400"/>
                        </a:spcAft>
                      </a:pPr>
                      <a:r>
                        <a:rPr lang="en-AU" sz="1100" kern="1400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1572 (354)</a:t>
                      </a:r>
                      <a:endParaRPr lang="en-AU" sz="1100" kern="1400" dirty="0">
                        <a:solidFill>
                          <a:srgbClr val="FFFFFF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669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" name="Control 5"/>
          <p:cNvSpPr>
            <a:spLocks noChangeArrowheads="1" noChangeShapeType="1"/>
          </p:cNvSpPr>
          <p:nvPr/>
        </p:nvSpPr>
        <p:spPr bwMode="auto">
          <a:xfrm>
            <a:off x="1619250" y="4186238"/>
            <a:ext cx="6821488" cy="4433887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NZDATA_37th_Chapter_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ANZDATA_37th_Chapter_2</Template>
  <TotalTime>29</TotalTime>
  <Words>1732</Words>
  <Application>Microsoft Office PowerPoint</Application>
  <PresentationFormat>On-screen Show (4:3)</PresentationFormat>
  <Paragraphs>746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ANZDATA_37th_Chapter_2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Adams</dc:creator>
  <cp:lastModifiedBy>Julie Adams</cp:lastModifiedBy>
  <cp:revision>9</cp:revision>
  <dcterms:created xsi:type="dcterms:W3CDTF">2015-09-23T00:51:45Z</dcterms:created>
  <dcterms:modified xsi:type="dcterms:W3CDTF">2015-09-23T01:23:37Z</dcterms:modified>
</cp:coreProperties>
</file>