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2" r:id="rId28"/>
    <p:sldId id="281" r:id="rId29"/>
    <p:sldId id="285" r:id="rId30"/>
    <p:sldId id="284" r:id="rId31"/>
    <p:sldId id="294" r:id="rId32"/>
    <p:sldId id="293" r:id="rId33"/>
    <p:sldId id="292" r:id="rId34"/>
    <p:sldId id="291" r:id="rId35"/>
    <p:sldId id="290" r:id="rId36"/>
    <p:sldId id="289" r:id="rId37"/>
    <p:sldId id="288" r:id="rId38"/>
    <p:sldId id="287" r:id="rId39"/>
    <p:sldId id="286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581176"/>
            <a:ext cx="1329588" cy="1132808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5636024" y="-459432"/>
            <a:ext cx="3514725" cy="2204974"/>
            <a:chOff x="5636024" y="987642"/>
            <a:chExt cx="3514725" cy="2204974"/>
          </a:xfrm>
        </p:grpSpPr>
        <p:sp>
          <p:nvSpPr>
            <p:cNvPr id="8" name="Freeform 3"/>
            <p:cNvSpPr>
              <a:spLocks/>
            </p:cNvSpPr>
            <p:nvPr userDrawn="1"/>
          </p:nvSpPr>
          <p:spPr bwMode="auto">
            <a:xfrm>
              <a:off x="6051949" y="987642"/>
              <a:ext cx="3098800" cy="2033588"/>
            </a:xfrm>
            <a:custGeom>
              <a:avLst/>
              <a:gdLst>
                <a:gd name="T0" fmla="*/ 1452 w 1452"/>
                <a:gd name="T1" fmla="*/ 585 h 764"/>
                <a:gd name="T2" fmla="*/ 0 w 1452"/>
                <a:gd name="T3" fmla="*/ 764 h 764"/>
                <a:gd name="T4" fmla="*/ 1452 w 1452"/>
                <a:gd name="T5" fmla="*/ 502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2" h="764">
                  <a:moveTo>
                    <a:pt x="1452" y="585"/>
                  </a:moveTo>
                  <a:cubicBezTo>
                    <a:pt x="505" y="90"/>
                    <a:pt x="23" y="710"/>
                    <a:pt x="0" y="764"/>
                  </a:cubicBezTo>
                  <a:cubicBezTo>
                    <a:pt x="0" y="764"/>
                    <a:pt x="388" y="0"/>
                    <a:pt x="1452" y="502"/>
                  </a:cubicBezTo>
                </a:path>
              </a:pathLst>
            </a:custGeom>
            <a:solidFill>
              <a:srgbClr val="006699">
                <a:alpha val="25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" name="Freeform 4"/>
            <p:cNvSpPr>
              <a:spLocks/>
            </p:cNvSpPr>
            <p:nvPr userDrawn="1"/>
          </p:nvSpPr>
          <p:spPr bwMode="auto">
            <a:xfrm>
              <a:off x="5636024" y="1068541"/>
              <a:ext cx="3514725" cy="2124075"/>
            </a:xfrm>
            <a:custGeom>
              <a:avLst/>
              <a:gdLst>
                <a:gd name="T0" fmla="*/ 1647 w 1647"/>
                <a:gd name="T1" fmla="*/ 611 h 798"/>
                <a:gd name="T2" fmla="*/ 0 w 1647"/>
                <a:gd name="T3" fmla="*/ 798 h 798"/>
                <a:gd name="T4" fmla="*/ 1647 w 1647"/>
                <a:gd name="T5" fmla="*/ 524 h 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7" h="798">
                  <a:moveTo>
                    <a:pt x="1647" y="611"/>
                  </a:moveTo>
                  <a:cubicBezTo>
                    <a:pt x="635" y="94"/>
                    <a:pt x="24" y="741"/>
                    <a:pt x="0" y="798"/>
                  </a:cubicBezTo>
                  <a:cubicBezTo>
                    <a:pt x="0" y="798"/>
                    <a:pt x="511" y="0"/>
                    <a:pt x="1647" y="524"/>
                  </a:cubicBezTo>
                </a:path>
              </a:pathLst>
            </a:custGeom>
            <a:solidFill>
              <a:srgbClr val="DCEAF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7" name="Group 16"/>
          <p:cNvGrpSpPr/>
          <p:nvPr userDrawn="1"/>
        </p:nvGrpSpPr>
        <p:grpSpPr>
          <a:xfrm>
            <a:off x="0" y="3198353"/>
            <a:ext cx="3938587" cy="2119191"/>
            <a:chOff x="0" y="3198353"/>
            <a:chExt cx="3938587" cy="2119191"/>
          </a:xfrm>
        </p:grpSpPr>
        <p:sp>
          <p:nvSpPr>
            <p:cNvPr id="10" name="Freeform 5"/>
            <p:cNvSpPr>
              <a:spLocks/>
            </p:cNvSpPr>
            <p:nvPr userDrawn="1"/>
          </p:nvSpPr>
          <p:spPr bwMode="auto">
            <a:xfrm flipH="1" flipV="1">
              <a:off x="0" y="3207756"/>
              <a:ext cx="3938587" cy="2109788"/>
            </a:xfrm>
            <a:custGeom>
              <a:avLst/>
              <a:gdLst>
                <a:gd name="T0" fmla="*/ 7224 w 7224"/>
                <a:gd name="T1" fmla="*/ 966 h 3869"/>
                <a:gd name="T2" fmla="*/ 0 w 7224"/>
                <a:gd name="T3" fmla="*/ 0 h 3869"/>
                <a:gd name="T4" fmla="*/ 7224 w 7224"/>
                <a:gd name="T5" fmla="*/ 384 h 3869"/>
                <a:gd name="T6" fmla="*/ 7224 w 7224"/>
                <a:gd name="T7" fmla="*/ 966 h 3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24" h="3869">
                  <a:moveTo>
                    <a:pt x="7224" y="966"/>
                  </a:moveTo>
                  <a:cubicBezTo>
                    <a:pt x="1719" y="3869"/>
                    <a:pt x="0" y="0"/>
                    <a:pt x="0" y="0"/>
                  </a:cubicBezTo>
                  <a:cubicBezTo>
                    <a:pt x="0" y="0"/>
                    <a:pt x="1989" y="3340"/>
                    <a:pt x="7224" y="384"/>
                  </a:cubicBezTo>
                  <a:cubicBezTo>
                    <a:pt x="7221" y="630"/>
                    <a:pt x="7224" y="978"/>
                    <a:pt x="7224" y="966"/>
                  </a:cubicBezTo>
                  <a:close/>
                </a:path>
              </a:pathLst>
            </a:custGeom>
            <a:solidFill>
              <a:srgbClr val="CCE0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13657" y="3198353"/>
              <a:ext cx="3533775" cy="2085975"/>
            </a:xfrm>
            <a:custGeom>
              <a:avLst/>
              <a:gdLst>
                <a:gd name="T0" fmla="*/ 0 w 1097"/>
                <a:gd name="T1" fmla="*/ 484 h 648"/>
                <a:gd name="T2" fmla="*/ 1097 w 1097"/>
                <a:gd name="T3" fmla="*/ 648 h 648"/>
                <a:gd name="T4" fmla="*/ 0 w 1097"/>
                <a:gd name="T5" fmla="*/ 386 h 648"/>
                <a:gd name="T6" fmla="*/ 0 w 1097"/>
                <a:gd name="T7" fmla="*/ 484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7" h="648">
                  <a:moveTo>
                    <a:pt x="0" y="484"/>
                  </a:moveTo>
                  <a:cubicBezTo>
                    <a:pt x="842" y="94"/>
                    <a:pt x="1076" y="603"/>
                    <a:pt x="1097" y="648"/>
                  </a:cubicBezTo>
                  <a:cubicBezTo>
                    <a:pt x="1097" y="648"/>
                    <a:pt x="946" y="0"/>
                    <a:pt x="0" y="386"/>
                  </a:cubicBezTo>
                  <a:lnTo>
                    <a:pt x="0" y="48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2" name="Freeform 7"/>
          <p:cNvSpPr>
            <a:spLocks/>
          </p:cNvSpPr>
          <p:nvPr userDrawn="1"/>
        </p:nvSpPr>
        <p:spPr bwMode="auto">
          <a:xfrm flipH="1" flipV="1">
            <a:off x="-71438" y="3836260"/>
            <a:ext cx="3938588" cy="2109787"/>
          </a:xfrm>
          <a:custGeom>
            <a:avLst/>
            <a:gdLst>
              <a:gd name="T0" fmla="*/ 7224 w 7224"/>
              <a:gd name="T1" fmla="*/ 966 h 3869"/>
              <a:gd name="T2" fmla="*/ 0 w 7224"/>
              <a:gd name="T3" fmla="*/ 0 h 3869"/>
              <a:gd name="T4" fmla="*/ 7224 w 7224"/>
              <a:gd name="T5" fmla="*/ 384 h 3869"/>
              <a:gd name="T6" fmla="*/ 7224 w 7224"/>
              <a:gd name="T7" fmla="*/ 966 h 38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224" h="3869">
                <a:moveTo>
                  <a:pt x="7224" y="966"/>
                </a:moveTo>
                <a:cubicBezTo>
                  <a:pt x="1719" y="3869"/>
                  <a:pt x="0" y="0"/>
                  <a:pt x="0" y="0"/>
                </a:cubicBezTo>
                <a:cubicBezTo>
                  <a:pt x="0" y="0"/>
                  <a:pt x="1989" y="3340"/>
                  <a:pt x="7224" y="384"/>
                </a:cubicBezTo>
                <a:cubicBezTo>
                  <a:pt x="7221" y="630"/>
                  <a:pt x="7224" y="978"/>
                  <a:pt x="7224" y="966"/>
                </a:cubicBezTo>
                <a:close/>
              </a:path>
            </a:pathLst>
          </a:custGeom>
          <a:solidFill>
            <a:srgbClr val="FFFFFF">
              <a:alpha val="1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71438" y="714528"/>
            <a:ext cx="2699222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Chapter 12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 userDrawn="1"/>
        </p:nvSpPr>
        <p:spPr bwMode="auto">
          <a:xfrm>
            <a:off x="2384824" y="1745542"/>
            <a:ext cx="6502400" cy="141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End Stage Kidney Disease among Indigenous Peoples of Australia and New Zealand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 userDrawn="1"/>
        </p:nvSpPr>
        <p:spPr bwMode="auto">
          <a:xfrm>
            <a:off x="13657" y="4693142"/>
            <a:ext cx="3274268" cy="184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82880" tIns="182880" rIns="182880" bIns="18288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2014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ANZDATA Registry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37th Annual Report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1" u="none" strike="noStrike" cap="none" normalizeH="0" baseline="0" dirty="0" smtClean="0">
                <a:ln>
                  <a:noFill/>
                </a:ln>
                <a:solidFill>
                  <a:srgbClr val="004D73"/>
                </a:solidFill>
                <a:effectLst/>
                <a:latin typeface="Arial" panose="020B0604020202020204" pitchFamily="34" charset="0"/>
              </a:rPr>
              <a:t>Data to 31-Dec-2013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3986612" y="3191539"/>
            <a:ext cx="4900612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59150B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20040" tIns="0" rIns="0" bIns="73152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ANZDATA gratefully acknowledges the </a:t>
            </a:r>
            <a:b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contributions of  the Indigenous</a:t>
            </a:r>
            <a:b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Working Group convened by</a:t>
            </a:r>
            <a:b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Jaquelyne Hughes and </a:t>
            </a:r>
            <a:b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en-AU" altLang="en-US" sz="1400" b="1" i="0" u="none" strike="noStrike" cap="none" normalizeH="0" baseline="0" smtClean="0">
                <a:ln>
                  <a:noFill/>
                </a:ln>
                <a:solidFill>
                  <a:srgbClr val="004D73"/>
                </a:solidFill>
                <a:effectLst/>
                <a:latin typeface="Arial" pitchFamily="34" charset="0"/>
                <a:cs typeface="Arial" pitchFamily="34" charset="0"/>
              </a:rPr>
              <a:t>Suetonia Palmer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464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6194590"/>
            <a:ext cx="1296144" cy="61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6300192" y="6495147"/>
            <a:ext cx="2736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 smtClean="0">
                <a:solidFill>
                  <a:srgbClr val="004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ANZDATA Registry 37</a:t>
            </a:r>
            <a:r>
              <a:rPr lang="en-AU" sz="1000" baseline="30000" dirty="0" smtClean="0">
                <a:solidFill>
                  <a:srgbClr val="004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AU" sz="1000" baseline="0" dirty="0" smtClean="0">
                <a:solidFill>
                  <a:srgbClr val="004D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Annual Report</a:t>
            </a:r>
            <a:endParaRPr lang="en-AU" sz="1000" dirty="0">
              <a:solidFill>
                <a:srgbClr val="004D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12000" y="261288"/>
            <a:ext cx="7920000" cy="57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0329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0EA13-B3CD-4E3D-AC0C-5F07BED215E9}" type="datetimeFigureOut">
              <a:rPr lang="en-AU" smtClean="0"/>
              <a:t>25/09/2015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0DDAE-9B10-4B92-9FAB-BA72AB9F320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76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4D7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4D7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4D7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4D7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4D7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4D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014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906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14578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3385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8492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978725405"/>
              </p:ext>
            </p:extLst>
          </p:nvPr>
        </p:nvGraphicFramePr>
        <p:xfrm>
          <a:off x="611560" y="116632"/>
          <a:ext cx="7920003" cy="5760421"/>
        </p:xfrm>
        <a:graphic>
          <a:graphicData uri="http://schemas.openxmlformats.org/drawingml/2006/table">
            <a:tbl>
              <a:tblPr/>
              <a:tblGrid>
                <a:gridCol w="1131429"/>
                <a:gridCol w="1131429"/>
                <a:gridCol w="1131429"/>
                <a:gridCol w="1131429"/>
                <a:gridCol w="1131429"/>
                <a:gridCol w="1131429"/>
                <a:gridCol w="1131429"/>
              </a:tblGrid>
              <a:tr h="452844">
                <a:tc gridSpan="7"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People with End Stage Kidney Disease by Treatment Modality 2009 - 2013</a:t>
                      </a:r>
                      <a:endParaRPr lang="en-A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90583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Modality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02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230206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7224 (42%)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1041 (77%)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605 (27%)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496 (58%)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380 (66%)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HD at home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2061 (12%)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142 (11%)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452 (20%)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(28%)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 (19%)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7881 (46%)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(12%)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1202 (53%)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(15%)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06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7550 (42%)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1073 (77%)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628 (27%)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508 (57%)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 (67%)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HD at home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1948 (11%)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(10%)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456 (20%)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254 (28%)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 (19%)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8322 (47%)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1228 (53%)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06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7802 (42%)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1174 (78%)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646 (28%)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502 (56%)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449 (68%)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HD at home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1945 (11%)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 (9%)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429 (18%)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247 (28%)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 (18%)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8664 (47%)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1257 (54%)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(16%)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286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7966 (42%)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1274 (79%)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668 (28%)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532 (58%)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489 (71%)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6128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HD at home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24%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2094 (11%)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 (9%)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425 (18%)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242 (26%)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(16%)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9072 (47%)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(12%)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1287 (54%)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(16%)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(13%)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206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8142 (41%)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1326 (79%)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662 (27%)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563 (56%)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 (73%)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% HD at home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20%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2154 (11%)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152 (9%)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438 (18%)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 (29%)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(15%)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206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9492 (48%)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(12%)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1332 (55%)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(15%)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(13%)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222500" y="3779838"/>
            <a:ext cx="6230938" cy="55467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453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94605169"/>
              </p:ext>
            </p:extLst>
          </p:nvPr>
        </p:nvGraphicFramePr>
        <p:xfrm>
          <a:off x="611560" y="188640"/>
          <a:ext cx="7920003" cy="5835644"/>
        </p:xfrm>
        <a:graphic>
          <a:graphicData uri="http://schemas.openxmlformats.org/drawingml/2006/table">
            <a:tbl>
              <a:tblPr/>
              <a:tblGrid>
                <a:gridCol w="1131429"/>
                <a:gridCol w="1131429"/>
                <a:gridCol w="1131429"/>
                <a:gridCol w="1131429"/>
                <a:gridCol w="1131429"/>
                <a:gridCol w="1131429"/>
                <a:gridCol w="1131429"/>
              </a:tblGrid>
              <a:tr h="395917">
                <a:tc gridSpan="7"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Number of Transplants Recipients by Indigenous Status 2004 - 2013</a:t>
                      </a:r>
                      <a:endParaRPr lang="en-A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64590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Donor type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001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2005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601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2008 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435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782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522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544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4590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825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164590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8048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LD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487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851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95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5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95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8061" marR="8061" marT="806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163763" y="2414588"/>
            <a:ext cx="6843712" cy="68056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65361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4341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241692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815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0781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icture Placeholder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511829691"/>
              </p:ext>
            </p:extLst>
          </p:nvPr>
        </p:nvGraphicFramePr>
        <p:xfrm>
          <a:off x="611560" y="188640"/>
          <a:ext cx="7920000" cy="5760165"/>
        </p:xfrm>
        <a:graphic>
          <a:graphicData uri="http://schemas.openxmlformats.org/drawingml/2006/table">
            <a:tbl>
              <a:tblPr/>
              <a:tblGrid>
                <a:gridCol w="880000"/>
                <a:gridCol w="880000"/>
                <a:gridCol w="880000"/>
                <a:gridCol w="880000"/>
                <a:gridCol w="880000"/>
                <a:gridCol w="880000"/>
                <a:gridCol w="880000"/>
                <a:gridCol w="880000"/>
                <a:gridCol w="880000"/>
              </a:tblGrid>
              <a:tr h="563462"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Number of People who commenced Renal Replacement Therapy in                   Australia and New Zealand</a:t>
                      </a:r>
                      <a:endParaRPr kumimoji="0" lang="en-US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0551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Modality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765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Maori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285889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158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554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589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123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889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889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1859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889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1816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119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5889">
                <a:tc rowSpan="3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1760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173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28588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2317750" y="6500813"/>
            <a:ext cx="682625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616075" y="6161088"/>
            <a:ext cx="6842125" cy="382746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6989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0236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3555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70406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14110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9324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06301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71170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4266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1609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0065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93614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782174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40006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51284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47879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>
          <a:xfrm>
            <a:off x="395536" y="188640"/>
            <a:ext cx="7920000" cy="5760000"/>
          </a:xfrm>
        </p:spPr>
      </p:pic>
    </p:spTree>
    <p:extLst>
      <p:ext uri="{BB962C8B-B14F-4D97-AF65-F5344CB8AC3E}">
        <p14:creationId xmlns:p14="http://schemas.microsoft.com/office/powerpoint/2010/main" val="4079764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ig12_26_map_inciden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8497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1199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ig12_27_map_prevalence_sta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22" y="260648"/>
            <a:ext cx="7690159" cy="57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258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ig12_28_map_prevalence_ss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332656"/>
            <a:ext cx="8784000" cy="535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3584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183464110"/>
              </p:ext>
            </p:extLst>
          </p:nvPr>
        </p:nvGraphicFramePr>
        <p:xfrm>
          <a:off x="612000" y="0"/>
          <a:ext cx="7920000" cy="5759998"/>
        </p:xfrm>
        <a:graphic>
          <a:graphicData uri="http://schemas.openxmlformats.org/drawingml/2006/table">
            <a:tbl>
              <a:tblPr/>
              <a:tblGrid>
                <a:gridCol w="1320000"/>
                <a:gridCol w="1320000"/>
                <a:gridCol w="1320000"/>
                <a:gridCol w="1320000"/>
                <a:gridCol w="1320000"/>
                <a:gridCol w="1320000"/>
              </a:tblGrid>
              <a:tr h="812332">
                <a:tc gridSpan="6"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Percentage of Late Referral by Indigenous Status 2009 – 2013</a:t>
                      </a:r>
                      <a:endParaRPr lang="en-A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65917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11635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643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643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364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4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11%</a:t>
                      </a:r>
                      <a:endParaRPr lang="en-AU" sz="14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6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22%</a:t>
                      </a:r>
                      <a:endParaRPr lang="en-AU" sz="14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527300" y="9188450"/>
            <a:ext cx="5926138" cy="18288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359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396988770"/>
              </p:ext>
            </p:extLst>
          </p:nvPr>
        </p:nvGraphicFramePr>
        <p:xfrm>
          <a:off x="611999" y="116632"/>
          <a:ext cx="7920003" cy="5759996"/>
        </p:xfrm>
        <a:graphic>
          <a:graphicData uri="http://schemas.openxmlformats.org/drawingml/2006/table">
            <a:tbl>
              <a:tblPr/>
              <a:tblGrid>
                <a:gridCol w="1131429"/>
                <a:gridCol w="1131429"/>
                <a:gridCol w="1131429"/>
                <a:gridCol w="1131429"/>
                <a:gridCol w="1131429"/>
                <a:gridCol w="1131429"/>
                <a:gridCol w="1131429"/>
              </a:tblGrid>
              <a:tr h="396324">
                <a:tc gridSpan="7"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Incident Vascular Access 2009-2013</a:t>
                      </a:r>
                      <a:endParaRPr lang="en-AU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4130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 access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116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236724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650 (41%)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(39%)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(26%)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(37%)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879 (56%)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(59%)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(70%)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(72%)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(63%)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4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595 (38%)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(38%)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(18%)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(23%)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(5%)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927 (59%)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 (61%)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 (73%)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(77%)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(75%)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4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703 (43%)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(42%)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(34%)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891 (55%)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127 (56%)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 (69%)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(66%)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 (77%)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622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662 (41%)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(39%)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(35%)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(33%)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890 (55%)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 (57%)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(62%)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(66%)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(67%)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724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607 (39%)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(34%)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(30%)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(30%)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883 (57%)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(72%)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(65%)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(68%)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(69%)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72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597025" y="3533775"/>
            <a:ext cx="6875463" cy="55372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3790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840950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icture Placeholder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837012793"/>
              </p:ext>
            </p:extLst>
          </p:nvPr>
        </p:nvGraphicFramePr>
        <p:xfrm>
          <a:off x="611560" y="188640"/>
          <a:ext cx="7920003" cy="5759991"/>
        </p:xfrm>
        <a:graphic>
          <a:graphicData uri="http://schemas.openxmlformats.org/drawingml/2006/table">
            <a:tbl>
              <a:tblPr/>
              <a:tblGrid>
                <a:gridCol w="1131429"/>
                <a:gridCol w="1131429"/>
                <a:gridCol w="1131429"/>
                <a:gridCol w="1131429"/>
                <a:gridCol w="1131429"/>
                <a:gridCol w="1131429"/>
                <a:gridCol w="1131429"/>
              </a:tblGrid>
              <a:tr h="423593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AU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Prevalent Vascular Access 2009-2013</a:t>
                      </a:r>
                      <a:endParaRPr kumimoji="0" lang="en-US" altLang="en-US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1109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Vascular access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185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233909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5456 (76%)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863 (83%)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387 (64%)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348 (70%)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 (78%)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 (10%)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(4%)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1025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 (13%)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116 (23%)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(20%)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9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5772 (76%)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897 (84%)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439 (70%)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(73%)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319 (76%)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713 (9%)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1048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135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(24%)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(21%)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159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6067 (78%)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979 (83%)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455 (70%)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371 (74%)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 (76%)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659 (8%)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(7%)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1036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(24%)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(19%)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(22%)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9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6046 (76%)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1022 (80%)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469 (70%)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388 (73%)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373 (76%)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616 (8%)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1101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 (13%)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160 (24%)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(21%)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101 (21%)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203 (3%)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909">
                <a:tc rowSpan="4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AU" sz="11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AVF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6274 (77%)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1061 (80%)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460 (69%)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403 (72%)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402 (76%)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AVG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579 (7%)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(5%)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(3%)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CVC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1174 (14%)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 (16%)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 (24%)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 (23%)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106 (20%)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3909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1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1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Control 3"/>
          <p:cNvSpPr>
            <a:spLocks noChangeArrowheads="1" noChangeShapeType="1"/>
          </p:cNvSpPr>
          <p:nvPr/>
        </p:nvSpPr>
        <p:spPr bwMode="auto">
          <a:xfrm>
            <a:off x="1571625" y="3525838"/>
            <a:ext cx="6875463" cy="55610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236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1333709785"/>
              </p:ext>
            </p:extLst>
          </p:nvPr>
        </p:nvGraphicFramePr>
        <p:xfrm>
          <a:off x="611560" y="116632"/>
          <a:ext cx="7919997" cy="5946943"/>
        </p:xfrm>
        <a:graphic>
          <a:graphicData uri="http://schemas.openxmlformats.org/drawingml/2006/table">
            <a:tbl>
              <a:tblPr/>
              <a:tblGrid>
                <a:gridCol w="1094454"/>
                <a:gridCol w="1094454"/>
                <a:gridCol w="818727"/>
                <a:gridCol w="818727"/>
                <a:gridCol w="818727"/>
                <a:gridCol w="818727"/>
                <a:gridCol w="818727"/>
                <a:gridCol w="818727"/>
                <a:gridCol w="818727"/>
              </a:tblGrid>
              <a:tr h="335731">
                <a:tc gridSpan="9"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Flow (</a:t>
                      </a:r>
                      <a:r>
                        <a:rPr lang="en-A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pmp</a:t>
                      </a:r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Australia 2009-2013</a:t>
                      </a:r>
                      <a:endParaRPr lang="en-A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8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15067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QLD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NSW/ACT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VIC/TAS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NT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WA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150674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(267)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(102)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(148)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(448)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(871)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(481)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 (304)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</a:t>
                      </a: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(196)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(106)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(37)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 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(10)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295 (1639)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143 (693)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(577)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(2018)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381 (5627)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253 (2969)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1183 (1841)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(150)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(102)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(757)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(473)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(540)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 (251)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322 (1789)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(795)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(696)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(2774)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413 (6099)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299 (3509)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1344 (2092)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(278)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(107)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(133)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(620)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(469)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 (275)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74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(336)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(147)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(187)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(465)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(761)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(369)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207 (315)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(28)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(29)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(191)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(104)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297 (1609)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153 (727)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(678)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(1942)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397 (5811)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249 (2868)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1214 (1850)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(163)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(128)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(144)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(848)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(483)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(541)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(271)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327 (1772)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180 (855)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(822)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 (2789)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430 (6294)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296 (3410)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1392 (2121)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(298)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(85)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(246)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 (615)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 (438)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163 (248)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74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(339)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(168)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(454)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(959)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(691)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 (383)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(241)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(102)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 (42)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323 (1709)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164 (764)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(731)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 (2112)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 (6028)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274 (3104)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1307 (1953)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(140)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(936)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(465)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(566)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(285)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 (1879)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 (904)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(899)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114 (3047)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447 (6492)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324 (3671)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1498 (2238)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(206)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(93)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(70)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(134)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(683)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(374)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149 (223)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74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(269)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(219)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(191)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(314)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(1200)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(444)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250 (366)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(26)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(157)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(56)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(29)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340 (1757)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 (900)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(779)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(2200)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 (6473)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287 (3186)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1418 (2074)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(191)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(133)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(178)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(812)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(472)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(544)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192 (281)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 (1948)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226 (1033)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 (956)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(3011)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486 (6945)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336 (3730)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1610 (2354)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(165)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(59)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(123)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(314)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(657)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(289)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138 (202)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674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(308)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(179)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(147)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(359)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(1068)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(674)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264 (378)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(31)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(67)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(205)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(44)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(44)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356 (1795)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208 (932)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 (720)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 (2103)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477 (6706)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301 (3274)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1478 (2116)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(217)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(134)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(200)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 (795)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(492)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(544)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 (292)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399 (2012)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 (1066)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(920)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113 (2898)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 (7198)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 (3818)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1682 (2408)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067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(197)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(108)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(160)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(462)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(647)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(511)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 (266)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7" marR="7467" marT="746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2339975" y="1962150"/>
            <a:ext cx="6859588" cy="73469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671080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4182056356"/>
              </p:ext>
            </p:extLst>
          </p:nvPr>
        </p:nvGraphicFramePr>
        <p:xfrm>
          <a:off x="612001" y="116632"/>
          <a:ext cx="7919998" cy="5915353"/>
        </p:xfrm>
        <a:graphic>
          <a:graphicData uri="http://schemas.openxmlformats.org/drawingml/2006/table">
            <a:tbl>
              <a:tblPr/>
              <a:tblGrid>
                <a:gridCol w="1343778"/>
                <a:gridCol w="1644055"/>
                <a:gridCol w="1644055"/>
                <a:gridCol w="1644055"/>
                <a:gridCol w="1644055"/>
              </a:tblGrid>
              <a:tr h="304285">
                <a:tc gridSpan="5">
                  <a:txBody>
                    <a:bodyPr/>
                    <a:lstStyle/>
                    <a:p>
                      <a:pPr algn="ctr"/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Patient Flow (</a:t>
                      </a:r>
                      <a:r>
                        <a:rPr lang="en-AU" sz="1600" b="1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pmp</a:t>
                      </a:r>
                      <a:r>
                        <a:rPr lang="en-AU" sz="16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New Zealand 2009-2013</a:t>
                      </a:r>
                      <a:endParaRPr lang="en-AU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8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15154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Year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Event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151548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2009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303 (91)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178 (272)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103 (315)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</a:t>
                      </a: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(29)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(29)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AU" sz="900" kern="1400" dirty="0" err="1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Tx</a:t>
                      </a: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(7)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1057 (318)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734 (1121)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490 (1496)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1202 (362)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120 (183)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(260)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2259 (680)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854 (1304)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575 (1756)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194 (58)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 (192)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 (147)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48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2010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251 (75)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155 (233)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 (324)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(24)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 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 (4)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1084 (324)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762 (1144)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542 (1612)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1228 (367)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(195)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(256)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2312 (690)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892 (1340)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628 (1868)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190 (57)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(173)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(149)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48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2011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262 (78)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130 (192)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95 (275)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 (26)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(30)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 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1075 (320)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749 (1109)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568 (1646)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1257 (374)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 (209)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88 (255)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2332 (693)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890 (1318)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656 (1901)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223 (66)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(195)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 (177)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48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2012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255 (76)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 (246)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(266)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 (26)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(22)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(20)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 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1093 (324)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774 (1131)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600 (1697)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1287 (382)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 (215)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 (246)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2380 (706)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921 (1346)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687 (1943)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 (60)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132 (193)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 (178)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548">
                <a:tc rowSpan="7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2013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patients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248 (73)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187 (270)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111 (306)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 (29)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(13)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(22)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Preemptive Tx 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(3)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dialysis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1100 (325)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850 (1228)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634 (1748)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Prevalent Tx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1332 (393)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148 (214)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(254)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prevalence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2432 (718)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998 (1442)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726 (2002)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BF3F7"/>
                    </a:solidFill>
                  </a:tcPr>
                </a:tc>
              </a:tr>
              <a:tr h="151548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Deaths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 (59)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(166)</a:t>
                      </a:r>
                      <a:endParaRPr lang="en-AU" sz="10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 (182)</a:t>
                      </a:r>
                      <a:endParaRPr lang="en-AU" sz="10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7463" marR="7463" marT="746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3486150" y="1962150"/>
            <a:ext cx="5576888" cy="7350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7275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3555261670"/>
              </p:ext>
            </p:extLst>
          </p:nvPr>
        </p:nvGraphicFramePr>
        <p:xfrm>
          <a:off x="611560" y="116632"/>
          <a:ext cx="7920000" cy="5759997"/>
        </p:xfrm>
        <a:graphic>
          <a:graphicData uri="http://schemas.openxmlformats.org/drawingml/2006/table">
            <a:tbl>
              <a:tblPr/>
              <a:tblGrid>
                <a:gridCol w="1210924"/>
                <a:gridCol w="1210924"/>
                <a:gridCol w="1222115"/>
                <a:gridCol w="1222115"/>
                <a:gridCol w="1017964"/>
                <a:gridCol w="1017979"/>
                <a:gridCol w="1017979"/>
              </a:tblGrid>
              <a:tr h="506339">
                <a:tc gridSpan="7"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Cause of Death 2013</a:t>
                      </a:r>
                      <a:endParaRPr lang="en-A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60110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Modality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Cause of death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287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532875">
                <a:tc rowSpan="6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Dialysis 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390 (29%)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(39%)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59 (36%)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 (47%)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(45%)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 (39%)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 (20%)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 (28%)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(17%)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(2%)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(2%)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(3%)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 (8%)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(14%)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(16%)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(20%)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266 (20%)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(29%)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(20%)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(17%)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(24%)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1341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166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  <a:tr h="532875">
                <a:tc rowSpan="6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Transplant</a:t>
                      </a: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(25%)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(22%)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(7%)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0065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 (29%)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(30%)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(25%)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(17%)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(11%)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(15%)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(25%)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 (21%)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(67%)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(19%)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(50%)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7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619250" y="3487738"/>
            <a:ext cx="6840538" cy="3833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3975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Picture Placeholder 2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941586776"/>
              </p:ext>
            </p:extLst>
          </p:nvPr>
        </p:nvGraphicFramePr>
        <p:xfrm>
          <a:off x="612000" y="0"/>
          <a:ext cx="7920001" cy="5760672"/>
        </p:xfrm>
        <a:graphic>
          <a:graphicData uri="http://schemas.openxmlformats.org/drawingml/2006/table">
            <a:tbl>
              <a:tblPr/>
              <a:tblGrid>
                <a:gridCol w="1432121"/>
                <a:gridCol w="1310123"/>
                <a:gridCol w="1310123"/>
                <a:gridCol w="1310123"/>
                <a:gridCol w="1310123"/>
                <a:gridCol w="1247388"/>
              </a:tblGrid>
              <a:tr h="710513">
                <a:tc gridSpan="6">
                  <a:txBody>
                    <a:bodyPr/>
                    <a:lstStyle/>
                    <a:p>
                      <a:pPr algn="ctr"/>
                      <a:r>
                        <a:rPr lang="en-A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Primary Renal Disease of New Patients 2009 - 2013</a:t>
                      </a:r>
                      <a:endParaRPr lang="en-AU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963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6813">
                <a:tc rowSpan="2"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Primary Renal Disease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Australia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Zealand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004D7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B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041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Non-indigenous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Aboriginal/TSI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Non-indigenous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Māori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Pacific Peoples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BE7"/>
                    </a:solidFill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Glomerulonephritis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2564 (23%)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115 (10%)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354 (27%)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 (15%)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(19%)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Analgesic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175 (2%)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(&lt;1%)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 (1%)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(&lt;1%)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Polycystic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780 (7%)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(&lt;1%)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124 (9%)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(1%)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(1%)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Reflux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285 (3%)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 (2%)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 (3%)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(1%)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Hypertension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1620 (14%)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 (15%)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(5%)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(6%)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4458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Diabetic Nephropathy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3531 (31%)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816 (70%)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344 (26%)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572 (70%)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347 (68%)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1569 (14%)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 (3%)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191 (14%)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 (5%)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(4%)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Uncertain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 (6%)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 (4%)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 (4%)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(2%)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(2%)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Not reported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(2%)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(&lt;1%)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(&lt;1%)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(0%)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311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11222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1172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1319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818</a:t>
                      </a:r>
                      <a:endParaRPr lang="en-AU" sz="1200" kern="140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512</a:t>
                      </a:r>
                      <a:endParaRPr lang="en-AU" sz="1200" kern="1400" dirty="0">
                        <a:solidFill>
                          <a:srgbClr val="FFFFFF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7"/>
                    </a:solidFill>
                  </a:tcPr>
                </a:tc>
              </a:tr>
            </a:tbl>
          </a:graphicData>
        </a:graphic>
      </p:graphicFrame>
      <p:sp>
        <p:nvSpPr>
          <p:cNvPr id="4" name="Control 1"/>
          <p:cNvSpPr>
            <a:spLocks noChangeArrowheads="1" noChangeShapeType="1"/>
          </p:cNvSpPr>
          <p:nvPr/>
        </p:nvSpPr>
        <p:spPr bwMode="auto">
          <a:xfrm>
            <a:off x="1690688" y="7378700"/>
            <a:ext cx="6784975" cy="30099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77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13148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9880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9802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7849501"/>
      </p:ext>
    </p:extLst>
  </p:cSld>
  <p:clrMapOvr>
    <a:masterClrMapping/>
  </p:clrMapOvr>
</p:sld>
</file>

<file path=ppt/theme/theme1.xml><?xml version="1.0" encoding="utf-8"?>
<a:theme xmlns:a="http://schemas.openxmlformats.org/drawingml/2006/main" name="PPT-Template - Cop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PPT-Template - Copy</Template>
  <TotalTime>72</TotalTime>
  <Words>3774</Words>
  <Application>Microsoft Office PowerPoint</Application>
  <PresentationFormat>On-screen Show (4:3)</PresentationFormat>
  <Paragraphs>1382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PPT-Template -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Adams</dc:creator>
  <cp:lastModifiedBy>Julie Adams</cp:lastModifiedBy>
  <cp:revision>18</cp:revision>
  <dcterms:created xsi:type="dcterms:W3CDTF">2015-09-24T04:26:33Z</dcterms:created>
  <dcterms:modified xsi:type="dcterms:W3CDTF">2015-09-25T01:27:53Z</dcterms:modified>
</cp:coreProperties>
</file>