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2" r:id="rId10"/>
    <p:sldId id="258" r:id="rId11"/>
    <p:sldId id="261" r:id="rId12"/>
    <p:sldId id="260" r:id="rId13"/>
    <p:sldId id="259" r:id="rId14"/>
    <p:sldId id="275" r:id="rId15"/>
    <p:sldId id="274" r:id="rId16"/>
    <p:sldId id="273" r:id="rId17"/>
    <p:sldId id="272" r:id="rId18"/>
    <p:sldId id="271" r:id="rId19"/>
    <p:sldId id="270" r:id="rId20"/>
    <p:sldId id="269" r:id="rId21"/>
    <p:sldId id="282" r:id="rId22"/>
    <p:sldId id="281" r:id="rId23"/>
    <p:sldId id="280" r:id="rId24"/>
    <p:sldId id="279" r:id="rId25"/>
    <p:sldId id="278" r:id="rId26"/>
    <p:sldId id="277" r:id="rId27"/>
    <p:sldId id="276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277123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11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Paediatrics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2014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37th 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31-Dec-2013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2781699" y="2979278"/>
            <a:ext cx="6105525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ANZDATA gratefully acknowledges the </a:t>
            </a:r>
            <a:b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contributions of the Paediatric Working Group </a:t>
            </a:r>
            <a:b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AU" altLang="en-US" sz="1400" b="1" i="0" u="none" strike="noStrike" cap="none" normalizeH="0" baseline="0" smtClean="0">
                <a:ln>
                  <a:noFill/>
                </a:ln>
                <a:solidFill>
                  <a:srgbClr val="004D73"/>
                </a:solidFill>
                <a:effectLst/>
                <a:latin typeface="Arial" pitchFamily="34" charset="0"/>
                <a:cs typeface="Arial" pitchFamily="34" charset="0"/>
              </a:rPr>
              <a:t>convened by Dr Sean Kennedy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6300192" y="6495147"/>
            <a:ext cx="27363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 ANZDATA Registry 37</a:t>
            </a:r>
            <a:r>
              <a:rPr lang="en-AU" sz="1000" baseline="3000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1000" baseline="0" dirty="0" smtClean="0">
                <a:solidFill>
                  <a:srgbClr val="004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Report</a:t>
            </a:r>
            <a:endParaRPr lang="en-AU" sz="1000" dirty="0">
              <a:solidFill>
                <a:srgbClr val="004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24/09/2015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923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76493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091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3757523254"/>
              </p:ext>
            </p:extLst>
          </p:nvPr>
        </p:nvGraphicFramePr>
        <p:xfrm>
          <a:off x="611560" y="260648"/>
          <a:ext cx="7920000" cy="5760000"/>
        </p:xfrm>
        <a:graphic>
          <a:graphicData uri="http://schemas.openxmlformats.org/drawingml/2006/table">
            <a:tbl>
              <a:tblPr/>
              <a:tblGrid>
                <a:gridCol w="1081430"/>
                <a:gridCol w="683857"/>
                <a:gridCol w="683857"/>
                <a:gridCol w="683857"/>
                <a:gridCol w="683857"/>
                <a:gridCol w="683857"/>
                <a:gridCol w="683857"/>
                <a:gridCol w="683857"/>
                <a:gridCol w="683857"/>
                <a:gridCol w="683857"/>
                <a:gridCol w="683857"/>
              </a:tblGrid>
              <a:tr h="1128448">
                <a:tc gridSpan="1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AU" sz="18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Numbers 2004 - 2013 Australia and New Zealand</a:t>
                      </a:r>
                      <a:endParaRPr lang="en-AU" sz="1800" kern="1400" dirty="0" smtClean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5427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 Number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15759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1292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6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6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7188" y="3948113"/>
            <a:ext cx="6840537" cy="81756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1920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icture Placeholder 3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655563237"/>
              </p:ext>
            </p:extLst>
          </p:nvPr>
        </p:nvGraphicFramePr>
        <p:xfrm>
          <a:off x="611999" y="0"/>
          <a:ext cx="7920002" cy="5759998"/>
        </p:xfrm>
        <a:graphic>
          <a:graphicData uri="http://schemas.openxmlformats.org/drawingml/2006/table">
            <a:tbl>
              <a:tblPr/>
              <a:tblGrid>
                <a:gridCol w="1452092"/>
                <a:gridCol w="646791"/>
                <a:gridCol w="646791"/>
                <a:gridCol w="646791"/>
                <a:gridCol w="646791"/>
                <a:gridCol w="646791"/>
                <a:gridCol w="646791"/>
                <a:gridCol w="646791"/>
                <a:gridCol w="646791"/>
                <a:gridCol w="646791"/>
                <a:gridCol w="646791"/>
              </a:tblGrid>
              <a:tr h="779516">
                <a:tc grid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Donor Source by Year 2004 - 2015, Number (% of Transplants)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95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Donor Type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7EF"/>
                    </a:solidFill>
                  </a:tcPr>
                </a:tc>
              </a:tr>
              <a:tr h="8503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pre-emptive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(23%)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(18%)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(21%)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460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LD not pre-emptive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(50%)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(42%)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 (49%)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(44%)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(22%)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(46%)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(42%)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700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DBD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(35%)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(27%)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(29%)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(27%)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(31%)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(26%)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 (46%)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(30%)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 (38%)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795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DCD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(3%)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951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5" name="Control 3"/>
          <p:cNvSpPr>
            <a:spLocks noChangeArrowheads="1" noChangeShapeType="1"/>
          </p:cNvSpPr>
          <p:nvPr/>
        </p:nvSpPr>
        <p:spPr bwMode="auto">
          <a:xfrm>
            <a:off x="1627188" y="4886325"/>
            <a:ext cx="6840537" cy="1838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6733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888057879"/>
              </p:ext>
            </p:extLst>
          </p:nvPr>
        </p:nvGraphicFramePr>
        <p:xfrm>
          <a:off x="611999" y="0"/>
          <a:ext cx="7920004" cy="5760004"/>
        </p:xfrm>
        <a:graphic>
          <a:graphicData uri="http://schemas.openxmlformats.org/drawingml/2006/table">
            <a:tbl>
              <a:tblPr/>
              <a:tblGrid>
                <a:gridCol w="1511729"/>
                <a:gridCol w="2160240"/>
                <a:gridCol w="849607"/>
                <a:gridCol w="849607"/>
                <a:gridCol w="849607"/>
                <a:gridCol w="849607"/>
                <a:gridCol w="849607"/>
              </a:tblGrid>
              <a:tr h="799994">
                <a:tc gridSpan="7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Antibody Use for Induction Immunosuppression, Number receiving (%)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091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Country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of Agent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50910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Australia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(2.9%)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(4.8%)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(4.7%)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 (97.1%)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(92.1%)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(88.1%)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 (89.1%)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 (83.7%)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(2.6%)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(2.9%)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(5.3%)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(4.8%)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(2.2%)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(2.3%)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910">
                <a:tc rowSpan="5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New Zealand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Intravenous immunoglobulin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Anti-CD25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(100.0%)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(100.0%)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(80.0%)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Rituximab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(20.0%)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de-DE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 cell depleting polyclonal Ab</a:t>
                      </a:r>
                      <a:endParaRPr lang="de-DE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 (0.0%)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91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new transplants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597025" y="7874000"/>
            <a:ext cx="6854825" cy="283368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0584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36848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298261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4984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6857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6989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1593381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15154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467401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337446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527126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371273406"/>
              </p:ext>
            </p:extLst>
          </p:nvPr>
        </p:nvGraphicFramePr>
        <p:xfrm>
          <a:off x="612000" y="0"/>
          <a:ext cx="7920000" cy="5924892"/>
        </p:xfrm>
        <a:graphic>
          <a:graphicData uri="http://schemas.openxmlformats.org/drawingml/2006/table">
            <a:tbl>
              <a:tblPr/>
              <a:tblGrid>
                <a:gridCol w="1572618"/>
                <a:gridCol w="1572618"/>
                <a:gridCol w="1193691"/>
                <a:gridCol w="1193691"/>
                <a:gridCol w="1193691"/>
                <a:gridCol w="1193691"/>
              </a:tblGrid>
              <a:tr h="620688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 and Graft Survival, Paediatric Transplant Recipients 2004 - 2013 (95% CI)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5579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 year (N)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months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year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years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84841"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Patient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2004-05 (n=87)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(92-100)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(91-99)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(89-99)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2006-07 (n=61)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(89-100)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(89-100)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2008-09 (n=88)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2010-11 (n=89)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(92-100)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(92-100)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2012-13 (n=104)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(91-100)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(91-100)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841">
                <a:tc rowSpan="5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Graft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2004-05 (n=87)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(90-99)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 (88-98)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(79-94)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 (66-84)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2006-07 (n=61)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 (83-97)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(79-95)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 (70-90)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79 (66-87)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2008-09 (n=88)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(87-98)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 (87-98)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 (78-93)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 (74-90)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2010-11 (n=89)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 (91-99)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 (88-98)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484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2012-13 (n=104)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 (91-100)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 (90-99)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1313" y="6053138"/>
            <a:ext cx="6840537" cy="36163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7983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845415421"/>
              </p:ext>
            </p:extLst>
          </p:nvPr>
        </p:nvGraphicFramePr>
        <p:xfrm>
          <a:off x="612001" y="0"/>
          <a:ext cx="7919999" cy="5760003"/>
        </p:xfrm>
        <a:graphic>
          <a:graphicData uri="http://schemas.openxmlformats.org/drawingml/2006/table">
            <a:tbl>
              <a:tblPr/>
              <a:tblGrid>
                <a:gridCol w="3085754"/>
                <a:gridCol w="966849"/>
                <a:gridCol w="966849"/>
                <a:gridCol w="966849"/>
                <a:gridCol w="966849"/>
                <a:gridCol w="966849"/>
              </a:tblGrid>
              <a:tr h="1176746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of Graft Loss, Transplants Performed 2004-2013 by Age at Transplant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5249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Graft Loss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0553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024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6014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6191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65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419475" y="3754438"/>
            <a:ext cx="5040313" cy="21605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65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871408980"/>
              </p:ext>
            </p:extLst>
          </p:nvPr>
        </p:nvGraphicFramePr>
        <p:xfrm>
          <a:off x="611999" y="0"/>
          <a:ext cx="7920002" cy="5760002"/>
        </p:xfrm>
        <a:graphic>
          <a:graphicData uri="http://schemas.openxmlformats.org/drawingml/2006/table">
            <a:tbl>
              <a:tblPr/>
              <a:tblGrid>
                <a:gridCol w="2892242"/>
                <a:gridCol w="1005552"/>
                <a:gridCol w="1005552"/>
                <a:gridCol w="1005552"/>
                <a:gridCol w="1005552"/>
                <a:gridCol w="1005552"/>
              </a:tblGrid>
              <a:tr h="1182820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 of Graft Loss, Transplants Performed 2004-2013 by Age at Graft Loss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Cause of Graft Loss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Death with function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Acute rejection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7065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 allograft nephropathy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Vascular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Technical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Glomerulonephritis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Non-compliance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Other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562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3419475" y="7500938"/>
            <a:ext cx="5040313" cy="2160587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865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490515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0286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404041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2379565954"/>
              </p:ext>
            </p:extLst>
          </p:nvPr>
        </p:nvGraphicFramePr>
        <p:xfrm>
          <a:off x="612002" y="0"/>
          <a:ext cx="7919996" cy="5759998"/>
        </p:xfrm>
        <a:graphic>
          <a:graphicData uri="http://schemas.openxmlformats.org/drawingml/2006/table">
            <a:tbl>
              <a:tblPr/>
              <a:tblGrid>
                <a:gridCol w="1236814"/>
                <a:gridCol w="1236814"/>
                <a:gridCol w="605152"/>
                <a:gridCol w="605152"/>
                <a:gridCol w="605152"/>
                <a:gridCol w="605152"/>
                <a:gridCol w="605152"/>
                <a:gridCol w="605152"/>
                <a:gridCol w="605152"/>
                <a:gridCol w="605152"/>
                <a:gridCol w="605152"/>
              </a:tblGrid>
              <a:tr h="939848">
                <a:tc gridSpan="11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Type of Rejection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519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Timing of Rejection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 of Rejection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2007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1442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&lt;6 months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biopsy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33959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ABMR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Cellular + ABMR</a:t>
                      </a:r>
                      <a:r>
                        <a:rPr lang="en-AU" sz="1200" kern="1400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28">
                <a:tc rowSpan="4"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6-24 months 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 biopsy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4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Cellular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ABMR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442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Cellular + ABMR</a:t>
                      </a:r>
                      <a:r>
                        <a:rPr lang="en-AU" sz="1200" kern="1400" baseline="300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2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24013" y="8501063"/>
            <a:ext cx="6840537" cy="23399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9723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530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4011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1572068896"/>
              </p:ext>
            </p:extLst>
          </p:nvPr>
        </p:nvGraphicFramePr>
        <p:xfrm>
          <a:off x="612000" y="260648"/>
          <a:ext cx="7920000" cy="5759998"/>
        </p:xfrm>
        <a:graphic>
          <a:graphicData uri="http://schemas.openxmlformats.org/drawingml/2006/table">
            <a:tbl>
              <a:tblPr/>
              <a:tblGrid>
                <a:gridCol w="2895210"/>
                <a:gridCol w="1004958"/>
                <a:gridCol w="1004958"/>
                <a:gridCol w="1004958"/>
                <a:gridCol w="1004958"/>
                <a:gridCol w="1004958"/>
              </a:tblGrid>
              <a:tr h="425304">
                <a:tc gridSpan="6">
                  <a:txBody>
                    <a:bodyPr/>
                    <a:lstStyle/>
                    <a:p>
                      <a:pPr algn="ctr"/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renal disease, incident patients Australia and New Zealand 2008-2013 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3539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Primary Renal Disease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5-10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15-17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3158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GN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 (26%)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 (36%)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90 (25%)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23109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FSGS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(11%)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08481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Familial GN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3334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Reflux Nephropathy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 (6%)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982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Polycystic Kidney Disease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(5%)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3334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Medullary Cystic Disease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(5%)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245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Posterior Urethral Valve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(14%)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3602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Haemolytic Uraemic Syndrome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24573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Hypoplasia/Dysplasia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 (31%)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(22%)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(13%)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(10%)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(18%)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5088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Diabetes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982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Cortical Necrosis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(2%)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9824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Interstitial Nephritis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28947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Cystinosis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(1%)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3334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Uncertain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(4%)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3158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Misc/Other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 (24%)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(15%)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(18%)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 (19%)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 (19%)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315802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2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38" marR="9538" marT="953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2944813" y="3636963"/>
            <a:ext cx="5475287" cy="49514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8065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067371231"/>
              </p:ext>
            </p:extLst>
          </p:nvPr>
        </p:nvGraphicFramePr>
        <p:xfrm>
          <a:off x="612002" y="116632"/>
          <a:ext cx="7919997" cy="5760004"/>
        </p:xfrm>
        <a:graphic>
          <a:graphicData uri="http://schemas.openxmlformats.org/drawingml/2006/table">
            <a:tbl>
              <a:tblPr/>
              <a:tblGrid>
                <a:gridCol w="1144613"/>
                <a:gridCol w="967912"/>
                <a:gridCol w="967912"/>
                <a:gridCol w="967912"/>
                <a:gridCol w="967912"/>
                <a:gridCol w="967912"/>
                <a:gridCol w="967912"/>
                <a:gridCol w="967912"/>
              </a:tblGrid>
              <a:tr h="406881">
                <a:tc gridSpan="8">
                  <a:txBody>
                    <a:bodyPr/>
                    <a:lstStyle/>
                    <a:p>
                      <a:pPr algn="ctr"/>
                      <a:r>
                        <a:rPr lang="en-A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Modality of Initial Renal Replacement Therapy By Year of First Treatment, Australia and New Zealand</a:t>
                      </a:r>
                      <a:endParaRPr lang="en-AU" sz="8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Age Group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0-9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619807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(15%)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(23%)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 (34%)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(33%)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 (26%)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PD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(65%)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 (63%)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(64%)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 (48%)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(50%)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(67%)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 (59%)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(9%)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(17%)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(17%)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(8%)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(15%)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10-17 Years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HD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 (58%)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 (52%)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(31%)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 (41%)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83 (45%)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PD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(44%)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 (20%)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(46%)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 (38%)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 (40%)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64 (35%)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- Transplant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(11%)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(28%)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(23%)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 (21%)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 (20%)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38 (21%)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525924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</a:t>
                      </a:r>
                      <a:endParaRPr lang="en-AU" sz="11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1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334</a:t>
                      </a:r>
                      <a:endParaRPr lang="en-AU" sz="11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9250" y="4849813"/>
            <a:ext cx="6840538" cy="28797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5588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icture Placeholder 2"/>
          <p:cNvGraphicFramePr>
            <a:graphicFrameLocks noGrp="1"/>
          </p:cNvGraphicFramePr>
          <p:nvPr>
            <p:ph type="pic" sz="quarter" idx="10"/>
            <p:extLst>
              <p:ext uri="{D42A27DB-BD31-4B8C-83A1-F6EECF244321}">
                <p14:modId xmlns:p14="http://schemas.microsoft.com/office/powerpoint/2010/main" val="4201890563"/>
              </p:ext>
            </p:extLst>
          </p:nvPr>
        </p:nvGraphicFramePr>
        <p:xfrm>
          <a:off x="611560" y="116632"/>
          <a:ext cx="7919999" cy="5760000"/>
        </p:xfrm>
        <a:graphic>
          <a:graphicData uri="http://schemas.openxmlformats.org/drawingml/2006/table">
            <a:tbl>
              <a:tblPr/>
              <a:tblGrid>
                <a:gridCol w="1352984"/>
                <a:gridCol w="938145"/>
                <a:gridCol w="938145"/>
                <a:gridCol w="938145"/>
                <a:gridCol w="938145"/>
                <a:gridCol w="938145"/>
                <a:gridCol w="938145"/>
                <a:gridCol w="938145"/>
              </a:tblGrid>
              <a:tr h="960000">
                <a:tc gridSpan="8">
                  <a:txBody>
                    <a:bodyPr/>
                    <a:lstStyle/>
                    <a:p>
                      <a:r>
                        <a:rPr lang="en-A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Modality of Prevalent Patients By Year of Treatment, Australia and New Zealand</a:t>
                      </a:r>
                      <a:endParaRPr lang="en-AU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endParaRPr lang="en-AU" sz="963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96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Current Treatment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2008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2009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2010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BE7"/>
                    </a:solidFill>
                  </a:tcPr>
                </a:tc>
              </a:tr>
              <a:tr h="96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 (11%)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(9%)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 (9%)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 (8%)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 (9%)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96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 (17%)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 (18%)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50 (15%)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 (16%)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49 (14%)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46 (13%)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309 (16%)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3F7"/>
                    </a:solidFill>
                  </a:tcPr>
                </a:tc>
              </a:tr>
              <a:tr h="96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Transplant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225 (72%)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 (73%)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244 (75%)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250 (75%)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274 (78%)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277 (78%)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1499 (75%)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  <a:tr h="960000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315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324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332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353</a:t>
                      </a:r>
                      <a:endParaRPr lang="en-AU" sz="1400" kern="140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1400"/>
                        </a:spcAft>
                      </a:pPr>
                      <a:r>
                        <a:rPr lang="en-AU" sz="1400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1991</a:t>
                      </a:r>
                      <a:endParaRPr lang="en-AU" sz="1400" kern="140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6A3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3F7"/>
                    </a:solidFill>
                  </a:tcPr>
                </a:tc>
              </a:tr>
            </a:tbl>
          </a:graphicData>
        </a:graphic>
      </p:graphicFrame>
      <p:sp>
        <p:nvSpPr>
          <p:cNvPr id="4" name="Control 1"/>
          <p:cNvSpPr>
            <a:spLocks noChangeArrowheads="1" noChangeShapeType="1"/>
          </p:cNvSpPr>
          <p:nvPr/>
        </p:nvSpPr>
        <p:spPr bwMode="auto">
          <a:xfrm>
            <a:off x="1619250" y="9107488"/>
            <a:ext cx="6840538" cy="180022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82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" r="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6539072"/>
      </p:ext>
    </p:extLst>
  </p:cSld>
  <p:clrMapOvr>
    <a:masterClrMapping/>
  </p:clrMapOvr>
</p:sld>
</file>

<file path=ppt/theme/theme1.xml><?xml version="1.0" encoding="utf-8"?>
<a:theme xmlns:a="http://schemas.openxmlformats.org/drawingml/2006/main" name="PPT-Template -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PPT-Template - Copy</Template>
  <TotalTime>25</TotalTime>
  <Words>1596</Words>
  <Application>Microsoft Office PowerPoint</Application>
  <PresentationFormat>On-screen Show (4:3)</PresentationFormat>
  <Paragraphs>671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PPT-Template - Copy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Julie Adams</cp:lastModifiedBy>
  <cp:revision>7</cp:revision>
  <dcterms:created xsi:type="dcterms:W3CDTF">2015-09-24T01:58:17Z</dcterms:created>
  <dcterms:modified xsi:type="dcterms:W3CDTF">2015-09-24T02:23:26Z</dcterms:modified>
</cp:coreProperties>
</file>