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58" r:id="rId11"/>
    <p:sldId id="261" r:id="rId12"/>
    <p:sldId id="260" r:id="rId13"/>
    <p:sldId id="259" r:id="rId14"/>
    <p:sldId id="275" r:id="rId15"/>
    <p:sldId id="274" r:id="rId16"/>
    <p:sldId id="273" r:id="rId17"/>
    <p:sldId id="272" r:id="rId18"/>
    <p:sldId id="271" r:id="rId19"/>
    <p:sldId id="270" r:id="rId20"/>
    <p:sldId id="269" r:id="rId21"/>
    <p:sldId id="282" r:id="rId22"/>
    <p:sldId id="281" r:id="rId23"/>
    <p:sldId id="280" r:id="rId24"/>
    <p:sldId id="279" r:id="rId25"/>
    <p:sldId id="278" r:id="rId26"/>
    <p:sldId id="277" r:id="rId27"/>
    <p:sldId id="276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77123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11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Paediatrics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2781699" y="2979278"/>
            <a:ext cx="6105525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ANZDATA gratefully acknowledges the </a:t>
            </a:r>
            <a:b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contributions of the Paediatric Working Group </a:t>
            </a:r>
            <a:b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convened by Dr Sean Kennedy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24/09/2015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8923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76493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0911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757523254"/>
              </p:ext>
            </p:extLst>
          </p:nvPr>
        </p:nvGraphicFramePr>
        <p:xfrm>
          <a:off x="611560" y="260648"/>
          <a:ext cx="7920000" cy="5760000"/>
        </p:xfrm>
        <a:graphic>
          <a:graphicData uri="http://schemas.openxmlformats.org/drawingml/2006/table">
            <a:tbl>
              <a:tblPr/>
              <a:tblGrid>
                <a:gridCol w="1081430"/>
                <a:gridCol w="683857"/>
                <a:gridCol w="683857"/>
                <a:gridCol w="683857"/>
                <a:gridCol w="683857"/>
                <a:gridCol w="683857"/>
                <a:gridCol w="683857"/>
                <a:gridCol w="683857"/>
                <a:gridCol w="683857"/>
                <a:gridCol w="683857"/>
                <a:gridCol w="683857"/>
              </a:tblGrid>
              <a:tr h="1128448">
                <a:tc gridSpan="1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18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Numbers 2004 - 2013 Australia and New Zealand</a:t>
                      </a:r>
                      <a:endParaRPr lang="en-AU" sz="1800" kern="1400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154270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Number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15759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29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27188" y="3948113"/>
            <a:ext cx="6840537" cy="8175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920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655563237"/>
              </p:ext>
            </p:extLst>
          </p:nvPr>
        </p:nvGraphicFramePr>
        <p:xfrm>
          <a:off x="611999" y="0"/>
          <a:ext cx="7920002" cy="5759998"/>
        </p:xfrm>
        <a:graphic>
          <a:graphicData uri="http://schemas.openxmlformats.org/drawingml/2006/table">
            <a:tbl>
              <a:tblPr/>
              <a:tblGrid>
                <a:gridCol w="1452092"/>
                <a:gridCol w="646791"/>
                <a:gridCol w="646791"/>
                <a:gridCol w="646791"/>
                <a:gridCol w="646791"/>
                <a:gridCol w="646791"/>
                <a:gridCol w="646791"/>
                <a:gridCol w="646791"/>
                <a:gridCol w="646791"/>
                <a:gridCol w="646791"/>
                <a:gridCol w="646791"/>
              </a:tblGrid>
              <a:tr h="779516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Donor Source by Year 2004 - 2015, Number (% of Transplants)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951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Type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7EF"/>
                    </a:solidFill>
                  </a:tcPr>
                </a:tc>
              </a:tr>
              <a:tr h="85032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pre-emptive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(23%)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5460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LD not pre-emptive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(49%)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(50%)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(42%)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(49%)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(41%)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(44%)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(46%)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700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DBD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(35%)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(27%)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(29%)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(27%)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(46%)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(30%)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951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DCD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(6%)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(7%)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51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1627188" y="4886325"/>
            <a:ext cx="6840537" cy="1838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6733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888057879"/>
              </p:ext>
            </p:extLst>
          </p:nvPr>
        </p:nvGraphicFramePr>
        <p:xfrm>
          <a:off x="611999" y="0"/>
          <a:ext cx="7920004" cy="5760004"/>
        </p:xfrm>
        <a:graphic>
          <a:graphicData uri="http://schemas.openxmlformats.org/drawingml/2006/table">
            <a:tbl>
              <a:tblPr/>
              <a:tblGrid>
                <a:gridCol w="1511729"/>
                <a:gridCol w="2160240"/>
                <a:gridCol w="849607"/>
                <a:gridCol w="849607"/>
                <a:gridCol w="849607"/>
                <a:gridCol w="849607"/>
                <a:gridCol w="849607"/>
              </a:tblGrid>
              <a:tr h="799994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Antibody Use for Induction Immunosuppression, Number receiving (%)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91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of Agent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50910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(2.9%)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(4.8%)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(4.7%)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(97.1%)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(92.1%)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(88.1%)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(89.1%)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(83.7%)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(2.6%)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(2.9%)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(5.3%)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(4.8%)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(2.2%)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(2.3%)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10"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(100.0%)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(100.0%)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(80.0%)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(0.0%)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9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7025" y="7874000"/>
            <a:ext cx="6854825" cy="28336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0584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36848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29826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64984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6857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59338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1515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46740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33744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52712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371273406"/>
              </p:ext>
            </p:extLst>
          </p:nvPr>
        </p:nvGraphicFramePr>
        <p:xfrm>
          <a:off x="612000" y="0"/>
          <a:ext cx="7920000" cy="5924892"/>
        </p:xfrm>
        <a:graphic>
          <a:graphicData uri="http://schemas.openxmlformats.org/drawingml/2006/table">
            <a:tbl>
              <a:tblPr/>
              <a:tblGrid>
                <a:gridCol w="1572618"/>
                <a:gridCol w="1572618"/>
                <a:gridCol w="1193691"/>
                <a:gridCol w="1193691"/>
                <a:gridCol w="1193691"/>
                <a:gridCol w="1193691"/>
              </a:tblGrid>
              <a:tr h="620688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Patient and Graft Survival, Paediatric Transplant Recipients 2004 - 2013 (95% CI)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5579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 year (N)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84841"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2004-05 (n=87)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(92-100)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(91-99)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(89-99)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2006-07 (n=61)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(89-100)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(89-100)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2008-09 (n=88)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2010-11 (n=89)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(92-100)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(92-100)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2012-13 (n=104)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(91-100)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(91-100)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841"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2004-05 (n=87)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(90-99)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(88-98)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(79-94)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(66-84)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2006-07 (n=61)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(83-97)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(79-95)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(70-90)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(66-87)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2008-09 (n=88)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(87-98)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(87-98)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(78-93)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(74-90)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2010-11 (n=89)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(91-99)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(88-98)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8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2012-13 (n=104)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(91-100)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(90-99)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1313" y="6053138"/>
            <a:ext cx="6840537" cy="361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798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845415421"/>
              </p:ext>
            </p:extLst>
          </p:nvPr>
        </p:nvGraphicFramePr>
        <p:xfrm>
          <a:off x="612001" y="0"/>
          <a:ext cx="7919999" cy="5760003"/>
        </p:xfrm>
        <a:graphic>
          <a:graphicData uri="http://schemas.openxmlformats.org/drawingml/2006/table">
            <a:tbl>
              <a:tblPr/>
              <a:tblGrid>
                <a:gridCol w="3085754"/>
                <a:gridCol w="966849"/>
                <a:gridCol w="966849"/>
                <a:gridCol w="966849"/>
                <a:gridCol w="966849"/>
                <a:gridCol w="966849"/>
              </a:tblGrid>
              <a:tr h="1176746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Cause of Graft Loss, Transplants Performed 2004-2013 by Age at Transplant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524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 of Graft Loss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10-14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055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601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rejection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allograft nephropathy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601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Vascular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601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601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601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Non-compliance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601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6191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3419475" y="3754438"/>
            <a:ext cx="5040313" cy="21605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065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871408980"/>
              </p:ext>
            </p:extLst>
          </p:nvPr>
        </p:nvGraphicFramePr>
        <p:xfrm>
          <a:off x="611999" y="0"/>
          <a:ext cx="7920002" cy="5760002"/>
        </p:xfrm>
        <a:graphic>
          <a:graphicData uri="http://schemas.openxmlformats.org/drawingml/2006/table">
            <a:tbl>
              <a:tblPr/>
              <a:tblGrid>
                <a:gridCol w="2892242"/>
                <a:gridCol w="1005552"/>
                <a:gridCol w="1005552"/>
                <a:gridCol w="1005552"/>
                <a:gridCol w="1005552"/>
                <a:gridCol w="1005552"/>
              </a:tblGrid>
              <a:tr h="1182820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Cause of Graft Loss, Transplants Performed 2004-2013 by Age at Graft Loss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 of Graft Loss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10-14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rejection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7065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allograft nephropathy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Vascular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Non-compliance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562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3419475" y="7500938"/>
            <a:ext cx="5040313" cy="21605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786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49051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028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404041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379565954"/>
              </p:ext>
            </p:extLst>
          </p:nvPr>
        </p:nvGraphicFramePr>
        <p:xfrm>
          <a:off x="612002" y="0"/>
          <a:ext cx="7919996" cy="5759998"/>
        </p:xfrm>
        <a:graphic>
          <a:graphicData uri="http://schemas.openxmlformats.org/drawingml/2006/table">
            <a:tbl>
              <a:tblPr/>
              <a:tblGrid>
                <a:gridCol w="1236814"/>
                <a:gridCol w="1236814"/>
                <a:gridCol w="605152"/>
                <a:gridCol w="605152"/>
                <a:gridCol w="605152"/>
                <a:gridCol w="605152"/>
                <a:gridCol w="605152"/>
                <a:gridCol w="605152"/>
                <a:gridCol w="605152"/>
                <a:gridCol w="605152"/>
                <a:gridCol w="605152"/>
              </a:tblGrid>
              <a:tr h="939848">
                <a:tc gridSpan="11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 of Rejection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19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Timing of Rejection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of Rejection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14428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&lt;6 months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 biopsy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44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Cellular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39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ABMR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4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Cellular + ABMR</a:t>
                      </a:r>
                      <a:r>
                        <a:rPr lang="en-AU" sz="1200" kern="1400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28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6-24 months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 biopsy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44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Cellular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4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ABMR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4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Cellular + ABMR</a:t>
                      </a:r>
                      <a:r>
                        <a:rPr lang="en-AU" sz="1200" kern="1400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24013" y="8501063"/>
            <a:ext cx="6840537" cy="2339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972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530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40114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572068896"/>
              </p:ext>
            </p:extLst>
          </p:nvPr>
        </p:nvGraphicFramePr>
        <p:xfrm>
          <a:off x="612000" y="260648"/>
          <a:ext cx="7920000" cy="5759998"/>
        </p:xfrm>
        <a:graphic>
          <a:graphicData uri="http://schemas.openxmlformats.org/drawingml/2006/table">
            <a:tbl>
              <a:tblPr/>
              <a:tblGrid>
                <a:gridCol w="2895210"/>
                <a:gridCol w="1004958"/>
                <a:gridCol w="1004958"/>
                <a:gridCol w="1004958"/>
                <a:gridCol w="1004958"/>
                <a:gridCol w="1004958"/>
              </a:tblGrid>
              <a:tr h="425304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renal disease, incident patients Australia and New Zealand 2008-2013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3539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10-14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1580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(26%)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(36%)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(25%)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231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- FSGS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084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Familial GN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3334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 Nephropathy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9824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Kidney Disease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(5%)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3334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Medullary Cystic Disease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(5%)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245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Posterior Urethral Valve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(14%)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3602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Haemolytic Uraemic Syndrome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245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Hypoplasia/Dysplasia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(13%)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(18%)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9824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Cortical Necrosis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9824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Interstitial Nephritis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Cystinosis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3334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1580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Misc/Other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(19%)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(19%)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1580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38" marR="9538" marT="95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944813" y="3636963"/>
            <a:ext cx="5475287" cy="49514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806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067371231"/>
              </p:ext>
            </p:extLst>
          </p:nvPr>
        </p:nvGraphicFramePr>
        <p:xfrm>
          <a:off x="612002" y="116632"/>
          <a:ext cx="7919997" cy="5760004"/>
        </p:xfrm>
        <a:graphic>
          <a:graphicData uri="http://schemas.openxmlformats.org/drawingml/2006/table">
            <a:tbl>
              <a:tblPr/>
              <a:tblGrid>
                <a:gridCol w="1144613"/>
                <a:gridCol w="967912"/>
                <a:gridCol w="967912"/>
                <a:gridCol w="967912"/>
                <a:gridCol w="967912"/>
                <a:gridCol w="967912"/>
                <a:gridCol w="967912"/>
                <a:gridCol w="967912"/>
              </a:tblGrid>
              <a:tr h="406881">
                <a:tc gridSpan="8">
                  <a:txBody>
                    <a:bodyPr/>
                    <a:lstStyle/>
                    <a:p>
                      <a:pPr algn="ctr"/>
                      <a:r>
                        <a:rPr lang="en-A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Modality of Initial Renal Replacement Therapy By Year of First Treatment, Australia and New Zealand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0-9 Years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61980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- HD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(15%)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(23%)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(33%)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(26%)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- PD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(65%)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(63%)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(64%)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(48%)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(50%)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(67%)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(59%)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- Transplant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(9%)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(17%)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(17%)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(15%)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10-17 Years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- HD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(58%)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(52%)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(31%)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(41%)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(45%)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- PD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(44%)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(20%)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(46%)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(38%)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(40%)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(35%)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- Transplant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(28%)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(23%)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(20%)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(21%)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5259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9250" y="4849813"/>
            <a:ext cx="6840538" cy="28797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588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201890563"/>
              </p:ext>
            </p:extLst>
          </p:nvPr>
        </p:nvGraphicFramePr>
        <p:xfrm>
          <a:off x="611560" y="116632"/>
          <a:ext cx="7919999" cy="5760000"/>
        </p:xfrm>
        <a:graphic>
          <a:graphicData uri="http://schemas.openxmlformats.org/drawingml/2006/table">
            <a:tbl>
              <a:tblPr/>
              <a:tblGrid>
                <a:gridCol w="1352984"/>
                <a:gridCol w="938145"/>
                <a:gridCol w="938145"/>
                <a:gridCol w="938145"/>
                <a:gridCol w="938145"/>
                <a:gridCol w="938145"/>
                <a:gridCol w="938145"/>
                <a:gridCol w="938145"/>
              </a:tblGrid>
              <a:tr h="960000">
                <a:tc gridSpan="8">
                  <a:txBody>
                    <a:bodyPr/>
                    <a:lstStyle/>
                    <a:p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Modality of Prevalent Patients By Year of Treatment, Australia and New Zealand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96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 Treatment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96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(11%)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(9%)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(9%)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 (9%)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96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(17%)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(18%)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(15%)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(14%)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(13%)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 (16%)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96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 (72%)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 (73%)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(75%)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 (75%)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 (78%)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277 (78%)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1499 (75%)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96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19250" y="9107488"/>
            <a:ext cx="6840538" cy="18002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828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46539072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25</TotalTime>
  <Words>1596</Words>
  <Application>Microsoft Office PowerPoint</Application>
  <PresentationFormat>On-screen Show (4:3)</PresentationFormat>
  <Paragraphs>671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7</cp:revision>
  <dcterms:created xsi:type="dcterms:W3CDTF">2015-09-24T01:58:17Z</dcterms:created>
  <dcterms:modified xsi:type="dcterms:W3CDTF">2015-09-24T02:23:26Z</dcterms:modified>
</cp:coreProperties>
</file>