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8" r:id="rId4"/>
    <p:sldId id="267" r:id="rId5"/>
    <p:sldId id="266" r:id="rId6"/>
    <p:sldId id="265" r:id="rId7"/>
    <p:sldId id="264" r:id="rId8"/>
    <p:sldId id="263" r:id="rId9"/>
    <p:sldId id="262" r:id="rId10"/>
    <p:sldId id="261" r:id="rId11"/>
    <p:sldId id="260" r:id="rId12"/>
    <p:sldId id="259" r:id="rId13"/>
    <p:sldId id="258" r:id="rId14"/>
    <p:sldId id="269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4D7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26" d="100"/>
          <a:sy n="126" d="100"/>
        </p:scale>
        <p:origin x="-119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6336" y="5581176"/>
            <a:ext cx="1329588" cy="1132808"/>
          </a:xfrm>
          <a:prstGeom prst="rect">
            <a:avLst/>
          </a:prstGeom>
        </p:spPr>
      </p:pic>
      <p:grpSp>
        <p:nvGrpSpPr>
          <p:cNvPr id="16" name="Group 15"/>
          <p:cNvGrpSpPr/>
          <p:nvPr userDrawn="1"/>
        </p:nvGrpSpPr>
        <p:grpSpPr>
          <a:xfrm>
            <a:off x="5636024" y="-459432"/>
            <a:ext cx="3514725" cy="2204974"/>
            <a:chOff x="5636024" y="987642"/>
            <a:chExt cx="3514725" cy="2204974"/>
          </a:xfrm>
        </p:grpSpPr>
        <p:sp>
          <p:nvSpPr>
            <p:cNvPr id="8" name="Freeform 3"/>
            <p:cNvSpPr>
              <a:spLocks/>
            </p:cNvSpPr>
            <p:nvPr userDrawn="1"/>
          </p:nvSpPr>
          <p:spPr bwMode="auto">
            <a:xfrm>
              <a:off x="6051949" y="987642"/>
              <a:ext cx="3098800" cy="2033588"/>
            </a:xfrm>
            <a:custGeom>
              <a:avLst/>
              <a:gdLst>
                <a:gd name="T0" fmla="*/ 1452 w 1452"/>
                <a:gd name="T1" fmla="*/ 585 h 764"/>
                <a:gd name="T2" fmla="*/ 0 w 1452"/>
                <a:gd name="T3" fmla="*/ 764 h 764"/>
                <a:gd name="T4" fmla="*/ 1452 w 1452"/>
                <a:gd name="T5" fmla="*/ 502 h 7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452" h="764">
                  <a:moveTo>
                    <a:pt x="1452" y="585"/>
                  </a:moveTo>
                  <a:cubicBezTo>
                    <a:pt x="505" y="90"/>
                    <a:pt x="23" y="710"/>
                    <a:pt x="0" y="764"/>
                  </a:cubicBezTo>
                  <a:cubicBezTo>
                    <a:pt x="0" y="764"/>
                    <a:pt x="388" y="0"/>
                    <a:pt x="1452" y="502"/>
                  </a:cubicBezTo>
                </a:path>
              </a:pathLst>
            </a:custGeom>
            <a:solidFill>
              <a:srgbClr val="006699">
                <a:alpha val="25000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9" name="Freeform 4"/>
            <p:cNvSpPr>
              <a:spLocks/>
            </p:cNvSpPr>
            <p:nvPr userDrawn="1"/>
          </p:nvSpPr>
          <p:spPr bwMode="auto">
            <a:xfrm>
              <a:off x="5636024" y="1068541"/>
              <a:ext cx="3514725" cy="2124075"/>
            </a:xfrm>
            <a:custGeom>
              <a:avLst/>
              <a:gdLst>
                <a:gd name="T0" fmla="*/ 1647 w 1647"/>
                <a:gd name="T1" fmla="*/ 611 h 798"/>
                <a:gd name="T2" fmla="*/ 0 w 1647"/>
                <a:gd name="T3" fmla="*/ 798 h 798"/>
                <a:gd name="T4" fmla="*/ 1647 w 1647"/>
                <a:gd name="T5" fmla="*/ 524 h 7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647" h="798">
                  <a:moveTo>
                    <a:pt x="1647" y="611"/>
                  </a:moveTo>
                  <a:cubicBezTo>
                    <a:pt x="635" y="94"/>
                    <a:pt x="24" y="741"/>
                    <a:pt x="0" y="798"/>
                  </a:cubicBezTo>
                  <a:cubicBezTo>
                    <a:pt x="0" y="798"/>
                    <a:pt x="511" y="0"/>
                    <a:pt x="1647" y="524"/>
                  </a:cubicBezTo>
                </a:path>
              </a:pathLst>
            </a:custGeom>
            <a:solidFill>
              <a:srgbClr val="DCEAF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</p:grpSp>
      <p:grpSp>
        <p:nvGrpSpPr>
          <p:cNvPr id="17" name="Group 16"/>
          <p:cNvGrpSpPr/>
          <p:nvPr userDrawn="1"/>
        </p:nvGrpSpPr>
        <p:grpSpPr>
          <a:xfrm>
            <a:off x="0" y="3198353"/>
            <a:ext cx="3938587" cy="2119191"/>
            <a:chOff x="0" y="3198353"/>
            <a:chExt cx="3938587" cy="2119191"/>
          </a:xfrm>
        </p:grpSpPr>
        <p:sp>
          <p:nvSpPr>
            <p:cNvPr id="10" name="Freeform 5"/>
            <p:cNvSpPr>
              <a:spLocks/>
            </p:cNvSpPr>
            <p:nvPr userDrawn="1"/>
          </p:nvSpPr>
          <p:spPr bwMode="auto">
            <a:xfrm flipH="1" flipV="1">
              <a:off x="0" y="3207756"/>
              <a:ext cx="3938587" cy="2109788"/>
            </a:xfrm>
            <a:custGeom>
              <a:avLst/>
              <a:gdLst>
                <a:gd name="T0" fmla="*/ 7224 w 7224"/>
                <a:gd name="T1" fmla="*/ 966 h 3869"/>
                <a:gd name="T2" fmla="*/ 0 w 7224"/>
                <a:gd name="T3" fmla="*/ 0 h 3869"/>
                <a:gd name="T4" fmla="*/ 7224 w 7224"/>
                <a:gd name="T5" fmla="*/ 384 h 3869"/>
                <a:gd name="T6" fmla="*/ 7224 w 7224"/>
                <a:gd name="T7" fmla="*/ 966 h 38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224" h="3869">
                  <a:moveTo>
                    <a:pt x="7224" y="966"/>
                  </a:moveTo>
                  <a:cubicBezTo>
                    <a:pt x="1719" y="3869"/>
                    <a:pt x="0" y="0"/>
                    <a:pt x="0" y="0"/>
                  </a:cubicBezTo>
                  <a:cubicBezTo>
                    <a:pt x="0" y="0"/>
                    <a:pt x="1989" y="3340"/>
                    <a:pt x="7224" y="384"/>
                  </a:cubicBezTo>
                  <a:cubicBezTo>
                    <a:pt x="7221" y="630"/>
                    <a:pt x="7224" y="978"/>
                    <a:pt x="7224" y="966"/>
                  </a:cubicBezTo>
                  <a:close/>
                </a:path>
              </a:pathLst>
            </a:custGeom>
            <a:solidFill>
              <a:srgbClr val="CCE0E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11" name="Freeform 6"/>
            <p:cNvSpPr>
              <a:spLocks/>
            </p:cNvSpPr>
            <p:nvPr userDrawn="1"/>
          </p:nvSpPr>
          <p:spPr bwMode="auto">
            <a:xfrm>
              <a:off x="13657" y="3198353"/>
              <a:ext cx="3533775" cy="2085975"/>
            </a:xfrm>
            <a:custGeom>
              <a:avLst/>
              <a:gdLst>
                <a:gd name="T0" fmla="*/ 0 w 1097"/>
                <a:gd name="T1" fmla="*/ 484 h 648"/>
                <a:gd name="T2" fmla="*/ 1097 w 1097"/>
                <a:gd name="T3" fmla="*/ 648 h 648"/>
                <a:gd name="T4" fmla="*/ 0 w 1097"/>
                <a:gd name="T5" fmla="*/ 386 h 648"/>
                <a:gd name="T6" fmla="*/ 0 w 1097"/>
                <a:gd name="T7" fmla="*/ 484 h 6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7" h="648">
                  <a:moveTo>
                    <a:pt x="0" y="484"/>
                  </a:moveTo>
                  <a:cubicBezTo>
                    <a:pt x="842" y="94"/>
                    <a:pt x="1076" y="603"/>
                    <a:pt x="1097" y="648"/>
                  </a:cubicBezTo>
                  <a:cubicBezTo>
                    <a:pt x="1097" y="648"/>
                    <a:pt x="946" y="0"/>
                    <a:pt x="0" y="386"/>
                  </a:cubicBezTo>
                  <a:lnTo>
                    <a:pt x="0" y="484"/>
                  </a:lnTo>
                  <a:close/>
                </a:path>
              </a:pathLst>
            </a:custGeom>
            <a:solidFill>
              <a:srgbClr val="F5F5F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</p:grpSp>
      <p:sp>
        <p:nvSpPr>
          <p:cNvPr id="12" name="Freeform 7"/>
          <p:cNvSpPr>
            <a:spLocks/>
          </p:cNvSpPr>
          <p:nvPr userDrawn="1"/>
        </p:nvSpPr>
        <p:spPr bwMode="auto">
          <a:xfrm flipH="1" flipV="1">
            <a:off x="-71438" y="3836260"/>
            <a:ext cx="3938588" cy="2109787"/>
          </a:xfrm>
          <a:custGeom>
            <a:avLst/>
            <a:gdLst>
              <a:gd name="T0" fmla="*/ 7224 w 7224"/>
              <a:gd name="T1" fmla="*/ 966 h 3869"/>
              <a:gd name="T2" fmla="*/ 0 w 7224"/>
              <a:gd name="T3" fmla="*/ 0 h 3869"/>
              <a:gd name="T4" fmla="*/ 7224 w 7224"/>
              <a:gd name="T5" fmla="*/ 384 h 3869"/>
              <a:gd name="T6" fmla="*/ 7224 w 7224"/>
              <a:gd name="T7" fmla="*/ 966 h 38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224" h="3869">
                <a:moveTo>
                  <a:pt x="7224" y="966"/>
                </a:moveTo>
                <a:cubicBezTo>
                  <a:pt x="1719" y="3869"/>
                  <a:pt x="0" y="0"/>
                  <a:pt x="0" y="0"/>
                </a:cubicBezTo>
                <a:cubicBezTo>
                  <a:pt x="0" y="0"/>
                  <a:pt x="1989" y="3340"/>
                  <a:pt x="7224" y="384"/>
                </a:cubicBezTo>
                <a:cubicBezTo>
                  <a:pt x="7221" y="630"/>
                  <a:pt x="7224" y="978"/>
                  <a:pt x="7224" y="966"/>
                </a:cubicBezTo>
                <a:close/>
              </a:path>
            </a:pathLst>
          </a:custGeom>
          <a:solidFill>
            <a:srgbClr val="FFFFFF">
              <a:alpha val="13000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sp>
        <p:nvSpPr>
          <p:cNvPr id="13" name="Rectangle 9"/>
          <p:cNvSpPr>
            <a:spLocks noChangeArrowheads="1"/>
          </p:cNvSpPr>
          <p:nvPr userDrawn="1"/>
        </p:nvSpPr>
        <p:spPr bwMode="auto">
          <a:xfrm>
            <a:off x="-71438" y="714528"/>
            <a:ext cx="2843238" cy="708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9150B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320040" tIns="0" rIns="0" bIns="73152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altLang="en-US" sz="3600" b="0" i="0" u="none" strike="noStrike" cap="none" normalizeH="0" baseline="0" dirty="0" smtClean="0">
                <a:ln>
                  <a:noFill/>
                </a:ln>
                <a:solidFill>
                  <a:srgbClr val="004D73"/>
                </a:solidFill>
                <a:effectLst/>
                <a:latin typeface="Arial" panose="020B0604020202020204" pitchFamily="34" charset="0"/>
              </a:rPr>
              <a:t>Chapter </a:t>
            </a:r>
            <a:r>
              <a:rPr kumimoji="0" lang="en-AU" altLang="en-US" sz="3600" b="0" i="0" u="none" strike="noStrike" cap="none" normalizeH="0" baseline="0" dirty="0" smtClean="0">
                <a:ln>
                  <a:noFill/>
                </a:ln>
                <a:solidFill>
                  <a:srgbClr val="004D73"/>
                </a:solidFill>
                <a:effectLst/>
                <a:latin typeface="Arial" panose="020B0604020202020204" pitchFamily="34" charset="0"/>
              </a:rPr>
              <a:t>10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4" name="Rectangle 11"/>
          <p:cNvSpPr>
            <a:spLocks noChangeArrowheads="1"/>
          </p:cNvSpPr>
          <p:nvPr userDrawn="1"/>
        </p:nvSpPr>
        <p:spPr bwMode="auto">
          <a:xfrm>
            <a:off x="2384824" y="1745542"/>
            <a:ext cx="6502400" cy="1412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9150B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320040" tIns="0" rIns="0" bIns="73152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altLang="en-US" sz="3600" b="0" i="0" u="none" strike="noStrike" cap="none" normalizeH="0" baseline="0" dirty="0" smtClean="0">
                <a:ln>
                  <a:noFill/>
                </a:ln>
                <a:solidFill>
                  <a:srgbClr val="004D73"/>
                </a:solidFill>
                <a:effectLst/>
                <a:latin typeface="Arial" panose="020B0604020202020204" pitchFamily="34" charset="0"/>
              </a:rPr>
              <a:t>Cancer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5" name="Rectangle 13"/>
          <p:cNvSpPr>
            <a:spLocks noChangeArrowheads="1"/>
          </p:cNvSpPr>
          <p:nvPr userDrawn="1"/>
        </p:nvSpPr>
        <p:spPr bwMode="auto">
          <a:xfrm>
            <a:off x="13657" y="4693142"/>
            <a:ext cx="3274268" cy="1846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9150B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182880" tIns="182880" rIns="182880" bIns="18288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en-US" altLang="en-US" sz="3600" b="0" i="0" u="none" strike="noStrike" cap="none" normalizeH="0" baseline="0" dirty="0" smtClean="0">
                <a:ln>
                  <a:noFill/>
                </a:ln>
                <a:solidFill>
                  <a:srgbClr val="004D73"/>
                </a:solidFill>
                <a:effectLst/>
                <a:latin typeface="Arial" panose="020B0604020202020204" pitchFamily="34" charset="0"/>
              </a:rPr>
              <a:t>2014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en-US" altLang="en-US" sz="2600" b="0" i="0" u="none" strike="noStrike" cap="none" normalizeH="0" baseline="0" dirty="0" smtClean="0">
                <a:ln>
                  <a:noFill/>
                </a:ln>
                <a:solidFill>
                  <a:srgbClr val="004D73"/>
                </a:solidFill>
                <a:effectLst/>
                <a:latin typeface="Arial" panose="020B0604020202020204" pitchFamily="34" charset="0"/>
              </a:rPr>
              <a:t>ANZDATA Registry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en-US" altLang="en-US" sz="2600" b="0" i="0" u="none" strike="noStrike" cap="none" normalizeH="0" baseline="0" dirty="0" smtClean="0">
                <a:ln>
                  <a:noFill/>
                </a:ln>
                <a:solidFill>
                  <a:srgbClr val="004D73"/>
                </a:solidFill>
                <a:effectLst/>
                <a:latin typeface="Arial" panose="020B0604020202020204" pitchFamily="34" charset="0"/>
              </a:rPr>
              <a:t>37th Annual Report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1" u="none" strike="noStrike" cap="none" normalizeH="0" baseline="0" dirty="0" smtClean="0">
                <a:ln>
                  <a:noFill/>
                </a:ln>
                <a:solidFill>
                  <a:srgbClr val="004D73"/>
                </a:solidFill>
                <a:effectLst/>
                <a:latin typeface="Arial" panose="020B0604020202020204" pitchFamily="34" charset="0"/>
              </a:rPr>
              <a:t>Data to 31-Dec-2013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" name="Rectangle 2"/>
          <p:cNvSpPr>
            <a:spLocks noChangeArrowheads="1"/>
          </p:cNvSpPr>
          <p:nvPr userDrawn="1"/>
        </p:nvSpPr>
        <p:spPr bwMode="auto">
          <a:xfrm>
            <a:off x="4003664" y="2924944"/>
            <a:ext cx="4891087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59150B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320040" tIns="0" rIns="0" bIns="73152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altLang="en-US" sz="1400" b="1" i="0" u="none" strike="noStrike" cap="none" normalizeH="0" baseline="0" smtClean="0">
                <a:ln>
                  <a:noFill/>
                </a:ln>
                <a:solidFill>
                  <a:srgbClr val="004D73"/>
                </a:solidFill>
                <a:effectLst/>
                <a:latin typeface="Arial" pitchFamily="34" charset="0"/>
                <a:cs typeface="Arial" pitchFamily="34" charset="0"/>
              </a:rPr>
              <a:t>ANZDATA gratefully acknowledges the </a:t>
            </a:r>
            <a:br>
              <a:rPr kumimoji="0" lang="en-AU" altLang="en-US" sz="1400" b="1" i="0" u="none" strike="noStrike" cap="none" normalizeH="0" baseline="0" smtClean="0">
                <a:ln>
                  <a:noFill/>
                </a:ln>
                <a:solidFill>
                  <a:srgbClr val="004D73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kumimoji="0" lang="en-AU" altLang="en-US" sz="1400" b="1" i="0" u="none" strike="noStrike" cap="none" normalizeH="0" baseline="0" smtClean="0">
                <a:ln>
                  <a:noFill/>
                </a:ln>
                <a:solidFill>
                  <a:srgbClr val="004D73"/>
                </a:solidFill>
                <a:effectLst/>
                <a:latin typeface="Arial" pitchFamily="34" charset="0"/>
                <a:cs typeface="Arial" pitchFamily="34" charset="0"/>
              </a:rPr>
              <a:t>contributions of  the Cancer Working Group </a:t>
            </a:r>
            <a:br>
              <a:rPr kumimoji="0" lang="en-AU" altLang="en-US" sz="1400" b="1" i="0" u="none" strike="noStrike" cap="none" normalizeH="0" baseline="0" smtClean="0">
                <a:ln>
                  <a:noFill/>
                </a:ln>
                <a:solidFill>
                  <a:srgbClr val="004D73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kumimoji="0" lang="en-AU" altLang="en-US" sz="1400" b="1" i="0" u="none" strike="noStrike" cap="none" normalizeH="0" baseline="0" smtClean="0">
                <a:ln>
                  <a:noFill/>
                </a:ln>
                <a:solidFill>
                  <a:srgbClr val="004D73"/>
                </a:solidFill>
                <a:effectLst/>
                <a:latin typeface="Arial" pitchFamily="34" charset="0"/>
                <a:cs typeface="Arial" pitchFamily="34" charset="0"/>
              </a:rPr>
              <a:t>convened by Germaine Wong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34644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9"/>
          <p:cNvPicPr>
            <a:picLocks noChangeAspect="1" noChangeArrowheads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79512" y="6194590"/>
            <a:ext cx="1296144" cy="6187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  <p:sp>
        <p:nvSpPr>
          <p:cNvPr id="6" name="TextBox 5"/>
          <p:cNvSpPr txBox="1"/>
          <p:nvPr userDrawn="1"/>
        </p:nvSpPr>
        <p:spPr>
          <a:xfrm>
            <a:off x="6300192" y="6495147"/>
            <a:ext cx="273630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000" dirty="0" smtClean="0">
                <a:solidFill>
                  <a:srgbClr val="004D7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2014 ANZDATA Registry 37</a:t>
            </a:r>
            <a:r>
              <a:rPr lang="en-AU" sz="1000" baseline="30000" dirty="0" smtClean="0">
                <a:solidFill>
                  <a:srgbClr val="004D7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AU" sz="1000" baseline="0" dirty="0" smtClean="0">
                <a:solidFill>
                  <a:srgbClr val="004D7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Annual Report</a:t>
            </a:r>
            <a:endParaRPr lang="en-AU" sz="1000" dirty="0">
              <a:solidFill>
                <a:srgbClr val="004D7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0"/>
          </p:nvPr>
        </p:nvSpPr>
        <p:spPr>
          <a:xfrm>
            <a:off x="612000" y="261288"/>
            <a:ext cx="7920000" cy="57600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2903293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A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70EA13-B3CD-4E3D-AC0C-5F07BED215E9}" type="datetimeFigureOut">
              <a:rPr lang="en-AU" smtClean="0"/>
              <a:t>24/09/2015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90DDAE-9B10-4B92-9FAB-BA72AB9F320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1976779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5" r:id="rId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004D73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rgbClr val="004D73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rgbClr val="004D73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rgbClr val="004D73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rgbClr val="004D73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rgbClr val="004D73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091014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Placeholder 2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" r="5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40593658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Picture Placeholder 2"/>
          <p:cNvGraphicFramePr>
            <a:graphicFrameLocks noGrp="1"/>
          </p:cNvGraphicFramePr>
          <p:nvPr>
            <p:ph type="pic" sz="quarter" idx="10"/>
            <p:extLst>
              <p:ext uri="{D42A27DB-BD31-4B8C-83A1-F6EECF244321}">
                <p14:modId xmlns:p14="http://schemas.microsoft.com/office/powerpoint/2010/main" val="1543264216"/>
              </p:ext>
            </p:extLst>
          </p:nvPr>
        </p:nvGraphicFramePr>
        <p:xfrm>
          <a:off x="612000" y="0"/>
          <a:ext cx="7920001" cy="5760001"/>
        </p:xfrm>
        <a:graphic>
          <a:graphicData uri="http://schemas.openxmlformats.org/drawingml/2006/table">
            <a:tbl>
              <a:tblPr/>
              <a:tblGrid>
                <a:gridCol w="623239"/>
                <a:gridCol w="1216127"/>
                <a:gridCol w="1216127"/>
                <a:gridCol w="1216127"/>
                <a:gridCol w="1216127"/>
                <a:gridCol w="1216127"/>
                <a:gridCol w="1216127"/>
              </a:tblGrid>
              <a:tr h="1304093">
                <a:tc gridSpan="7">
                  <a:txBody>
                    <a:bodyPr/>
                    <a:lstStyle/>
                    <a:p>
                      <a:pPr algn="ctr"/>
                      <a:r>
                        <a:rPr lang="en-AU" sz="18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Kidney cancer rates per 1000 patient-years 2002-2013</a:t>
                      </a:r>
                      <a:endParaRPr lang="en-US" sz="18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4D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endParaRPr lang="en-US" sz="963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 hMerge="1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endParaRPr lang="en-US" sz="963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 hMerge="1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endParaRPr lang="en-US" sz="963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 hMerge="1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endParaRPr lang="en-US" sz="963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 hMerge="1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endParaRPr lang="en-US" sz="963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 hMerge="1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endParaRPr lang="en-US" sz="963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</a:tr>
              <a:tr h="1353784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4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Age</a:t>
                      </a:r>
                      <a:endParaRPr lang="en-US" sz="14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4D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4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Dialysis </a:t>
                      </a:r>
                      <a:br>
                        <a:rPr lang="en-US" sz="14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</a:br>
                      <a:r>
                        <a:rPr lang="en-US" sz="14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cancers</a:t>
                      </a:r>
                      <a:endParaRPr lang="en-US" sz="14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4D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4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Dialysis </a:t>
                      </a:r>
                      <a:br>
                        <a:rPr lang="en-US" sz="14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</a:br>
                      <a:r>
                        <a:rPr lang="en-US" sz="14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exposure</a:t>
                      </a:r>
                      <a:endParaRPr lang="en-US" sz="14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4D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4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Dialysis cancer rate </a:t>
                      </a:r>
                      <a:br>
                        <a:rPr lang="en-US" sz="14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</a:br>
                      <a:r>
                        <a:rPr lang="en-US" sz="14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(95% CI)</a:t>
                      </a:r>
                      <a:endParaRPr lang="en-US" sz="14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4D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4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Transplant cancers</a:t>
                      </a:r>
                      <a:endParaRPr lang="en-US" sz="14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4D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4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Transplant exposure</a:t>
                      </a:r>
                      <a:endParaRPr lang="en-US" sz="14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4D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4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Transplant cancer rate </a:t>
                      </a:r>
                      <a:br>
                        <a:rPr lang="en-US" sz="14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</a:br>
                      <a:r>
                        <a:rPr lang="en-US" sz="14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(95% CI)</a:t>
                      </a:r>
                      <a:endParaRPr lang="en-US" sz="14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4D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</a:tr>
              <a:tr h="775531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4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0-44</a:t>
                      </a:r>
                      <a:endParaRPr lang="en-US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34</a:t>
                      </a:r>
                      <a:endParaRPr lang="en-US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4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22.80</a:t>
                      </a:r>
                      <a:endParaRPr lang="en-US" sz="14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4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1.5 (1.0, 2.1)</a:t>
                      </a:r>
                      <a:endParaRPr lang="en-US" sz="14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32</a:t>
                      </a:r>
                      <a:endParaRPr lang="en-US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36.66</a:t>
                      </a:r>
                      <a:endParaRPr lang="en-US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0.9 (0.6, 1.2)</a:t>
                      </a:r>
                      <a:endParaRPr lang="en-US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775531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4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45-54</a:t>
                      </a:r>
                      <a:endParaRPr lang="en-US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55</a:t>
                      </a:r>
                      <a:endParaRPr lang="en-US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22.96</a:t>
                      </a:r>
                      <a:endParaRPr lang="en-US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4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2.4 (1.8, 3.1)</a:t>
                      </a:r>
                      <a:endParaRPr lang="en-US" sz="14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4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47</a:t>
                      </a:r>
                      <a:endParaRPr lang="en-US" sz="14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26.33</a:t>
                      </a:r>
                      <a:endParaRPr lang="en-US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1.8 (1.3, 2.4)</a:t>
                      </a:r>
                      <a:endParaRPr lang="en-US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775531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4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55-64</a:t>
                      </a:r>
                      <a:endParaRPr lang="en-US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82</a:t>
                      </a:r>
                      <a:endParaRPr lang="en-US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31.52</a:t>
                      </a:r>
                      <a:endParaRPr lang="en-US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2.6 (2.1, 3.2)</a:t>
                      </a:r>
                      <a:endParaRPr lang="en-US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4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69</a:t>
                      </a:r>
                      <a:endParaRPr lang="en-US" sz="14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4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25.66</a:t>
                      </a:r>
                      <a:endParaRPr lang="en-US" sz="14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2.7 (2.1, 3.4)</a:t>
                      </a:r>
                      <a:endParaRPr lang="en-US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775531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4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65+</a:t>
                      </a:r>
                      <a:endParaRPr lang="en-US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159</a:t>
                      </a:r>
                      <a:endParaRPr lang="en-US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60.97</a:t>
                      </a:r>
                      <a:endParaRPr lang="en-US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2.6 (2.2, 3.0)</a:t>
                      </a:r>
                      <a:endParaRPr lang="en-US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45</a:t>
                      </a:r>
                      <a:endParaRPr lang="en-US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4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15.98</a:t>
                      </a:r>
                      <a:endParaRPr lang="en-US" sz="14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4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2.8 (2.1, 3.8)</a:t>
                      </a:r>
                      <a:endParaRPr lang="en-US" sz="14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Control 1"/>
          <p:cNvSpPr>
            <a:spLocks noChangeArrowheads="1" noChangeShapeType="1"/>
          </p:cNvSpPr>
          <p:nvPr/>
        </p:nvSpPr>
        <p:spPr bwMode="auto">
          <a:xfrm>
            <a:off x="1614488" y="9151938"/>
            <a:ext cx="6846887" cy="1801812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81545958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Picture Placeholder 2"/>
          <p:cNvGraphicFramePr>
            <a:graphicFrameLocks noGrp="1"/>
          </p:cNvGraphicFramePr>
          <p:nvPr>
            <p:ph type="pic" sz="quarter" idx="10"/>
            <p:extLst>
              <p:ext uri="{D42A27DB-BD31-4B8C-83A1-F6EECF244321}">
                <p14:modId xmlns:p14="http://schemas.microsoft.com/office/powerpoint/2010/main" val="343353991"/>
              </p:ext>
            </p:extLst>
          </p:nvPr>
        </p:nvGraphicFramePr>
        <p:xfrm>
          <a:off x="611560" y="44624"/>
          <a:ext cx="7920000" cy="5759989"/>
        </p:xfrm>
        <a:graphic>
          <a:graphicData uri="http://schemas.openxmlformats.org/drawingml/2006/table">
            <a:tbl>
              <a:tblPr/>
              <a:tblGrid>
                <a:gridCol w="5580942"/>
                <a:gridCol w="2339058"/>
              </a:tblGrid>
              <a:tr h="427729"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8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Characteristics of RRT patients diagnosed with kidney cancer 2002-2013</a:t>
                      </a:r>
                      <a:endParaRPr lang="en-AU" sz="18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389" marR="7389" marT="7389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endParaRPr lang="en-US" sz="7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389" marR="7389" marT="738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</a:tr>
              <a:tr h="177742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Factor</a:t>
                      </a:r>
                      <a:endParaRPr lang="en-US" sz="10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389" marR="7389" marT="738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Value</a:t>
                      </a:r>
                      <a:endParaRPr lang="en-US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389" marR="7389" marT="738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</a:tr>
              <a:tr h="177742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</a:t>
                      </a:r>
                      <a:endParaRPr lang="en-US" sz="10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389" marR="7389" marT="738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523</a:t>
                      </a:r>
                      <a:endParaRPr lang="en-US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389" marR="7389" marT="738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77742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Age at diagnosis (years), median (IQR)</a:t>
                      </a:r>
                      <a:endParaRPr lang="en-AU" sz="10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389" marR="7389" marT="738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61 (51, 69)</a:t>
                      </a:r>
                      <a:endParaRPr lang="en-US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389" marR="7389" marT="738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7742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Male sex</a:t>
                      </a:r>
                      <a:endParaRPr lang="en-US" sz="10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389" marR="7389" marT="738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385 (73.6%)</a:t>
                      </a:r>
                      <a:endParaRPr lang="en-US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389" marR="7389" marT="738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7742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Race</a:t>
                      </a:r>
                      <a:endParaRPr lang="en-US" sz="10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389" marR="7389" marT="738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US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389" marR="7389" marT="738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7742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  Caucasian</a:t>
                      </a:r>
                      <a:endParaRPr lang="en-US" sz="10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389" marR="7389" marT="738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454 (86.8%)</a:t>
                      </a:r>
                      <a:endParaRPr lang="en-US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389" marR="7389" marT="738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7742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  Aboriginal/TSI</a:t>
                      </a:r>
                      <a:endParaRPr lang="en-US" sz="10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389" marR="7389" marT="738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 (1.3%)</a:t>
                      </a:r>
                      <a:endParaRPr lang="en-US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389" marR="7389" marT="738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7742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  Asian</a:t>
                      </a:r>
                      <a:endParaRPr lang="en-US" sz="10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389" marR="7389" marT="738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27 (5.2%)</a:t>
                      </a:r>
                      <a:endParaRPr lang="en-US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389" marR="7389" marT="738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7742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  Māori</a:t>
                      </a:r>
                      <a:endParaRPr lang="en-US" sz="10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389" marR="7389" marT="738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19 (3.6%)</a:t>
                      </a:r>
                      <a:endParaRPr lang="en-US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389" marR="7389" marT="738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7742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  Pacific</a:t>
                      </a:r>
                      <a:endParaRPr lang="en-US" sz="10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389" marR="7389" marT="738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 (1.1%)</a:t>
                      </a:r>
                      <a:endParaRPr lang="en-US" sz="10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389" marR="7389" marT="738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7742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  Other</a:t>
                      </a:r>
                      <a:endParaRPr lang="en-US" sz="10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389" marR="7389" marT="738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 (1.7%)</a:t>
                      </a:r>
                      <a:endParaRPr lang="en-US" sz="10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389" marR="7389" marT="738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7742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  Not reported</a:t>
                      </a:r>
                      <a:endParaRPr lang="en-US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389" marR="7389" marT="738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 (0.2%)</a:t>
                      </a:r>
                      <a:endParaRPr lang="en-US" sz="10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389" marR="7389" marT="738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7742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Primary Renal Disease</a:t>
                      </a:r>
                      <a:endParaRPr lang="en-US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389" marR="7389" marT="738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US" sz="10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389" marR="7389" marT="738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7742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  GN</a:t>
                      </a:r>
                      <a:endParaRPr lang="en-US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389" marR="7389" marT="738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221 (42.3%)</a:t>
                      </a:r>
                      <a:endParaRPr lang="en-US" sz="10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389" marR="7389" marT="738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7742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  Analgesic</a:t>
                      </a:r>
                      <a:endParaRPr lang="en-US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389" marR="7389" marT="738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14 (2.7%)</a:t>
                      </a:r>
                      <a:endParaRPr lang="en-US" sz="10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389" marR="7389" marT="738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7742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  Polycystic</a:t>
                      </a:r>
                      <a:endParaRPr lang="en-US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389" marR="7389" marT="738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28 (5.4%)</a:t>
                      </a:r>
                      <a:endParaRPr lang="en-US" sz="10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389" marR="7389" marT="738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7742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  Reflux</a:t>
                      </a:r>
                      <a:endParaRPr lang="en-US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389" marR="7389" marT="738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17 (3.3%)</a:t>
                      </a:r>
                      <a:endParaRPr lang="en-US" sz="10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389" marR="7389" marT="738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7742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  Hypertension</a:t>
                      </a:r>
                      <a:endParaRPr lang="en-US" sz="10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389" marR="7389" marT="738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49 (9.4%)</a:t>
                      </a:r>
                      <a:endParaRPr lang="en-US" sz="10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389" marR="7389" marT="738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7742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  Diabetes</a:t>
                      </a:r>
                      <a:endParaRPr lang="en-US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389" marR="7389" marT="738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74 (14.1%)</a:t>
                      </a:r>
                      <a:endParaRPr lang="en-US" sz="10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389" marR="7389" marT="738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7742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  Other</a:t>
                      </a:r>
                      <a:endParaRPr lang="en-US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389" marR="7389" marT="738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98 (18.7%)</a:t>
                      </a:r>
                      <a:endParaRPr lang="en-US" sz="10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389" marR="7389" marT="738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7742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  Uncertain</a:t>
                      </a:r>
                      <a:endParaRPr lang="en-US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389" marR="7389" marT="738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22 (4.2%)</a:t>
                      </a:r>
                      <a:endParaRPr lang="en-US" sz="10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389" marR="7389" marT="738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7742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RRT duration (years), median (IQR)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389" marR="7389" marT="738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5.3 (0.7, 13.0)</a:t>
                      </a:r>
                      <a:endParaRPr lang="en-US" sz="10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389" marR="7389" marT="738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7742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Smoking status at RRT entry</a:t>
                      </a:r>
                      <a:endParaRPr lang="en-US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389" marR="7389" marT="738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US" sz="10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389" marR="7389" marT="738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7742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  Never</a:t>
                      </a:r>
                      <a:endParaRPr lang="en-US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389" marR="7389" marT="738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214 (44.0%)</a:t>
                      </a:r>
                      <a:endParaRPr lang="en-US" sz="10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389" marR="7389" marT="738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7742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  Former</a:t>
                      </a:r>
                      <a:endParaRPr lang="en-US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389" marR="7389" marT="738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211 (43.4%)</a:t>
                      </a:r>
                      <a:endParaRPr lang="en-US" sz="10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389" marR="7389" marT="738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7742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  Current</a:t>
                      </a:r>
                      <a:endParaRPr lang="en-US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389" marR="7389" marT="738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61 (12.6%)</a:t>
                      </a:r>
                      <a:endParaRPr lang="en-US" sz="10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389" marR="7389" marT="738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7742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Kidney cancer prior to RRT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389" marR="7389" marT="738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51 (9.8%)</a:t>
                      </a:r>
                      <a:endParaRPr lang="en-US" sz="10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389" marR="7389" marT="738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7742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Modality at diagnosis</a:t>
                      </a:r>
                      <a:endParaRPr lang="en-US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389" marR="7389" marT="738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US" sz="10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389" marR="7389" marT="738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7742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  Dialysis</a:t>
                      </a:r>
                      <a:endParaRPr lang="en-US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389" marR="7389" marT="738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330 (63.1%)</a:t>
                      </a:r>
                      <a:endParaRPr lang="en-US" sz="10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389" marR="7389" marT="738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7742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  Transplant</a:t>
                      </a:r>
                      <a:endParaRPr lang="en-US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389" marR="7389" marT="738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193 (36.9%)</a:t>
                      </a:r>
                      <a:endParaRPr lang="en-US" sz="10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389" marR="7389" marT="738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Control 1"/>
          <p:cNvSpPr>
            <a:spLocks noChangeArrowheads="1" noChangeShapeType="1"/>
          </p:cNvSpPr>
          <p:nvPr/>
        </p:nvSpPr>
        <p:spPr bwMode="auto">
          <a:xfrm>
            <a:off x="4508500" y="1916113"/>
            <a:ext cx="4449763" cy="7424737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23850740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Placeholder 2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" r="5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155737612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Picture Placeholder 3"/>
          <p:cNvGraphicFramePr>
            <a:graphicFrameLocks noGrp="1"/>
          </p:cNvGraphicFramePr>
          <p:nvPr>
            <p:ph type="pic" sz="quarter" idx="10"/>
            <p:extLst>
              <p:ext uri="{D42A27DB-BD31-4B8C-83A1-F6EECF244321}">
                <p14:modId xmlns:p14="http://schemas.microsoft.com/office/powerpoint/2010/main" val="1106290315"/>
              </p:ext>
            </p:extLst>
          </p:nvPr>
        </p:nvGraphicFramePr>
        <p:xfrm>
          <a:off x="612000" y="0"/>
          <a:ext cx="7920000" cy="5760002"/>
        </p:xfrm>
        <a:graphic>
          <a:graphicData uri="http://schemas.openxmlformats.org/drawingml/2006/table">
            <a:tbl>
              <a:tblPr/>
              <a:tblGrid>
                <a:gridCol w="5455539"/>
                <a:gridCol w="2464461"/>
              </a:tblGrid>
              <a:tr h="798383">
                <a:tc gridSpan="2">
                  <a:txBody>
                    <a:bodyPr/>
                    <a:lstStyle/>
                    <a:p>
                      <a:pPr algn="ctr"/>
                      <a:r>
                        <a:rPr lang="en-AU" sz="18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Cause of death in patients diagnosed with kidney cancer 2002-2013</a:t>
                      </a:r>
                      <a:endParaRPr lang="en-AU" sz="18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endParaRPr lang="en-US" sz="963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</a:tr>
              <a:tr h="798383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4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Cause of death</a:t>
                      </a:r>
                      <a:endParaRPr lang="en-US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4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 (%)</a:t>
                      </a:r>
                      <a:endParaRPr lang="en-US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</a:tr>
              <a:tr h="594748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4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Cancer</a:t>
                      </a:r>
                      <a:endParaRPr lang="en-US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89 (37%)</a:t>
                      </a:r>
                      <a:endParaRPr lang="en-US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594748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4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Withdrawal -  cancer</a:t>
                      </a:r>
                      <a:endParaRPr lang="en-US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4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47 (20%)</a:t>
                      </a:r>
                      <a:endParaRPr lang="en-US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94748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Withdrawal -  other</a:t>
                      </a:r>
                      <a:endParaRPr lang="en-US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4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17 (7%)</a:t>
                      </a:r>
                      <a:endParaRPr lang="en-US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94748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Cardiovascular</a:t>
                      </a:r>
                      <a:endParaRPr lang="en-US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4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53 (22%)</a:t>
                      </a:r>
                      <a:endParaRPr lang="en-US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94748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Infection</a:t>
                      </a:r>
                      <a:endParaRPr lang="en-US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4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 (3%)</a:t>
                      </a:r>
                      <a:endParaRPr lang="en-US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94748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Other</a:t>
                      </a:r>
                      <a:endParaRPr lang="en-US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4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24 (10%)</a:t>
                      </a:r>
                      <a:endParaRPr lang="en-US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94748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4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Total</a:t>
                      </a:r>
                      <a:endParaRPr lang="en-US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4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238 (100%)</a:t>
                      </a:r>
                      <a:endParaRPr lang="en-US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Control 1"/>
          <p:cNvSpPr>
            <a:spLocks noChangeArrowheads="1" noChangeShapeType="1"/>
          </p:cNvSpPr>
          <p:nvPr/>
        </p:nvSpPr>
        <p:spPr bwMode="auto">
          <a:xfrm>
            <a:off x="4187825" y="9028113"/>
            <a:ext cx="4270375" cy="2032000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497925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Placeholder 2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" r="5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24169894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Picture Placeholder 2"/>
          <p:cNvGraphicFramePr>
            <a:graphicFrameLocks noGrp="1"/>
          </p:cNvGraphicFramePr>
          <p:nvPr>
            <p:ph type="pic" sz="quarter" idx="10"/>
            <p:extLst>
              <p:ext uri="{D42A27DB-BD31-4B8C-83A1-F6EECF244321}">
                <p14:modId xmlns:p14="http://schemas.microsoft.com/office/powerpoint/2010/main" val="2173172720"/>
              </p:ext>
            </p:extLst>
          </p:nvPr>
        </p:nvGraphicFramePr>
        <p:xfrm>
          <a:off x="612000" y="0"/>
          <a:ext cx="7920000" cy="5760001"/>
        </p:xfrm>
        <a:graphic>
          <a:graphicData uri="http://schemas.openxmlformats.org/drawingml/2006/table">
            <a:tbl>
              <a:tblPr/>
              <a:tblGrid>
                <a:gridCol w="1320000"/>
                <a:gridCol w="1320000"/>
                <a:gridCol w="1320000"/>
                <a:gridCol w="1320000"/>
                <a:gridCol w="1320000"/>
                <a:gridCol w="1320000"/>
              </a:tblGrid>
              <a:tr h="1475686">
                <a:tc gridSpan="6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8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Cumulative incidence (%, 95% CI)</a:t>
                      </a:r>
                      <a:endParaRPr lang="en-US" sz="18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</a:tr>
              <a:tr h="1428105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4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Country</a:t>
                      </a:r>
                      <a:endParaRPr lang="en-US" sz="14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4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 months</a:t>
                      </a:r>
                      <a:endParaRPr lang="en-US" sz="14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4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 year</a:t>
                      </a:r>
                      <a:endParaRPr lang="en-US" sz="14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4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 years</a:t>
                      </a:r>
                      <a:endParaRPr lang="en-US" sz="14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4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 years</a:t>
                      </a:r>
                      <a:endParaRPr lang="en-US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4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 years</a:t>
                      </a:r>
                      <a:endParaRPr lang="en-US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</a:tr>
              <a:tr h="1428105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Australia</a:t>
                      </a:r>
                      <a:endParaRPr lang="en-US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1.6 (1.5, 1.8)</a:t>
                      </a:r>
                      <a:endParaRPr lang="en-US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2.4 (2.2, 2.6)</a:t>
                      </a:r>
                      <a:endParaRPr lang="en-US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4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3.8 (3.6, 4.1)</a:t>
                      </a:r>
                      <a:endParaRPr lang="en-US" sz="14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4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6.8 (6.5, 7.2)</a:t>
                      </a:r>
                      <a:endParaRPr lang="en-US" sz="14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4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9.8 (9.3, 10.3)</a:t>
                      </a:r>
                      <a:endParaRPr lang="en-US" sz="14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428105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New Zealand</a:t>
                      </a:r>
                      <a:endParaRPr lang="en-US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1.4 (1.1, 1.7)</a:t>
                      </a:r>
                      <a:endParaRPr lang="en-US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2.1 (1.8, 2.6)</a:t>
                      </a:r>
                      <a:endParaRPr lang="en-US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3.6 (3.1, 4.1)</a:t>
                      </a:r>
                      <a:endParaRPr lang="en-US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6.8 (6.0, 7.5)</a:t>
                      </a:r>
                      <a:endParaRPr lang="en-US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4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9.5 (8.5, 10.6)</a:t>
                      </a:r>
                      <a:endParaRPr lang="en-US" sz="14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Control 1"/>
          <p:cNvSpPr>
            <a:spLocks noChangeArrowheads="1" noChangeShapeType="1"/>
          </p:cNvSpPr>
          <p:nvPr/>
        </p:nvSpPr>
        <p:spPr bwMode="auto">
          <a:xfrm>
            <a:off x="1597025" y="10245725"/>
            <a:ext cx="6864350" cy="1185863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2177716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Placeholder 2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" r="5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19152414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Placeholder 2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" r="5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29863060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Placeholder 2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" r="5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34247535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Placeholder 2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" r="5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21747276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Placeholder 2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" r="5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1453339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Placeholder 2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" r="5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713475043"/>
      </p:ext>
    </p:extLst>
  </p:cSld>
  <p:clrMapOvr>
    <a:masterClrMapping/>
  </p:clrMapOvr>
</p:sld>
</file>

<file path=ppt/theme/theme1.xml><?xml version="1.0" encoding="utf-8"?>
<a:theme xmlns:a="http://schemas.openxmlformats.org/drawingml/2006/main" name="PPT-Template - Copy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PPT-Template - Copy</Template>
  <TotalTime>34</TotalTime>
  <Words>416</Words>
  <Application>Microsoft Office PowerPoint</Application>
  <PresentationFormat>On-screen Show (4:3)</PresentationFormat>
  <Paragraphs>133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PPT-Template - Copy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Julie Adams</dc:creator>
  <cp:lastModifiedBy>Julie Adams</cp:lastModifiedBy>
  <cp:revision>6</cp:revision>
  <dcterms:created xsi:type="dcterms:W3CDTF">2015-09-24T02:24:54Z</dcterms:created>
  <dcterms:modified xsi:type="dcterms:W3CDTF">2015-09-24T02:59:11Z</dcterms:modified>
</cp:coreProperties>
</file>