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78" r:id="rId5"/>
    <p:sldId id="277" r:id="rId6"/>
    <p:sldId id="276" r:id="rId7"/>
    <p:sldId id="275" r:id="rId8"/>
    <p:sldId id="274" r:id="rId9"/>
    <p:sldId id="273" r:id="rId10"/>
    <p:sldId id="280" r:id="rId11"/>
    <p:sldId id="281" r:id="rId12"/>
    <p:sldId id="282" r:id="rId13"/>
    <p:sldId id="269" r:id="rId14"/>
    <p:sldId id="268" r:id="rId15"/>
    <p:sldId id="271" r:id="rId16"/>
    <p:sldId id="267" r:id="rId17"/>
    <p:sldId id="270" r:id="rId18"/>
    <p:sldId id="266" r:id="rId19"/>
    <p:sldId id="265" r:id="rId20"/>
    <p:sldId id="264" r:id="rId21"/>
    <p:sldId id="263" r:id="rId22"/>
    <p:sldId id="262" r:id="rId23"/>
    <p:sldId id="261" r:id="rId24"/>
    <p:sldId id="260" r:id="rId25"/>
    <p:sldId id="259" r:id="rId26"/>
    <p:sldId id="258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7EF"/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42199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Incidence of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End Stage Kidney Disease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37th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ANZDATA Registry 37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24/09/2015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79657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42002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2890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41951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26948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0647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68221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92075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icture Placeholder 6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325635540"/>
              </p:ext>
            </p:extLst>
          </p:nvPr>
        </p:nvGraphicFramePr>
        <p:xfrm>
          <a:off x="611999" y="0"/>
          <a:ext cx="7920003" cy="5760003"/>
        </p:xfrm>
        <a:graphic>
          <a:graphicData uri="http://schemas.openxmlformats.org/drawingml/2006/table">
            <a:tbl>
              <a:tblPr/>
              <a:tblGrid>
                <a:gridCol w="1131429"/>
                <a:gridCol w="1131429"/>
                <a:gridCol w="1131429"/>
                <a:gridCol w="1131429"/>
                <a:gridCol w="1131429"/>
                <a:gridCol w="1131429"/>
                <a:gridCol w="1131429"/>
              </a:tblGrid>
              <a:tr h="648988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Incidence (</a:t>
                      </a:r>
                      <a:r>
                        <a:rPr lang="en-A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pmp</a:t>
                      </a: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of ESKD in Older Patients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3931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393155">
                <a:tc rowSpan="6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60-64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 (234)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280 (234)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 (240)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317 (259)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 (258)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3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65-69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 (333)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 (281)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293 (307)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 (287)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 (292)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70-74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302 (444)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291 (413)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 (382)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 (389)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304 (389)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75-79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297 (542)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 (493)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 (539)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 (452)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262 (444)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80-84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 (394)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 (357)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 (367)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 (424)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 (425)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(179)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(199)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(156)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(164)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(135)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155">
                <a:tc rowSpan="6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60-64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(325)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(402)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(260)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(351)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(319)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3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65-69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(438)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(398)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(416)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(324)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(379)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70-74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(511)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(354)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(327)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(298)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(292)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75-79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(472)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(317)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(211)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(254)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(311)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80-84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(204)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(227)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(234)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(159)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(97)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(61)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(44)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(71)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(54)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2628900" y="6272213"/>
            <a:ext cx="5830888" cy="26781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5170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icture Placeholder 4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863219915"/>
              </p:ext>
            </p:extLst>
          </p:nvPr>
        </p:nvGraphicFramePr>
        <p:xfrm>
          <a:off x="612000" y="0"/>
          <a:ext cx="7920000" cy="5759998"/>
        </p:xfrm>
        <a:graphic>
          <a:graphicData uri="http://schemas.openxmlformats.org/drawingml/2006/table">
            <a:tbl>
              <a:tblPr/>
              <a:tblGrid>
                <a:gridCol w="748599"/>
                <a:gridCol w="488661"/>
                <a:gridCol w="488661"/>
                <a:gridCol w="488661"/>
                <a:gridCol w="488661"/>
                <a:gridCol w="488661"/>
                <a:gridCol w="488661"/>
                <a:gridCol w="488661"/>
                <a:gridCol w="488661"/>
                <a:gridCol w="488661"/>
                <a:gridCol w="488661"/>
                <a:gridCol w="488661"/>
                <a:gridCol w="598710"/>
                <a:gridCol w="598710"/>
                <a:gridCol w="598710"/>
              </a:tblGrid>
              <a:tr h="1157777">
                <a:tc gridSpan="15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 and Sex New Patients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115777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Sex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5-14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Median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834170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341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1,546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934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341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1587500" y="10044113"/>
            <a:ext cx="6869113" cy="14525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820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488427997"/>
              </p:ext>
            </p:extLst>
          </p:nvPr>
        </p:nvGraphicFramePr>
        <p:xfrm>
          <a:off x="612000" y="116625"/>
          <a:ext cx="7920000" cy="5759994"/>
        </p:xfrm>
        <a:graphic>
          <a:graphicData uri="http://schemas.openxmlformats.org/drawingml/2006/table">
            <a:tbl>
              <a:tblPr/>
              <a:tblGrid>
                <a:gridCol w="1819719"/>
                <a:gridCol w="1819719"/>
                <a:gridCol w="874389"/>
                <a:gridCol w="861328"/>
                <a:gridCol w="861328"/>
                <a:gridCol w="861328"/>
                <a:gridCol w="822189"/>
              </a:tblGrid>
              <a:tr h="460162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 and Flow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25228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Event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252285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Patients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2431 (112)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2335 (106)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2511 (112)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2573 (113)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2544 (110)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Transplants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(36)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 (38)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 (37)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 (37)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882 (38)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83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 Living Donor Transplants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 Subsequent Transplants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Deaths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1693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 Dialysis Patients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1538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 Transplant Patients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Prevalent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18510 (853)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19212 (872)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19909 (891)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20742 (913)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21470 (928)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- Dialysis Patients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10468 (483)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10712 (486)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11054 (495)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11478 (505)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11774 (509)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- Transplant Patients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8042 (371)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8500 (386)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8855 (396)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9264 (408)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9696 (419)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285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Patients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584 (136)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515 (118)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487 (111)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517 (117)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546 (123)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Transplants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 (28)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(25)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 (27)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(25)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 (26)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 Living Donor Transplants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 Subsequent Transplants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Deaths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392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 Dialysis Patients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 Transplant Patients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Prevalent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3688 (857)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3832 (881)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3878 (885)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3988 (905)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4156 (936)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 Dialysis Patients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2281 (530)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2388 (549)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2392 (546)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2467 (560)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2584 (582)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- Transplant Patients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1407 (327)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1444 (332)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1486 (339)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1521 (345)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1572 (354)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960" marR="8960" marT="89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804988" y="2995613"/>
            <a:ext cx="6859587" cy="61229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89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55166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19664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64248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27590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icture Placeholder 3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988492064"/>
              </p:ext>
            </p:extLst>
          </p:nvPr>
        </p:nvGraphicFramePr>
        <p:xfrm>
          <a:off x="611999" y="116626"/>
          <a:ext cx="7920002" cy="5759999"/>
        </p:xfrm>
        <a:graphic>
          <a:graphicData uri="http://schemas.openxmlformats.org/drawingml/2006/table">
            <a:tbl>
              <a:tblPr/>
              <a:tblGrid>
                <a:gridCol w="1455484"/>
                <a:gridCol w="1404149"/>
                <a:gridCol w="1334129"/>
                <a:gridCol w="1334129"/>
                <a:gridCol w="1217362"/>
                <a:gridCol w="1174749"/>
              </a:tblGrid>
              <a:tr h="53148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Late Referral by Country and Race 2009 - 2013</a:t>
                      </a:r>
                      <a:endParaRPr kumimoji="0" lang="en-US" alt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35092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Race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Late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late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317280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1899 (20%)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7309 (79%)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9290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Aboriginal/TSI 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276 (24%)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866 (74%)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 (22%)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871 (78%)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Māori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(27%)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(73%)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(27%)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182 (72%)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(22%)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 (75%)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(56%)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(34%)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2608 (21%)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9630 (78%)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12394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17280">
                <a:tc rowSpan="7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 (16%)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885 (84%)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(13%)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 (87%)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Māori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 (18%)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663 (81%)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(18%)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 (81%)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(82%)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6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(75%)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(25%)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445 (17%)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2187 (83%)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2511425" y="2530475"/>
            <a:ext cx="5951538" cy="35115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742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97168295"/>
              </p:ext>
            </p:extLst>
          </p:nvPr>
        </p:nvGraphicFramePr>
        <p:xfrm>
          <a:off x="612000" y="0"/>
          <a:ext cx="7920000" cy="5772647"/>
        </p:xfrm>
        <a:graphic>
          <a:graphicData uri="http://schemas.openxmlformats.org/drawingml/2006/table">
            <a:tbl>
              <a:tblPr/>
              <a:tblGrid>
                <a:gridCol w="1612345"/>
                <a:gridCol w="1612345"/>
                <a:gridCol w="1313586"/>
                <a:gridCol w="1313586"/>
                <a:gridCol w="1183551"/>
                <a:gridCol w="884587"/>
              </a:tblGrid>
              <a:tr h="526214">
                <a:tc gridSpan="6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 Referral by Country and Disease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41248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Renal Disease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Late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late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241068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590 (22%)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2065 (77%)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(18%)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 (81%)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(9%)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705 (90%)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5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(14%)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 (86%)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351 (21%)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1351 (79%)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792 (18%)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3522 (81%)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4347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540 (34%)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1049 (65%)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5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 (27%)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485 (72%)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(41%)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(49%)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2608 (21%)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9630 (78%)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 (1%)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12394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241068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 (20%)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459 (80%)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105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(27%)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(73%)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 (94%)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(85%)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(14%)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 (86%)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5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 (14%)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1081 (86%)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(31%)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 (68%)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(26%)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(74%)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(50%)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445 (17%)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2187 (83%)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6550" y="6143625"/>
            <a:ext cx="6851650" cy="40116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332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146289262"/>
              </p:ext>
            </p:extLst>
          </p:nvPr>
        </p:nvGraphicFramePr>
        <p:xfrm>
          <a:off x="611999" y="0"/>
          <a:ext cx="7920002" cy="5759998"/>
        </p:xfrm>
        <a:graphic>
          <a:graphicData uri="http://schemas.openxmlformats.org/drawingml/2006/table">
            <a:tbl>
              <a:tblPr/>
              <a:tblGrid>
                <a:gridCol w="1234810"/>
                <a:gridCol w="1362983"/>
                <a:gridCol w="1362983"/>
                <a:gridCol w="1384104"/>
                <a:gridCol w="1384104"/>
                <a:gridCol w="1191018"/>
              </a:tblGrid>
              <a:tr h="1191818">
                <a:tc gridSpan="6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Co-morbidities of New Patients with ESKD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119181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Status at </a:t>
                      </a:r>
                      <a:b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RRT entry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Coronary </a:t>
                      </a:r>
                      <a:b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artery disease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Peripheral vascular disease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Cerebrovascular disease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Chronic lung disease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562727">
                <a:tc rowSpan="3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1646 (65%)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1991 (78%)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2258 (89%)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2149 (84%)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6272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Suspected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 (6%)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 (6%)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(2%)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272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757 (30%)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406 (16%)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 (10%)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317 (12%)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727">
                <a:tc rowSpan="3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381 (70%)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438 (80%)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481 (88%)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465 (85%)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6272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Suspected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(4%)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272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 (24%)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(16%)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(11%)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74800" y="4941888"/>
            <a:ext cx="6905625" cy="18494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6907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670227581"/>
              </p:ext>
            </p:extLst>
          </p:nvPr>
        </p:nvGraphicFramePr>
        <p:xfrm>
          <a:off x="611560" y="116632"/>
          <a:ext cx="7919999" cy="5760000"/>
        </p:xfrm>
        <a:graphic>
          <a:graphicData uri="http://schemas.openxmlformats.org/drawingml/2006/table">
            <a:tbl>
              <a:tblPr/>
              <a:tblGrid>
                <a:gridCol w="2814837"/>
                <a:gridCol w="2814837"/>
                <a:gridCol w="2290325"/>
              </a:tblGrid>
              <a:tr h="576000">
                <a:tc gridSpan="3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Smoking Status of New Patients with ESKD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Status at RRT entry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 (%)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576000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 (11%)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760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Former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1007 (40%)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Never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1195 (47%)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(2%)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00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(14%)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760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Former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 (40%)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Never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 (45%)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3411538" y="7945438"/>
            <a:ext cx="3240087" cy="23002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07039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955768166"/>
              </p:ext>
            </p:extLst>
          </p:nvPr>
        </p:nvGraphicFramePr>
        <p:xfrm>
          <a:off x="612001" y="0"/>
          <a:ext cx="7919999" cy="5759997"/>
        </p:xfrm>
        <a:graphic>
          <a:graphicData uri="http://schemas.openxmlformats.org/drawingml/2006/table">
            <a:tbl>
              <a:tblPr/>
              <a:tblGrid>
                <a:gridCol w="2914618"/>
                <a:gridCol w="2914618"/>
                <a:gridCol w="2090763"/>
              </a:tblGrid>
              <a:tr h="897754">
                <a:tc gridSpan="3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Diabetes Status of New Patients with ESKD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775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 at RRT entry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 (%)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646824">
                <a:tc rowSpan="3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1338 (53%)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4682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 (4%)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682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1099 (43%)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369">
                <a:tc rowSpan="3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 (43%)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4682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(4%)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682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 (53%)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6862763" y="8629650"/>
            <a:ext cx="3351212" cy="18430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0100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3300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387287325"/>
              </p:ext>
            </p:extLst>
          </p:nvPr>
        </p:nvGraphicFramePr>
        <p:xfrm>
          <a:off x="611999" y="0"/>
          <a:ext cx="7920002" cy="5760000"/>
        </p:xfrm>
        <a:graphic>
          <a:graphicData uri="http://schemas.openxmlformats.org/drawingml/2006/table">
            <a:tbl>
              <a:tblPr/>
              <a:tblGrid>
                <a:gridCol w="981567"/>
                <a:gridCol w="981567"/>
                <a:gridCol w="981567"/>
                <a:gridCol w="981567"/>
                <a:gridCol w="981567"/>
                <a:gridCol w="981567"/>
                <a:gridCol w="981567"/>
                <a:gridCol w="1049033"/>
              </a:tblGrid>
              <a:tr h="703488">
                <a:tc gridSpan="8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 and Flow by State and Country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70348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patients (</a:t>
                      </a:r>
                      <a:r>
                        <a:rPr lang="en-AU" sz="1100" b="1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pmp</a:t>
                      </a: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 operations(</a:t>
                      </a:r>
                      <a:r>
                        <a:rPr lang="en-AU" sz="1100" b="1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pmp</a:t>
                      </a: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Deaths - dialysis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Deaths - transplant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 dependent (pmp)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Functioning transplants (pmp)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prevalent (pmp)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4293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492 (106)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 (32)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2200 (473)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1879 (404)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4079 (877)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93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783 (106)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 (39)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3764 (508)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2715 (366)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6479 (874)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3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(139)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 (755)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 (611)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521 (1366)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3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651 (113)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266 (46)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2892 (504)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2644 (461)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5536 (965)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3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(86)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 (421)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 (435)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 (856)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3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 (99)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(48)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753 (451)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970 (581)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1723 (1031)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88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(351)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521 (2153)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(355)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607 (2509)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3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 (108)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(39)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1140 (452)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 (375)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2086 (828)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3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2544 (110)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882 (38)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11774 (509)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9696 (419)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21470 (928)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4293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546 (123)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 (26)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2584 (582)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1572 (354)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4156 (936)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11313" y="2555875"/>
            <a:ext cx="6851650" cy="37322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0559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17295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04854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436141347"/>
              </p:ext>
            </p:extLst>
          </p:nvPr>
        </p:nvGraphicFramePr>
        <p:xfrm>
          <a:off x="562027" y="188640"/>
          <a:ext cx="7920000" cy="5760139"/>
        </p:xfrm>
        <a:graphic>
          <a:graphicData uri="http://schemas.openxmlformats.org/drawingml/2006/table">
            <a:tbl>
              <a:tblPr/>
              <a:tblGrid>
                <a:gridCol w="1578610"/>
                <a:gridCol w="1578610"/>
                <a:gridCol w="1190695"/>
                <a:gridCol w="1190695"/>
                <a:gridCol w="1190695"/>
                <a:gridCol w="1190695"/>
              </a:tblGrid>
              <a:tr h="395762">
                <a:tc gridSpan="6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Primary Renal Disease of New Patients 2010 - 2013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42498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Renal Disease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246967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501 (21%)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572 (23%)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522 (20%)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493 (19%)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9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 (7%)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 (6%)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 (5%)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 (6%)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(2%)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321 (14%)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363 (14%)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321 (12%)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 (14%)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830 (36%)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891 (35%)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956 (37%)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887 (35%)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289 (12%)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313 (12%)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375 (15%)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364 (14%)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 (6%)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 (5%)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 (5%)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 (5%)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9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967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 (22%)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 (24%)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(21%)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 (22%)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9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(6%)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(5%)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(11%)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(10%)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(9%)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(9%)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260 (50%)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 (42%)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 (49%)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 (49%)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(11%)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(9%)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(10%)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9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74813" y="3430588"/>
            <a:ext cx="6784975" cy="57372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92092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06963227"/>
              </p:ext>
            </p:extLst>
          </p:nvPr>
        </p:nvGraphicFramePr>
        <p:xfrm>
          <a:off x="612000" y="116630"/>
          <a:ext cx="7920001" cy="5760002"/>
        </p:xfrm>
        <a:graphic>
          <a:graphicData uri="http://schemas.openxmlformats.org/drawingml/2006/table">
            <a:tbl>
              <a:tblPr/>
              <a:tblGrid>
                <a:gridCol w="5312322"/>
                <a:gridCol w="1285157"/>
                <a:gridCol w="1322522"/>
              </a:tblGrid>
              <a:tr h="460587">
                <a:tc gridSpan="3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Glomerulonephritis as Cause of Primary Renal Disease in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renal disease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Advanced GN (unclassified)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Extra and intra capillary GN (rapidly progressive)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Familial GN (including </a:t>
                      </a:r>
                      <a:r>
                        <a:rPr lang="en-AU" sz="12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Alports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Focal and segmental proliferative GN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Focal </a:t>
                      </a:r>
                      <a:r>
                        <a:rPr lang="en-AU" sz="12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sclerosing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GN (including </a:t>
                      </a:r>
                      <a:r>
                        <a:rPr lang="en-AU" sz="12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hyalinosis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GN other (specify)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GN with systemic disease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Goodpasture’s with linear IgG and lung haemorrhage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Henoch-Schonlein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AU" sz="12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purpura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Membranous GN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Mesangial proliferative (IgA+)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Mesangial proliferative (IgA-)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Mesangial proliferative (no IF studies)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Mesangiocapillary GN (double contour)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Microscopic polyarteritis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Presumed GN (no biopsy)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focal sclerosing GN/focal glomerular sclerosis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Proliferative GN with linear IgG and no lung haemorrhage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S.L.E.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Scleroderma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Secondary focal sclerosing GN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Wegener’s granulomatosis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7" marR="9297" marT="9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3562350" y="2630488"/>
            <a:ext cx="4957763" cy="59007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94723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icture Placeholder 3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007057291"/>
              </p:ext>
            </p:extLst>
          </p:nvPr>
        </p:nvGraphicFramePr>
        <p:xfrm>
          <a:off x="611560" y="188640"/>
          <a:ext cx="7920001" cy="5759984"/>
        </p:xfrm>
        <a:graphic>
          <a:graphicData uri="http://schemas.openxmlformats.org/drawingml/2006/table">
            <a:tbl>
              <a:tblPr/>
              <a:tblGrid>
                <a:gridCol w="5312321"/>
                <a:gridCol w="1285157"/>
                <a:gridCol w="1322523"/>
              </a:tblGrid>
              <a:tr h="35427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Miscellaneous Primary Renal Diseases in 2013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17320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renal disease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Calcineurin</a:t>
                      </a: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inhibitor toxicity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Cystinosis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Gout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Interstitial nephritis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Lead nephropathy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Lithium toxicity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Loss of single kidney (trauma/surgery)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Oxalosis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 partum nephropathy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Pyelonephritis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Renal tuberculosis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Sarcoidosis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Bladder neck obstruction (incl. </a:t>
                      </a:r>
                      <a:r>
                        <a:rPr lang="en-AU" sz="9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prostatomegaly</a:t>
                      </a: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Congenital renal hypoplasia and dysplasia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Neuropathic bladder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Obstructed megaureter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Obstructive nephropathy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60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lower urinary tract abnormalities (with secondary reflux)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Pelvi-ureteric junction obstruction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Posterior urethral valves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Spina bifida or myelomeningocoele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Ureteric obstructive nephropathy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Calculi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Medullary cystic disease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Cortical necrosis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Haemolytic uraemic syndrome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Amyloid disease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Light chain nephropathy (not malignant)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Paraproteinaemia (Including Multiple Myeloma)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Renal cell carcinoma (Grawitz)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Transitional cell carcinoma urinary tract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(Specify)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364</a:t>
                      </a: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49" marR="7649" marT="76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3990975" y="1951038"/>
            <a:ext cx="4957763" cy="7172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282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662760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001557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69741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0338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305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254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3975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099764738"/>
              </p:ext>
            </p:extLst>
          </p:nvPr>
        </p:nvGraphicFramePr>
        <p:xfrm>
          <a:off x="612000" y="116632"/>
          <a:ext cx="7920000" cy="5760000"/>
        </p:xfrm>
        <a:graphic>
          <a:graphicData uri="http://schemas.openxmlformats.org/drawingml/2006/table">
            <a:tbl>
              <a:tblPr/>
              <a:tblGrid>
                <a:gridCol w="1320000"/>
                <a:gridCol w="1320000"/>
                <a:gridCol w="1320000"/>
                <a:gridCol w="1320000"/>
                <a:gridCol w="1320000"/>
                <a:gridCol w="1320000"/>
              </a:tblGrid>
              <a:tr h="479990">
                <a:tc gridSpan="6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RRT Incidence (</a:t>
                      </a:r>
                      <a:r>
                        <a:rPr lang="en-A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pmp</a:t>
                      </a: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4799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4799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490 (113)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450 (102)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454 (101)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473 (104)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492 (106)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002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766 (109)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726 (102)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790 (109)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811 (111)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783 (106)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99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(116)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(147)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(144)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(168)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(139)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99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549 (102)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575 (105)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603 (109)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634 (113)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651 (113)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2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(115)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(92)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(104)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(96)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(86)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99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 (129)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182 (112)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 (112)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 (123)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 (99)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99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(319)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(283)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(355)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(415)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(351)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2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 (111)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 (103)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 (124)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242 (99)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 (108)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2431 (112)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2335 (106)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2511 (112)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2573 (113)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2544 (110)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48002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584 (136)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515 (118)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487 (111)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517 (117)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546 (123)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3419475" y="5753100"/>
            <a:ext cx="5040313" cy="22606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5840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0226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62363141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59</TotalTime>
  <Words>2648</Words>
  <Application>Microsoft Office PowerPoint</Application>
  <PresentationFormat>On-screen Show (4:3)</PresentationFormat>
  <Paragraphs>999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13</cp:revision>
  <dcterms:created xsi:type="dcterms:W3CDTF">2015-09-24T03:25:54Z</dcterms:created>
  <dcterms:modified xsi:type="dcterms:W3CDTF">2015-09-24T04:25:47Z</dcterms:modified>
</cp:coreProperties>
</file>