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8" r:id="rId5"/>
    <p:sldId id="277" r:id="rId6"/>
    <p:sldId id="276" r:id="rId7"/>
    <p:sldId id="275" r:id="rId8"/>
    <p:sldId id="274" r:id="rId9"/>
    <p:sldId id="273" r:id="rId10"/>
    <p:sldId id="280" r:id="rId11"/>
    <p:sldId id="281" r:id="rId12"/>
    <p:sldId id="282" r:id="rId13"/>
    <p:sldId id="269" r:id="rId14"/>
    <p:sldId id="268" r:id="rId15"/>
    <p:sldId id="271" r:id="rId16"/>
    <p:sldId id="267" r:id="rId17"/>
    <p:sldId id="270" r:id="rId18"/>
    <p:sldId id="266" r:id="rId19"/>
    <p:sldId id="265" r:id="rId20"/>
    <p:sldId id="264" r:id="rId21"/>
    <p:sldId id="263" r:id="rId22"/>
    <p:sldId id="262" r:id="rId23"/>
    <p:sldId id="261" r:id="rId24"/>
    <p:sldId id="260" r:id="rId25"/>
    <p:sldId id="259" r:id="rId26"/>
    <p:sldId id="258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Incidence of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200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8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1951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694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064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8221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207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icture Placeholder 6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325635540"/>
              </p:ext>
            </p:extLst>
          </p:nvPr>
        </p:nvGraphicFramePr>
        <p:xfrm>
          <a:off x="611999" y="0"/>
          <a:ext cx="7920003" cy="5760003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648988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ESKD in Older Patients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931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93155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(234)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(234)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 (240)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(259)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 (258)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(333)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 (281)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293 (307)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 (287)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 (292)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 (444)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 (413)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 (382)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 (389)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(389)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 (542)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(493)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 (539)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 (452)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 (444)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(394)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(357)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 (367)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(424)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 (425)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(179)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(199)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(156)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(164)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(135)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55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(325)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(402)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(260)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(351)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(319)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(438)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(398)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(416)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(324)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(379)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(511)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(354)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(327)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(298)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(292)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(472)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(317)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(211)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(254)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(311)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(204)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(227)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(234)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(159)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(61)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(71)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(54)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2628900" y="6272213"/>
            <a:ext cx="5830888" cy="26781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170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863219915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748599"/>
                <a:gridCol w="488661"/>
                <a:gridCol w="488661"/>
                <a:gridCol w="488661"/>
                <a:gridCol w="488661"/>
                <a:gridCol w="488661"/>
                <a:gridCol w="488661"/>
                <a:gridCol w="488661"/>
                <a:gridCol w="488661"/>
                <a:gridCol w="488661"/>
                <a:gridCol w="488661"/>
                <a:gridCol w="488661"/>
                <a:gridCol w="598710"/>
                <a:gridCol w="598710"/>
                <a:gridCol w="598710"/>
              </a:tblGrid>
              <a:tr h="1157777">
                <a:tc gridSpan="15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and Sex New Patients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1577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834170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41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1,546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34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41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587500" y="10044113"/>
            <a:ext cx="6869113" cy="1452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20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88427997"/>
              </p:ext>
            </p:extLst>
          </p:nvPr>
        </p:nvGraphicFramePr>
        <p:xfrm>
          <a:off x="612000" y="116625"/>
          <a:ext cx="7920000" cy="5759994"/>
        </p:xfrm>
        <a:graphic>
          <a:graphicData uri="http://schemas.openxmlformats.org/drawingml/2006/table">
            <a:tbl>
              <a:tblPr/>
              <a:tblGrid>
                <a:gridCol w="1819719"/>
                <a:gridCol w="1819719"/>
                <a:gridCol w="874389"/>
                <a:gridCol w="861328"/>
                <a:gridCol w="861328"/>
                <a:gridCol w="861328"/>
                <a:gridCol w="822189"/>
              </a:tblGrid>
              <a:tr h="460162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and Flow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5228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52285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Patients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2431 (112)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2335 (106)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2511 (112)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2573 (113)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2544 (110)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(38)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(37)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(37)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 (38)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83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Living Donor Transplants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Subsequent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Deaths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1693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Dialysis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1538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Transplant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Prevalent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18510 (853)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19212 (872)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19909 (891)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20742 (913)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21470 (928)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- Dialysis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10468 (483)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10712 (486)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11054 (495)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11478 (505)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11774 (509)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- Transplant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8042 (371)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8500 (386)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8855 (396)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9264 (408)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5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 (136)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 (118)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 (111)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517 (117)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 (123)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(28)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(25)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(27)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(25)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(26)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Living Donor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Subsequent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Deaths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Dialysis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Transplant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Prevalent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3688 (857)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3832 (881)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3878 (885)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3988 (905)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4156 (936)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Dialysis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(530)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2392 (546)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2467 (560)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 (582)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Transplant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 (327)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(332)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 (339)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(345)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60" marR="8960" marT="89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804988" y="2995613"/>
            <a:ext cx="6859587" cy="61229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5166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9664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64248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7590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988492064"/>
              </p:ext>
            </p:extLst>
          </p:nvPr>
        </p:nvGraphicFramePr>
        <p:xfrm>
          <a:off x="611999" y="116626"/>
          <a:ext cx="7920002" cy="5759999"/>
        </p:xfrm>
        <a:graphic>
          <a:graphicData uri="http://schemas.openxmlformats.org/drawingml/2006/table">
            <a:tbl>
              <a:tblPr/>
              <a:tblGrid>
                <a:gridCol w="1455484"/>
                <a:gridCol w="1404149"/>
                <a:gridCol w="1334129"/>
                <a:gridCol w="1334129"/>
                <a:gridCol w="1217362"/>
                <a:gridCol w="1174749"/>
              </a:tblGrid>
              <a:tr h="5314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Late Referral by Country and Race 2009 - 2013</a:t>
                      </a:r>
                      <a:endParaRPr kumimoji="0" lang="en-US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509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17280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1899 (20%)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7309 (79%)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9290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 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 (24%)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866 (74%)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(22%)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871 (78%)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(27%)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(73%)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(27%)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 (72%)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(75%)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(56%)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(34%)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2608 (21%)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9630 (78%)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12394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7280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(16%)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 (84%)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 (87%)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(18%)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663 (81%)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(18%)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(81%)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(82%)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6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(75%)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(25%)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 (17%)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2187 (83%)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2511425" y="2530475"/>
            <a:ext cx="5951538" cy="3511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742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97168295"/>
              </p:ext>
            </p:extLst>
          </p:nvPr>
        </p:nvGraphicFramePr>
        <p:xfrm>
          <a:off x="612000" y="0"/>
          <a:ext cx="7920000" cy="5772647"/>
        </p:xfrm>
        <a:graphic>
          <a:graphicData uri="http://schemas.openxmlformats.org/drawingml/2006/table">
            <a:tbl>
              <a:tblPr/>
              <a:tblGrid>
                <a:gridCol w="1612345"/>
                <a:gridCol w="1612345"/>
                <a:gridCol w="1313586"/>
                <a:gridCol w="1313586"/>
                <a:gridCol w="1183551"/>
                <a:gridCol w="884587"/>
              </a:tblGrid>
              <a:tr h="526214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 Referral by Country and Disease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124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41068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590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2065 (77%)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(81%)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705 (90%)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(14%)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 (86%)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 (21%)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1351 (79%)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792 (18%)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3522 (81%)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540 (34%)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1049 (65%)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(27%)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 (72%)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(41%)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2608 (21%)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9630 (78%)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12394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41068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 (20%)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 (80%)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(73%)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 (94%)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(85%)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(14%)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 (86%)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(14%)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1081 (86%)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(31%)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(68%)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(74%)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(50%)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 (17%)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2187 (83%)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6550" y="6143625"/>
            <a:ext cx="6851650" cy="40116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332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146289262"/>
              </p:ext>
            </p:extLst>
          </p:nvPr>
        </p:nvGraphicFramePr>
        <p:xfrm>
          <a:off x="611999" y="0"/>
          <a:ext cx="7920002" cy="5759998"/>
        </p:xfrm>
        <a:graphic>
          <a:graphicData uri="http://schemas.openxmlformats.org/drawingml/2006/table">
            <a:tbl>
              <a:tblPr/>
              <a:tblGrid>
                <a:gridCol w="1234810"/>
                <a:gridCol w="1362983"/>
                <a:gridCol w="1362983"/>
                <a:gridCol w="1384104"/>
                <a:gridCol w="1384104"/>
                <a:gridCol w="1191018"/>
              </a:tblGrid>
              <a:tr h="1191818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Co-morbidities of New Patients with ESKD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19181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 at </a:t>
                      </a:r>
                      <a:b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RRT entry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Coronary </a:t>
                      </a:r>
                      <a:b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artery disease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disease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disease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lung disease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562727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1646 (65%)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 (78%)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2258 (89%)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2149 (84%)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7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 (6%)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(6%)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7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 (30%)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406 (16%)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(10%)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(12%)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727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381 (70%)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 (80%)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481 (88%)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465 (85%)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7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7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(24%)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(16%)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(11%)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74800" y="4941888"/>
            <a:ext cx="6905625" cy="18494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90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670227581"/>
              </p:ext>
            </p:extLst>
          </p:nvPr>
        </p:nvGraphicFramePr>
        <p:xfrm>
          <a:off x="611560" y="116632"/>
          <a:ext cx="7919999" cy="5760000"/>
        </p:xfrm>
        <a:graphic>
          <a:graphicData uri="http://schemas.openxmlformats.org/drawingml/2006/table">
            <a:tbl>
              <a:tblPr/>
              <a:tblGrid>
                <a:gridCol w="2814837"/>
                <a:gridCol w="2814837"/>
                <a:gridCol w="2290325"/>
              </a:tblGrid>
              <a:tr h="576000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Smoking Status of New Patients with ESKD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 at RRT entry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(%)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576000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(11%)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1007 (40%)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1195 (47%)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(14%)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 (40%)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(45%)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411538" y="7945438"/>
            <a:ext cx="3240087" cy="23002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703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955768166"/>
              </p:ext>
            </p:extLst>
          </p:nvPr>
        </p:nvGraphicFramePr>
        <p:xfrm>
          <a:off x="612001" y="0"/>
          <a:ext cx="7919999" cy="5759997"/>
        </p:xfrm>
        <a:graphic>
          <a:graphicData uri="http://schemas.openxmlformats.org/drawingml/2006/table">
            <a:tbl>
              <a:tblPr/>
              <a:tblGrid>
                <a:gridCol w="2914618"/>
                <a:gridCol w="2914618"/>
                <a:gridCol w="2090763"/>
              </a:tblGrid>
              <a:tr h="897754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Diabetes Status of New Patients with ESKD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77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at RRT entry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(%)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646824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1338 (53%)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68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68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1099 (43%)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369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 (43%)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68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68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 (53%)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6862763" y="8629650"/>
            <a:ext cx="3351212" cy="1843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100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300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387287325"/>
              </p:ext>
            </p:extLst>
          </p:nvPr>
        </p:nvGraphicFramePr>
        <p:xfrm>
          <a:off x="611999" y="0"/>
          <a:ext cx="7920002" cy="5760000"/>
        </p:xfrm>
        <a:graphic>
          <a:graphicData uri="http://schemas.openxmlformats.org/drawingml/2006/table">
            <a:tbl>
              <a:tblPr/>
              <a:tblGrid>
                <a:gridCol w="981567"/>
                <a:gridCol w="981567"/>
                <a:gridCol w="981567"/>
                <a:gridCol w="981567"/>
                <a:gridCol w="981567"/>
                <a:gridCol w="981567"/>
                <a:gridCol w="981567"/>
                <a:gridCol w="1049033"/>
              </a:tblGrid>
              <a:tr h="703488">
                <a:tc gridSpan="8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and Flow by State and Country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7034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patients (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pmp</a:t>
                      </a: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operations(</a:t>
                      </a: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pmp</a:t>
                      </a: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 - dialysis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 - 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dependent (pmp)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Functioning transplants (pmp)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prevalent (pmp)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(106)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2200 (473)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1879 (404)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4079 (877)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 (106)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3764 (508)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2715 (366)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6479 (874)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(755)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 (611)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 (1366)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 (113)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 (46)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2892 (504)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2644 (461)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5536 (965)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(421)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 (435)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 (856)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 (99)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(48)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753 (451)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970 (581)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1723 (1031)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8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(351)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 (2153)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(355)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607 (2509)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(108)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1140 (452)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 (375)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2086 (828)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2544 (110)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 (38)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11774 (509)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21470 (928)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293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 (123)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(26)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 (582)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4156 (936)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1313" y="2555875"/>
            <a:ext cx="6851650" cy="373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559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7295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4854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36141347"/>
              </p:ext>
            </p:extLst>
          </p:nvPr>
        </p:nvGraphicFramePr>
        <p:xfrm>
          <a:off x="562027" y="188640"/>
          <a:ext cx="7920000" cy="5760139"/>
        </p:xfrm>
        <a:graphic>
          <a:graphicData uri="http://schemas.openxmlformats.org/drawingml/2006/table">
            <a:tbl>
              <a:tblPr/>
              <a:tblGrid>
                <a:gridCol w="1578610"/>
                <a:gridCol w="1578610"/>
                <a:gridCol w="1190695"/>
                <a:gridCol w="1190695"/>
                <a:gridCol w="1190695"/>
                <a:gridCol w="1190695"/>
              </a:tblGrid>
              <a:tr h="395762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Renal Disease of New Patients 2010 - 2013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2498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46967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501 (21%)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572 (23%)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522 (20%)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 (19%)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 (14%)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 (14%)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 (12%)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 (14%)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830 (36%)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891 (35%)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956 (37%)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 (35%)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 (12%)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 (12%)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 (15%)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 (14%)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 (5%)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967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(24%)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(21%)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(5%)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(9%)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(9%)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(50%)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(42%)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(49%)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 (49%)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74813" y="3430588"/>
            <a:ext cx="6784975" cy="5737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209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06963227"/>
              </p:ext>
            </p:extLst>
          </p:nvPr>
        </p:nvGraphicFramePr>
        <p:xfrm>
          <a:off x="612000" y="116630"/>
          <a:ext cx="7920001" cy="5760002"/>
        </p:xfrm>
        <a:graphic>
          <a:graphicData uri="http://schemas.openxmlformats.org/drawingml/2006/table">
            <a:tbl>
              <a:tblPr/>
              <a:tblGrid>
                <a:gridCol w="5312322"/>
                <a:gridCol w="1285157"/>
                <a:gridCol w="1322522"/>
              </a:tblGrid>
              <a:tr h="460587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Glomerulonephritis as Cause of Primary Renal Disease in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Advanced GN (unclassified)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Extra and intra capillary GN (rapidly progressive)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Familial GN (including </a:t>
                      </a: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Alports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and segmental proliferative GN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</a:t>
                      </a: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sclerosing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GN (including </a:t>
                      </a: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hyalinosis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 other (specify)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 with systemic disease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Goodpasture’s with linear IgG and lung haemorrhage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Henoch-Schonlein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purpura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Membranous GN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 proliferative (IgA+)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 proliferative (IgA-)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 proliferative (no IF studies)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Mesangiocapillary GN (double contour)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Microscopic polyarteritis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Presumed GN (no biopsy)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focal sclerosing GN/focal glomerular sclerosis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Proliferative GN with linear IgG and no lung haemorrhage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S.L.E.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Scleroderma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Secondary focal sclerosing GN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Wegener’s granulomatosis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7" marR="9297" marT="9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562350" y="2630488"/>
            <a:ext cx="4957763" cy="5900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9472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007057291"/>
              </p:ext>
            </p:extLst>
          </p:nvPr>
        </p:nvGraphicFramePr>
        <p:xfrm>
          <a:off x="611560" y="188640"/>
          <a:ext cx="7920001" cy="5759984"/>
        </p:xfrm>
        <a:graphic>
          <a:graphicData uri="http://schemas.openxmlformats.org/drawingml/2006/table">
            <a:tbl>
              <a:tblPr/>
              <a:tblGrid>
                <a:gridCol w="5312321"/>
                <a:gridCol w="1285157"/>
                <a:gridCol w="1322523"/>
              </a:tblGrid>
              <a:tr h="35427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Miscellaneous Primary Renal Diseases in 2013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7320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Calcineurin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inhibitor toxicity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Cystinosis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Gout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Interstitial nephritis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Lead nephropathy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Lithium toxicity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Loss of single kidney (trauma/surgery)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Oxalosis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partum nephropathy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Pyelonephritis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tuberculosis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Sarcoidosis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Bladder neck obstruction (incl. </a:t>
                      </a: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prostatomegaly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Congenital renal hypoplasia and dysplasia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Neuropathic bladder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Obstructed megaureter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Obstructive nephropathy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6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lower urinary tract abnormalities (with secondary reflux)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Pelvi-ureteric junction obstruction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Posterior urethral valves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Spina bifida or myelomeningocoele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Ureteric obstructive nephropathy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Calculi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Medullary cystic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Cortical necrosis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Haemolytic uraemic syndrome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Amyloid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Light chain nephropathy (not malignant)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Paraproteinaemia (Including Multiple Myeloma)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cell carcinoma (Grawitz)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Transitional cell carcinoma urinary tract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(Specify)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49" marR="7649" marT="76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3990975" y="1951038"/>
            <a:ext cx="4957763" cy="7172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8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6276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0155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6974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338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099764738"/>
              </p:ext>
            </p:extLst>
          </p:nvPr>
        </p:nvGraphicFramePr>
        <p:xfrm>
          <a:off x="612000" y="116632"/>
          <a:ext cx="7920000" cy="5760000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479990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RRT Incidence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490 (113)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450 (102)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 (101)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 (104)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(106)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766 (109)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 (102)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790 (109)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 (111)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 (106)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(116)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(147)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(144)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(168)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(139)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 (102)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 (105)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 (109)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 (113)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 (113)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(115)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(92)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(104)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(86)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 (129)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 (112)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 (112)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 (123)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 (99)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(319)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(283)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(355)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(415)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(351)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 (111)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 (103)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 (124)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 (99)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(108)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2431 (112)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2335 (106)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2511 (112)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2573 (113)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2544 (110)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800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 (136)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 (118)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 (111)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517 (117)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 (123)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419475" y="5753100"/>
            <a:ext cx="5040313" cy="2260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84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59</TotalTime>
  <Words>2648</Words>
  <Application>Microsoft Office PowerPoint</Application>
  <PresentationFormat>On-screen Show (4:3)</PresentationFormat>
  <Paragraphs>999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13</cp:revision>
  <dcterms:created xsi:type="dcterms:W3CDTF">2015-09-24T03:25:54Z</dcterms:created>
  <dcterms:modified xsi:type="dcterms:W3CDTF">2015-09-24T04:25:47Z</dcterms:modified>
</cp:coreProperties>
</file>