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6" r:id="rId3"/>
    <p:sldId id="257" r:id="rId4"/>
    <p:sldId id="292" r:id="rId5"/>
    <p:sldId id="258" r:id="rId6"/>
    <p:sldId id="259" r:id="rId7"/>
    <p:sldId id="260" r:id="rId8"/>
    <p:sldId id="261" r:id="rId9"/>
    <p:sldId id="262" r:id="rId10"/>
    <p:sldId id="263" r:id="rId11"/>
    <p:sldId id="293" r:id="rId12"/>
    <p:sldId id="264" r:id="rId13"/>
    <p:sldId id="294" r:id="rId14"/>
    <p:sldId id="295" r:id="rId15"/>
    <p:sldId id="296" r:id="rId16"/>
    <p:sldId id="297" r:id="rId17"/>
    <p:sldId id="298" r:id="rId18"/>
    <p:sldId id="265" r:id="rId19"/>
    <p:sldId id="266" r:id="rId20"/>
    <p:sldId id="299" r:id="rId21"/>
    <p:sldId id="300" r:id="rId22"/>
    <p:sldId id="327" r:id="rId23"/>
    <p:sldId id="301" r:id="rId24"/>
    <p:sldId id="275" r:id="rId25"/>
    <p:sldId id="302" r:id="rId26"/>
    <p:sldId id="277" r:id="rId27"/>
    <p:sldId id="303" r:id="rId28"/>
    <p:sldId id="304" r:id="rId29"/>
    <p:sldId id="278" r:id="rId30"/>
    <p:sldId id="279" r:id="rId31"/>
    <p:sldId id="305" r:id="rId32"/>
    <p:sldId id="306" r:id="rId33"/>
    <p:sldId id="307" r:id="rId34"/>
    <p:sldId id="280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281" r:id="rId46"/>
    <p:sldId id="282" r:id="rId47"/>
    <p:sldId id="318" r:id="rId48"/>
    <p:sldId id="283" r:id="rId49"/>
    <p:sldId id="319" r:id="rId50"/>
    <p:sldId id="284" r:id="rId51"/>
    <p:sldId id="285" r:id="rId52"/>
    <p:sldId id="320" r:id="rId53"/>
    <p:sldId id="286" r:id="rId54"/>
    <p:sldId id="321" r:id="rId55"/>
    <p:sldId id="322" r:id="rId56"/>
    <p:sldId id="287" r:id="rId57"/>
    <p:sldId id="288" r:id="rId58"/>
    <p:sldId id="289" r:id="rId59"/>
    <p:sldId id="290" r:id="rId60"/>
    <p:sldId id="323" r:id="rId61"/>
    <p:sldId id="324" r:id="rId62"/>
    <p:sldId id="326" r:id="rId63"/>
    <p:sldId id="325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762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55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082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88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195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92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8634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461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462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1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1582F-31C0-4F91-A919-B491E0D51F17}" type="datetimeFigureOut">
              <a:rPr lang="en-AU" smtClean="0"/>
              <a:t>10/12/2014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D172-7A7F-4DE8-8EFD-23634AF412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45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406525" y="908050"/>
            <a:ext cx="6480175" cy="4608513"/>
            <a:chOff x="110717591" y="105570213"/>
            <a:chExt cx="6671603" cy="3181406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13981703" y="107141609"/>
              <a:ext cx="3407485" cy="161001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600" b="0" dirty="0" smtClean="0">
                  <a:solidFill>
                    <a:srgbClr val="000000"/>
                  </a:solidFill>
                  <a:latin typeface="Arial Black" pitchFamily="34" charset="0"/>
                </a:rPr>
                <a:t>TRANSPLANTATION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11395212" y="106001459"/>
              <a:ext cx="2584961" cy="1140150"/>
            </a:xfrm>
            <a:prstGeom prst="rect">
              <a:avLst/>
            </a:prstGeom>
            <a:solidFill>
              <a:srgbClr val="004D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800" b="0" dirty="0">
                  <a:latin typeface="Arial Black" pitchFamily="34" charset="0"/>
                </a:rPr>
                <a:t>CHAPTER </a:t>
              </a:r>
              <a:r>
                <a:rPr lang="en-AU" altLang="en-US" sz="1800" b="0" dirty="0" smtClean="0">
                  <a:latin typeface="Arial Black" pitchFamily="34" charset="0"/>
                </a:rPr>
                <a:t>8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13980174" y="106488295"/>
              <a:ext cx="1368350" cy="653314"/>
            </a:xfrm>
            <a:prstGeom prst="rect">
              <a:avLst/>
            </a:prstGeom>
            <a:solidFill>
              <a:srgbClr val="CCE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12611824" y="107141609"/>
              <a:ext cx="1368350" cy="653314"/>
            </a:xfrm>
            <a:prstGeom prst="rect">
              <a:avLst/>
            </a:prstGeom>
            <a:solidFill>
              <a:srgbClr val="F6EE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10717591" y="107141609"/>
              <a:ext cx="6671603" cy="3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13981703" y="105570213"/>
              <a:ext cx="6" cy="3181406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88613"/>
            <a:ext cx="1343078" cy="1144302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5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60648"/>
            <a:ext cx="8532947" cy="56886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323528" y="332656"/>
            <a:ext cx="8130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8.8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 rot="10800000" flipV="1">
            <a:off x="3059832" y="5733256"/>
            <a:ext cx="2736304" cy="47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kumimoji="0" lang="en-AU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AU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Pre-emptive transplant patients included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642167"/>
              </p:ext>
            </p:extLst>
          </p:nvPr>
        </p:nvGraphicFramePr>
        <p:xfrm>
          <a:off x="2051720" y="298686"/>
          <a:ext cx="5206700" cy="5888137"/>
        </p:xfrm>
        <a:graphic>
          <a:graphicData uri="http://schemas.openxmlformats.org/drawingml/2006/table">
            <a:tbl>
              <a:tblPr/>
              <a:tblGrid>
                <a:gridCol w="862453"/>
                <a:gridCol w="406649"/>
                <a:gridCol w="406649"/>
                <a:gridCol w="396221"/>
                <a:gridCol w="396221"/>
                <a:gridCol w="396221"/>
                <a:gridCol w="396221"/>
                <a:gridCol w="396221"/>
                <a:gridCol w="397984"/>
                <a:gridCol w="398550"/>
                <a:gridCol w="398550"/>
                <a:gridCol w="354760"/>
              </a:tblGrid>
              <a:tr h="353837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9999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Graft Number and Age of Patients Transplanted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5466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Source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No.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   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393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00-04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05-14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15-24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25-34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35-44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45-54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55-64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6844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0408">
                <a:tc gridSpan="3"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66"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1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440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78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8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04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11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0408">
                <a:tc gridSpan="3"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966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3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445"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  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32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72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7088188" y="3243263"/>
            <a:ext cx="4076700" cy="45005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3710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74236" cy="56494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251520" y="260648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8.10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350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251520" y="260648"/>
            <a:ext cx="8496944" cy="5544616"/>
            <a:chOff x="114170775" y="111537534"/>
            <a:chExt cx="2889000" cy="2194174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14251770" y="111537534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8.11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9220" name="Picture 4" descr="fig10_tx_pmp_n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" r="159"/>
            <a:stretch>
              <a:fillRect/>
            </a:stretch>
          </p:blipFill>
          <p:spPr bwMode="auto">
            <a:xfrm>
              <a:off x="114170775" y="111799576"/>
              <a:ext cx="2889000" cy="19321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500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079193"/>
              </p:ext>
            </p:extLst>
          </p:nvPr>
        </p:nvGraphicFramePr>
        <p:xfrm>
          <a:off x="1763688" y="260647"/>
          <a:ext cx="5832645" cy="5844878"/>
        </p:xfrm>
        <a:graphic>
          <a:graphicData uri="http://schemas.openxmlformats.org/drawingml/2006/table">
            <a:tbl>
              <a:tblPr/>
              <a:tblGrid>
                <a:gridCol w="356653"/>
                <a:gridCol w="387325"/>
                <a:gridCol w="536578"/>
                <a:gridCol w="536578"/>
                <a:gridCol w="487122"/>
                <a:gridCol w="287024"/>
                <a:gridCol w="505263"/>
                <a:gridCol w="505263"/>
                <a:gridCol w="368075"/>
                <a:gridCol w="363474"/>
                <a:gridCol w="131141"/>
                <a:gridCol w="337801"/>
                <a:gridCol w="515174"/>
                <a:gridCol w="515174"/>
              </a:tblGrid>
              <a:tr h="421309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81379">
                <a:tc gridSpan="1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Transplantation Rate - Age Group 15-64 years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2003  - 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66797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Caucasian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 and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Torres St. Islanders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 Patients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901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5251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5438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4040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11.4%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5716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4241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6039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6331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8.8%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6632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4497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6719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10.2%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6727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4474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6879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10.1%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63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7082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26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230428"/>
              </p:ext>
            </p:extLst>
          </p:nvPr>
        </p:nvGraphicFramePr>
        <p:xfrm>
          <a:off x="1043608" y="305652"/>
          <a:ext cx="7031187" cy="5729673"/>
        </p:xfrm>
        <a:graphic>
          <a:graphicData uri="http://schemas.openxmlformats.org/drawingml/2006/table">
            <a:tbl>
              <a:tblPr/>
              <a:tblGrid>
                <a:gridCol w="456338"/>
                <a:gridCol w="637136"/>
                <a:gridCol w="637136"/>
                <a:gridCol w="446110"/>
                <a:gridCol w="577018"/>
                <a:gridCol w="577018"/>
                <a:gridCol w="480377"/>
                <a:gridCol w="593049"/>
                <a:gridCol w="593049"/>
                <a:gridCol w="454388"/>
                <a:gridCol w="586636"/>
                <a:gridCol w="586636"/>
                <a:gridCol w="406296"/>
              </a:tblGrid>
              <a:tr h="459052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4427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Transplantation Rate - Age Group 15-64 years   2003 - 2012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0179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Caucasian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Maori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Pacific People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 Patients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1993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Tx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Dialysed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Rate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6.6%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60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31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565150" y="6650038"/>
            <a:ext cx="4762500" cy="2471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837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565150" y="6650038"/>
            <a:ext cx="4762500" cy="2471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439819"/>
              </p:ext>
            </p:extLst>
          </p:nvPr>
        </p:nvGraphicFramePr>
        <p:xfrm>
          <a:off x="665163" y="332656"/>
          <a:ext cx="7776864" cy="5472607"/>
        </p:xfrm>
        <a:graphic>
          <a:graphicData uri="http://schemas.openxmlformats.org/drawingml/2006/table">
            <a:tbl>
              <a:tblPr/>
              <a:tblGrid>
                <a:gridCol w="2253231"/>
                <a:gridCol w="1091158"/>
                <a:gridCol w="1183192"/>
                <a:gridCol w="1117872"/>
                <a:gridCol w="1031899"/>
                <a:gridCol w="1099512"/>
              </a:tblGrid>
              <a:tr h="454849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58082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Transplanted Patients   2008 - 2012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Related to Ethnicity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1151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Race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435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 (100.0%)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(100.0%)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(100.0%)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(100.0%)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 (100.0%)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Caucasian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 (83.0%)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651 (84.2%)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706 (83.5%)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 (79.6%)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669 (79.2%)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Aboriginal/Torres St. Islanders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(3.8%)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(3.1%)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(3.3%)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(2.4%)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(10.2%)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(9.7%)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(9.8%)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(11.8%)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(10.4%)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(3.0%)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(3.4%)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(5.2%)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(8.0%)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5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(100.0%)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(100.0%)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(100.0%)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(100.0%)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(100.0%)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(76.2%)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(75.2%)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(64.5%)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(65.3%)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(68.5%)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(5.7%)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(4.1%)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(7.3%)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(9.3%)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(10.2%)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Maori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(9.8%)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(15.7%)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(18.2%)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(16.9%)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(13.9%)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96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(8.2%)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(5.0%)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(8.2%)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(7.6%)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(6.5%)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2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65163" y="9712325"/>
            <a:ext cx="4657725" cy="27447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279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157288" y="3435350"/>
            <a:ext cx="4276725" cy="26701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565150" y="6650038"/>
            <a:ext cx="4762500" cy="24717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65163" y="9712325"/>
            <a:ext cx="4657725" cy="27447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501848"/>
              </p:ext>
            </p:extLst>
          </p:nvPr>
        </p:nvGraphicFramePr>
        <p:xfrm>
          <a:off x="636995" y="260648"/>
          <a:ext cx="7848874" cy="5760641"/>
        </p:xfrm>
        <a:graphic>
          <a:graphicData uri="http://schemas.openxmlformats.org/drawingml/2006/table">
            <a:tbl>
              <a:tblPr/>
              <a:tblGrid>
                <a:gridCol w="2278200"/>
                <a:gridCol w="1187026"/>
                <a:gridCol w="1133694"/>
                <a:gridCol w="1081361"/>
                <a:gridCol w="1047081"/>
                <a:gridCol w="1121512"/>
              </a:tblGrid>
              <a:tr h="464263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238032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Transplants in each Region   2008 - 2012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Operations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(per Million Population per year)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6738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State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728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50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Queensland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 (32)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 (32)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 (31)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 (35)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 (35)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South Wales / ACT *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 (33)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(32)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 (35)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 (31)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247 (32)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36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Victoria / Tasmania *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 (42)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 (39)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 (48)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 (46)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 (44)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South Australia / NT *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(60)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(45)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(44)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(40)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(47)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Western Australia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(36)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(35)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(34)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(37)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(34)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60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 (38)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(35)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(38)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(37)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 (37)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07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</a:t>
                      </a: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 For calculation of population related totals,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 populations of these States were summed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8215313" y="3997325"/>
            <a:ext cx="3992562" cy="26797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681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74236" cy="56494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95536" y="393016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8.16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390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323528" y="260648"/>
            <a:ext cx="7776864" cy="5400600"/>
            <a:chOff x="111436983" y="111805400"/>
            <a:chExt cx="3258543" cy="2440430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11528451" y="111805400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8.17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5364" name="Picture 4" descr="fig17_tx_pmp_stat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436983" y="112073468"/>
              <a:ext cx="3258543" cy="2172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76759" y="5664771"/>
            <a:ext cx="783527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NSW population excludes residents of the Southern Area Health Service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ACT population includes residents of the Southern Area Health Service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Medical services in the ACT service the Southern Area Region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49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519645"/>
              </p:ext>
            </p:extLst>
          </p:nvPr>
        </p:nvGraphicFramePr>
        <p:xfrm>
          <a:off x="2718333" y="119059"/>
          <a:ext cx="3672410" cy="6284781"/>
        </p:xfrm>
        <a:graphic>
          <a:graphicData uri="http://schemas.openxmlformats.org/drawingml/2006/table">
            <a:tbl>
              <a:tblPr/>
              <a:tblGrid>
                <a:gridCol w="276806"/>
                <a:gridCol w="208063"/>
                <a:gridCol w="208063"/>
                <a:gridCol w="198561"/>
                <a:gridCol w="198561"/>
                <a:gridCol w="484993"/>
                <a:gridCol w="484993"/>
                <a:gridCol w="204467"/>
                <a:gridCol w="210138"/>
                <a:gridCol w="210138"/>
                <a:gridCol w="201519"/>
                <a:gridCol w="393054"/>
                <a:gridCol w="393054"/>
              </a:tblGrid>
              <a:tr h="110001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</a:t>
                      </a:r>
                      <a:endParaRPr lang="en-AU" sz="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1460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Kidney Transplant Operations</a:t>
                      </a:r>
                      <a:endParaRPr lang="en-AU" sz="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Total (Living Donors)</a:t>
                      </a:r>
                      <a:endParaRPr lang="en-AU" sz="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24975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295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1st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2nd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3rd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4th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5th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1st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2nd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3rd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4th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72063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2063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8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998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(5)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63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(2)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63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(2)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 (1)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 (1)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(2)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 (6)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304 (7)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(2)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 (10)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 (16)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(4)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 (17)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(11)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333 (34)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(16)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 (36)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(18)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374 (35)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(10)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399 (53)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347 (48)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(11)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445 (48)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(16)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 (36)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438 (32)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(13)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392 (40)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(20)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 (46)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491 (48)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(12)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 (59)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 (23)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470 (78)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(13)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 (70)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(17)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459 (66)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(20)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 (103)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(20)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442 (94)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(24)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 (115)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(26)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 (147)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(31)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 (161)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(31)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 (169)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 (42)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 (181)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(31)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541 (213)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(43)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604 (230)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 (48)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543 (218)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 (44)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650 (244)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(48)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623 (246)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(46)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 (273)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(49)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615 (271)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 (58)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 (354)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(69)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(327)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(67)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(296)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(60)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744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(255)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(57)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990">
                <a:tc>
                  <a:txBody>
                    <a:bodyPr/>
                    <a:lstStyle/>
                    <a:p>
                      <a:pPr marR="0" indent="0" algn="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747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 (238)</a:t>
                      </a:r>
                      <a:endParaRPr lang="en-AU" sz="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5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5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(54)</a:t>
                      </a:r>
                      <a:endParaRPr lang="en-AU" sz="5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342" marR="12342" marT="6171" marB="617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rol 5"/>
          <p:cNvSpPr>
            <a:spLocks noChangeArrowheads="1" noChangeShapeType="1"/>
          </p:cNvSpPr>
          <p:nvPr/>
        </p:nvSpPr>
        <p:spPr bwMode="auto">
          <a:xfrm>
            <a:off x="771525" y="2811463"/>
            <a:ext cx="3783013" cy="89884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45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09731"/>
              </p:ext>
            </p:extLst>
          </p:nvPr>
        </p:nvGraphicFramePr>
        <p:xfrm>
          <a:off x="1763688" y="260646"/>
          <a:ext cx="5544615" cy="5634865"/>
        </p:xfrm>
        <a:graphic>
          <a:graphicData uri="http://schemas.openxmlformats.org/drawingml/2006/table">
            <a:tbl>
              <a:tblPr/>
              <a:tblGrid>
                <a:gridCol w="1210468"/>
                <a:gridCol w="1290003"/>
                <a:gridCol w="1522072"/>
                <a:gridCol w="1522072"/>
              </a:tblGrid>
              <a:tr h="480760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15386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Summary of Kidney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Transplantation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 1963 - 2012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8674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Performed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Functioning*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62571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13386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5073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257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610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7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4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57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Fifth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8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15763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5804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46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4462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3023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666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6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66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32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Fifth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4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4941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3325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58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20704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9129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273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Lost to follow up not included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3765550" y="3740150"/>
            <a:ext cx="2611438" cy="31575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55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3765550" y="3740150"/>
            <a:ext cx="2611438" cy="31575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792538" y="9074150"/>
            <a:ext cx="2570162" cy="2840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765550" y="3702050"/>
            <a:ext cx="2611438" cy="3254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255371"/>
              </p:ext>
            </p:extLst>
          </p:nvPr>
        </p:nvGraphicFramePr>
        <p:xfrm>
          <a:off x="2051720" y="116632"/>
          <a:ext cx="5184578" cy="6132545"/>
        </p:xfrm>
        <a:graphic>
          <a:graphicData uri="http://schemas.openxmlformats.org/drawingml/2006/table">
            <a:tbl>
              <a:tblPr/>
              <a:tblGrid>
                <a:gridCol w="1131867"/>
                <a:gridCol w="1206237"/>
                <a:gridCol w="1423237"/>
                <a:gridCol w="1423237"/>
              </a:tblGrid>
              <a:tr h="443917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77325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Summary of Kidney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Transplantation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 1963 - 2012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5710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No.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Performed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Functioning*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42448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13386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5132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222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4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Fifth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99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15763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544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4462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62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0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22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6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Fifth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8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4941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94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Unknown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939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39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20704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19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Lost to follow up not included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3765550" y="3584575"/>
            <a:ext cx="2611438" cy="34702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10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3765550" y="3740150"/>
            <a:ext cx="2611438" cy="31575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792538" y="9074150"/>
            <a:ext cx="2570162" cy="2840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3765550" y="3702050"/>
            <a:ext cx="2611438" cy="3254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3792538" y="9074150"/>
            <a:ext cx="2570162" cy="2840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766373"/>
              </p:ext>
            </p:extLst>
          </p:nvPr>
        </p:nvGraphicFramePr>
        <p:xfrm>
          <a:off x="1835696" y="273634"/>
          <a:ext cx="5544615" cy="5877654"/>
        </p:xfrm>
        <a:graphic>
          <a:graphicData uri="http://schemas.openxmlformats.org/drawingml/2006/table">
            <a:tbl>
              <a:tblPr/>
              <a:tblGrid>
                <a:gridCol w="1106795"/>
                <a:gridCol w="1322560"/>
                <a:gridCol w="1557630"/>
                <a:gridCol w="1557630"/>
              </a:tblGrid>
              <a:tr h="429618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8.19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125392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Summary of Kidney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Transplantation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  1965 - 2012</a:t>
                      </a:r>
                      <a:endParaRPr lang="en-AU" sz="1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1573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6576" marB="3657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Performed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Functioning*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95434">
                <a:tc row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640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4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736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Fourth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40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2765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844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871"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  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582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79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Third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1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1086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678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90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Unknown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3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3851</a:t>
                      </a:r>
                      <a:endParaRPr lang="en-AU" sz="16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1524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709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* </a:t>
                      </a: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Lost to follow up not included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0795" marB="1079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rol 1"/>
          <p:cNvSpPr>
            <a:spLocks noChangeArrowheads="1" noChangeShapeType="1"/>
          </p:cNvSpPr>
          <p:nvPr/>
        </p:nvSpPr>
        <p:spPr bwMode="auto">
          <a:xfrm>
            <a:off x="3792538" y="8942388"/>
            <a:ext cx="2570162" cy="30448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62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3765550" y="3740150"/>
            <a:ext cx="2611438" cy="31575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3792538" y="9074150"/>
            <a:ext cx="2570162" cy="2840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7016750" y="3348038"/>
            <a:ext cx="5132388" cy="3000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34641"/>
              </p:ext>
            </p:extLst>
          </p:nvPr>
        </p:nvGraphicFramePr>
        <p:xfrm>
          <a:off x="1259632" y="260648"/>
          <a:ext cx="6840760" cy="5877651"/>
        </p:xfrm>
        <a:graphic>
          <a:graphicData uri="http://schemas.openxmlformats.org/drawingml/2006/table">
            <a:tbl>
              <a:tblPr/>
              <a:tblGrid>
                <a:gridCol w="706439"/>
                <a:gridCol w="819475"/>
                <a:gridCol w="830065"/>
                <a:gridCol w="879526"/>
                <a:gridCol w="773556"/>
                <a:gridCol w="773556"/>
                <a:gridCol w="1009068"/>
                <a:gridCol w="1049075"/>
              </a:tblGrid>
              <a:tr h="304056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8.20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18469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Functioning Transplants  2003 - 2012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Transplanting Region, Australia and New Zealand 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(Number Per Million Population)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8095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Year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QLD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NSW/ACT *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VIC/Tas *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SA/NT *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WA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NZ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40415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1243 (326)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1976 (282)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1593 (295)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 (419)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551 (282)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6089 (306)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1164 (289)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1289 (330)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2077 (295)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1671 (306)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(444)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585 (295)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6395 (318)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1218 (298)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1329 (333)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2148 (303)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1756 (317)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 (445)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 (317)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6656 (326)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1243 (301)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1376 (336)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2232 (312)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1870 (333)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(464)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684 (332)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6987 (338)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1256 (300)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1425 (341)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2286 (316)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1961 (344)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870 (484)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709 (335)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7251 (345)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1300 (307)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1505 (352)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2394 (327)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2095 (362)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912 (502)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748 (343)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7654 (358)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1350 (316)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1576 (361)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2497 (336)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2252 (382)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935 (508)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787 (350)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8047 (370)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1404 (325)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1649 (373)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2648 (353)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2416 (404)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975 (524)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818 (356)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8506 (386)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1440 (330)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48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1717 (384)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2740 (362)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2573 (426)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988 (528)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860 (366)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8878 (398)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1483 (337)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151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1810 (400)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2866 (374)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2718 (444)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1029 (547)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897 (372)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9320 (413)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B050"/>
                          </a:solidFill>
                          <a:effectLst/>
                          <a:latin typeface="Arial"/>
                        </a:rPr>
                        <a:t>1524 (344)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988">
                <a:tc gridSpan="8">
                  <a:txBody>
                    <a:bodyPr/>
                    <a:lstStyle/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* </a:t>
                      </a: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 calculation of population related totals, the population of these States were combined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100"/>
                        </a:spcBef>
                        <a:spcAft>
                          <a:spcPts val="2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 lost to follow up are not included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35788" y="2660650"/>
            <a:ext cx="5275262" cy="42386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422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68" y="260647"/>
            <a:ext cx="8490604" cy="566040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95536" y="393016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8.21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893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51176" y="332656"/>
            <a:ext cx="8136905" cy="5760640"/>
            <a:chOff x="110522175" y="109409241"/>
            <a:chExt cx="2804668" cy="2111804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10595933" y="109409241"/>
              <a:ext cx="1024859" cy="277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</a:t>
              </a:r>
              <a:r>
                <a:rPr kumimoji="0" lang="en-AU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 </a:t>
              </a: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8.22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556" name="Picture 4" descr="fig33_prev_tx_pmp_20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03" b="903"/>
            <a:stretch>
              <a:fillRect/>
            </a:stretch>
          </p:blipFill>
          <p:spPr bwMode="auto">
            <a:xfrm>
              <a:off x="110522175" y="109685046"/>
              <a:ext cx="2804668" cy="1835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6127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96944" cy="566463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95536" y="393016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8.23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62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467543" y="404664"/>
            <a:ext cx="8280921" cy="5472608"/>
            <a:chOff x="110522175" y="111773606"/>
            <a:chExt cx="2901600" cy="2207581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10582951" y="111773606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8.24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580" name="Picture 4" descr="fig35_prev_tx_perc_rrt_n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" r="214"/>
            <a:stretch>
              <a:fillRect/>
            </a:stretch>
          </p:blipFill>
          <p:spPr bwMode="auto">
            <a:xfrm>
              <a:off x="110522175" y="112038487"/>
              <a:ext cx="2901600" cy="1942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157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202398"/>
              </p:ext>
            </p:extLst>
          </p:nvPr>
        </p:nvGraphicFramePr>
        <p:xfrm>
          <a:off x="1331640" y="281022"/>
          <a:ext cx="6352565" cy="5934680"/>
        </p:xfrm>
        <a:graphic>
          <a:graphicData uri="http://schemas.openxmlformats.org/drawingml/2006/table">
            <a:tbl>
              <a:tblPr/>
              <a:tblGrid>
                <a:gridCol w="1179620"/>
                <a:gridCol w="416015"/>
                <a:gridCol w="388291"/>
                <a:gridCol w="440896"/>
                <a:gridCol w="440896"/>
                <a:gridCol w="403819"/>
                <a:gridCol w="403819"/>
                <a:gridCol w="414764"/>
                <a:gridCol w="439555"/>
                <a:gridCol w="439555"/>
                <a:gridCol w="375799"/>
                <a:gridCol w="504768"/>
                <a:gridCol w="504768"/>
              </a:tblGrid>
              <a:tr h="286011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8.25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33765" marB="3376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59751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Age of All Functioning Transplant Patients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Resident Country at Transplant 31-Dec-2012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33765" marB="3376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9007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Source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No.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Age Groups 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7478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00-04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05-14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15-24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25-34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35-44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45-54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55-64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85-94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2416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60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33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5132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441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31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33"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3136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6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1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6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17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33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33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48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5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765" marR="33765" marT="16882" marB="1688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619125" y="2451100"/>
            <a:ext cx="5253038" cy="4603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866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424936" cy="561662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7064" y="404664"/>
            <a:ext cx="96693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Figure 8.26a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701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323528" y="260648"/>
            <a:ext cx="8496944" cy="5760640"/>
            <a:chOff x="112090275" y="105997598"/>
            <a:chExt cx="3873551" cy="2802819"/>
          </a:xfrm>
        </p:grpSpPr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112090275" y="105997598"/>
              <a:ext cx="955040" cy="2355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8.2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103" name="Picture 7" descr="fig2_donsourc_au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94413" y="106220808"/>
              <a:ext cx="3869413" cy="25796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7277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74236" cy="56494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9669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8.16b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483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9669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8.27a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" name="Picture 5" descr="fig38_1_age_tx_nz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" b="446"/>
          <a:stretch>
            <a:fillRect/>
          </a:stretch>
        </p:blipFill>
        <p:spPr bwMode="auto">
          <a:xfrm>
            <a:off x="358964" y="587966"/>
            <a:ext cx="8424936" cy="556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8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9669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8.27b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8678" name="Picture 6" descr="fig38_2_age_tx_pmp_n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" b="497"/>
          <a:stretch>
            <a:fillRect/>
          </a:stretch>
        </p:blipFill>
        <p:spPr bwMode="auto">
          <a:xfrm>
            <a:off x="313696" y="514856"/>
            <a:ext cx="8343002" cy="5506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084487"/>
              </p:ext>
            </p:extLst>
          </p:nvPr>
        </p:nvGraphicFramePr>
        <p:xfrm>
          <a:off x="1331640" y="239406"/>
          <a:ext cx="6129348" cy="5898894"/>
        </p:xfrm>
        <a:graphic>
          <a:graphicData uri="http://schemas.openxmlformats.org/drawingml/2006/table">
            <a:tbl>
              <a:tblPr/>
              <a:tblGrid>
                <a:gridCol w="882928"/>
                <a:gridCol w="882928"/>
                <a:gridCol w="353966"/>
                <a:gridCol w="353966"/>
                <a:gridCol w="357662"/>
                <a:gridCol w="357662"/>
                <a:gridCol w="357662"/>
                <a:gridCol w="359246"/>
                <a:gridCol w="395810"/>
                <a:gridCol w="397134"/>
                <a:gridCol w="397134"/>
                <a:gridCol w="516625"/>
                <a:gridCol w="516625"/>
              </a:tblGrid>
              <a:tr h="258363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8.28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29151" marB="291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9232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Functioning Transplant Patients - Resident Country at Transplant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Related to Ethnicity and Age Group   31-Dec-2012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29151" marB="2915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28505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Gender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Racial  Origin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Prevalent Age Groups  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7233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00-04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05-14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15-24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25-34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35-44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45-54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55-64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65-74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75-84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85-94</a:t>
                      </a:r>
                      <a:endParaRPr lang="en-AU" sz="7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936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   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708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2258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2508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1527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8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886">
                <a:tc row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Female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Aboriginal/TSI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206">
                <a:tc row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Male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Caucasian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Aboriginal/TSI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95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03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181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 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88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886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Maori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1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2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625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96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Male 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673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4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20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Maori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3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42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0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899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9151" marR="29151" marT="14575" marB="14575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7018338" y="2484438"/>
            <a:ext cx="5711825" cy="53101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97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584808" cy="572320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8.29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18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251520" y="260648"/>
            <a:ext cx="8674404" cy="5760640"/>
            <a:chOff x="114145215" y="112015293"/>
            <a:chExt cx="3037046" cy="2312015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14227645" y="112015293"/>
              <a:ext cx="963225" cy="272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3796" name="Picture 4" descr="fig41_prev_txduration_n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9" r="259"/>
            <a:stretch>
              <a:fillRect/>
            </a:stretch>
          </p:blipFill>
          <p:spPr bwMode="auto">
            <a:xfrm>
              <a:off x="114145215" y="112292052"/>
              <a:ext cx="3037046" cy="2035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2435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612634"/>
              </p:ext>
            </p:extLst>
          </p:nvPr>
        </p:nvGraphicFramePr>
        <p:xfrm>
          <a:off x="611560" y="476672"/>
          <a:ext cx="8047358" cy="5112569"/>
        </p:xfrm>
        <a:graphic>
          <a:graphicData uri="http://schemas.openxmlformats.org/drawingml/2006/table">
            <a:tbl>
              <a:tblPr/>
              <a:tblGrid>
                <a:gridCol w="1507074"/>
                <a:gridCol w="637971"/>
                <a:gridCol w="568368"/>
                <a:gridCol w="560211"/>
                <a:gridCol w="600191"/>
                <a:gridCol w="649780"/>
                <a:gridCol w="691576"/>
                <a:gridCol w="759588"/>
                <a:gridCol w="700995"/>
                <a:gridCol w="734430"/>
                <a:gridCol w="637174"/>
              </a:tblGrid>
              <a:tr h="370029">
                <a:tc gridSpan="1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8.31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71996" marB="71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60090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Graft Loss Rate   2003 - 2012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3543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6232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6739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7018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7297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7602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8064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8427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8893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9331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9723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486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 with Function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86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Loss of Graft Function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 Losses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86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30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1311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1333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1379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1422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1514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1558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1591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86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 with Function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86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Loss of Graft Function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96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All Losses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055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66613"/>
              </p:ext>
            </p:extLst>
          </p:nvPr>
        </p:nvGraphicFramePr>
        <p:xfrm>
          <a:off x="1043608" y="231342"/>
          <a:ext cx="7124515" cy="5923766"/>
        </p:xfrm>
        <a:graphic>
          <a:graphicData uri="http://schemas.openxmlformats.org/drawingml/2006/table">
            <a:tbl>
              <a:tblPr/>
              <a:tblGrid>
                <a:gridCol w="1498095"/>
                <a:gridCol w="1498095"/>
                <a:gridCol w="420646"/>
                <a:gridCol w="420646"/>
                <a:gridCol w="364612"/>
                <a:gridCol w="364612"/>
                <a:gridCol w="350021"/>
                <a:gridCol w="345424"/>
                <a:gridCol w="345424"/>
                <a:gridCol w="345424"/>
                <a:gridCol w="345424"/>
                <a:gridCol w="413046"/>
                <a:gridCol w="413046"/>
              </a:tblGrid>
              <a:tr h="354522">
                <a:tc gridSpan="13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26387">
                <a:tc gridSpan="1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Year of Graft Loss Due to Death or Failure   2003 - 2012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8986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Loss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Cause of Failure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14876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  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9013">
                <a:tc rowSpan="9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Failed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 with Function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Rejection - Acute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2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Chronic Allograft (CAN)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Rejection - Hyperacute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Technical Problems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8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Glomerulonephritis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Non Compliance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1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28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3748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3157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5">
                <a:tc rowSpan="9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Failed 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 with Function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Rejection - Acute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Chronic Allograft (CAN)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Rejection - Hyperacute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Technical Problems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5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Glomerulonephritis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23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Non Compliance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7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67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672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47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189936"/>
              </p:ext>
            </p:extLst>
          </p:nvPr>
        </p:nvGraphicFramePr>
        <p:xfrm>
          <a:off x="1331640" y="188640"/>
          <a:ext cx="6469139" cy="6142287"/>
        </p:xfrm>
        <a:graphic>
          <a:graphicData uri="http://schemas.openxmlformats.org/drawingml/2006/table">
            <a:tbl>
              <a:tblPr/>
              <a:tblGrid>
                <a:gridCol w="1628028"/>
                <a:gridCol w="768381"/>
                <a:gridCol w="857486"/>
                <a:gridCol w="857486"/>
                <a:gridCol w="722980"/>
                <a:gridCol w="817389"/>
                <a:gridCol w="817389"/>
              </a:tblGrid>
              <a:tr h="335942">
                <a:tc gridSpan="7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59466">
                <a:tc grid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Graft Losses   2008 - 2012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48693">
                <a:tc row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Cause of Loss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Australia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New Zealand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944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Function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Function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308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&lt;1 year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 1 year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Any Time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&lt;1 year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&gt;= 1 year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Any Time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1708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31222" marB="3122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63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Death with functioning Graft 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Cardiac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(27%)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 (22%)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 (22%)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(50%)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(29%)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(30%)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Infection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(41%)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 (16%)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 (18%)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Social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(8%)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Malignancy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 (34%)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281 (32%)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(20%)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(35%)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(34%)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Miscellaneous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(11%)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 (11%)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815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 (100%)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3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Failure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868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Rejection - Acute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(21%)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 (5%)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75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Rejection - Chronic Allograft (CAN)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795 (79%)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805 (70%)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(71%)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(65%)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Rejection - Hyperacute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(&lt;1%)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Vascular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(31%)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(5%)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(33%)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Technical Problems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(&lt;1%)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Glomerulonephritis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Non Compliance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(4%)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(6%)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20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Other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(23%)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(7%)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(33%)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(6%)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(9%)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06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Total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1007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1148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 (100%)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 (100%)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14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3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1222" marR="31222" marT="15611" marB="1561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64363" y="3668713"/>
            <a:ext cx="5618162" cy="5041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039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64363" y="3668713"/>
            <a:ext cx="5618162" cy="5041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408956"/>
              </p:ext>
            </p:extLst>
          </p:nvPr>
        </p:nvGraphicFramePr>
        <p:xfrm>
          <a:off x="365329" y="196943"/>
          <a:ext cx="6599034" cy="5992720"/>
        </p:xfrm>
        <a:graphic>
          <a:graphicData uri="http://schemas.openxmlformats.org/drawingml/2006/table">
            <a:tbl>
              <a:tblPr/>
              <a:tblGrid>
                <a:gridCol w="630946"/>
                <a:gridCol w="574789"/>
                <a:gridCol w="574789"/>
                <a:gridCol w="580630"/>
                <a:gridCol w="580630"/>
                <a:gridCol w="577709"/>
                <a:gridCol w="533935"/>
                <a:gridCol w="595216"/>
                <a:gridCol w="595216"/>
                <a:gridCol w="677587"/>
                <a:gridCol w="677587"/>
              </a:tblGrid>
              <a:tr h="360634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8.34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     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53588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Immunosuppressive Therapy - Primary Deceased Donor Graft  2005 - 2012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712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Aza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CyA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Tacrol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MMF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MPA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Sirol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Everolimus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Pred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 Donor Grafts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2648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Initial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 (41%)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 (54%)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299 (94%)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308 (97%)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 (51%)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 (45%)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 (85%)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 (97%)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 (48%)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 (49%)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(85%)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(13%)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 (99%)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 (35%)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 (61%)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 (93%)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 (99%)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(16%)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 (82%)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356 (95%)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1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(14%)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 (86%)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426 (89%)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(&lt;1%)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(&lt;1%)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446 (87%)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300 (59%)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 (40%)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 (99%)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82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(&lt;1%)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 (77%)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 (64%)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(17%)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 (83%)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48">
                <a:tc row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 months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(29%)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172 (59%)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 (79%)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262 (90%)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(34%)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 (52%)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 (78%)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(10%)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 (93%)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(32%)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(56%)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(71%)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(19%)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 (95%)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(23%)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 (70%)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(80%)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(10%)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 (96%)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 (80%)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 (80%)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(5%)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341 (96%)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 (81%)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 (71%)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(18%)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(4%)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 (97%)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391 (81%)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 (46%)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 (37%)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432 (89%)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648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 months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(27%)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 (55%)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 (78%)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(84%)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64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(30%)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(53%)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 (76%)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 (92%)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(31%)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 (59%)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 (70%)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(21%)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 (94%)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49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(23%)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(68%)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275 (79%)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324 (93%)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3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 (79%)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 (74%)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 (95%)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344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92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 (76%)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293 (68%)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(16%)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391 (91%)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207" marR="32207" marT="32207" marB="32207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-1284288" y="5211763"/>
            <a:ext cx="6057901" cy="4943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020272" y="2727980"/>
            <a:ext cx="1961561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Aza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=  Azathioprine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CyA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	 =  Cyclosporine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Tacrol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Tacrolimus</a:t>
            </a:r>
            <a:endParaRPr kumimoji="0" lang="en-AU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MMF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Mycophenolate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 	   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Mofetil</a:t>
            </a:r>
            <a:endParaRPr kumimoji="0" lang="en-AU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MPA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Mycophenolic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Acid  	</a:t>
            </a:r>
            <a:r>
              <a:rPr kumimoji="0" lang="en-AU" altLang="en-US" sz="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   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(Enteric Coated)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Sirol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Sirolimus</a:t>
            </a:r>
            <a:endParaRPr kumimoji="0" lang="en-AU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Pred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	 =  Prednisolone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395536" y="332656"/>
            <a:ext cx="8352928" cy="5544616"/>
            <a:chOff x="112090275" y="108923479"/>
            <a:chExt cx="3878868" cy="2846130"/>
          </a:xfrm>
        </p:grpSpPr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112090275" y="108923479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75" name="Picture 3" descr="fig3_donsourc_nz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094412" y="109186455"/>
              <a:ext cx="3874731" cy="2583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413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64363" y="3668713"/>
            <a:ext cx="5618162" cy="5041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-1284288" y="5211763"/>
            <a:ext cx="6057901" cy="4943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020272" y="2727980"/>
            <a:ext cx="1961561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Aza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=  Azathioprine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CyA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	 =  Cyclosporine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Tacrol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Tacrolimus</a:t>
            </a:r>
            <a:endParaRPr kumimoji="0" lang="en-AU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MMF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Mycophenolate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 	   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Mofetil</a:t>
            </a:r>
            <a:endParaRPr kumimoji="0" lang="en-AU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MPA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Mycophenolic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Acid  	</a:t>
            </a:r>
            <a:r>
              <a:rPr kumimoji="0" lang="en-AU" altLang="en-US" sz="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    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(Enteric Coated)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Sirol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	 =  </a:t>
            </a: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Sirolimus</a:t>
            </a:r>
            <a:endParaRPr kumimoji="0" lang="en-AU" alt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Pred</a:t>
            </a:r>
            <a:r>
              <a:rPr kumimoji="0" lang="en-AU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	 =  Prednisolone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29159"/>
              </p:ext>
            </p:extLst>
          </p:nvPr>
        </p:nvGraphicFramePr>
        <p:xfrm>
          <a:off x="251521" y="267525"/>
          <a:ext cx="6712842" cy="6001029"/>
        </p:xfrm>
        <a:graphic>
          <a:graphicData uri="http://schemas.openxmlformats.org/drawingml/2006/table">
            <a:tbl>
              <a:tblPr/>
              <a:tblGrid>
                <a:gridCol w="664539"/>
                <a:gridCol w="535125"/>
                <a:gridCol w="559034"/>
                <a:gridCol w="559034"/>
                <a:gridCol w="627672"/>
                <a:gridCol w="627672"/>
                <a:gridCol w="492948"/>
                <a:gridCol w="597555"/>
                <a:gridCol w="597555"/>
                <a:gridCol w="725854"/>
                <a:gridCol w="725854"/>
              </a:tblGrid>
              <a:tr h="420223">
                <a:tc gridSpan="8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8.35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98686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Immunosuppressive Therapy - Primary Deceased Donor Graft  2005 - 2012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447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Aza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CyA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Tacrol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MMF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MPA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Sirol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Everolimus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Pred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Number of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 Donor Grafts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8429">
                <a:tc rowSpan="8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Initial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(76%)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(98%)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(98%)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(68%)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(30%)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(92%)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(74%)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(26%)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(98%)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(67%)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(33%)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(93%)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(78%)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(98%)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(71%)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(71%)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(100%)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4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(66%)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(92%)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(92%)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29">
                <a:tc rowSpan="7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12 months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(55%)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(42%)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(87%)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(92%)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(53%)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(45%)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(88%)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(97%)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(60%)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(83%)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(92%)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(52%)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(89%)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(93%)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(48%)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(100%)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(94%)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(37%)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(63%)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(95%)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(98%)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4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(41%)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(50%)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(83%)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(87%)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29">
                <a:tc row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Treatment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at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24 months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(50%)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(47%)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(83%)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(81%)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(50%)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(50%)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(88%)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(94%)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(58%)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(82%)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(90%)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(52%)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(88%)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(95%)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95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(98%)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(91%)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9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(36%)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(60%)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(88%)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(88%)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8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2568" marR="32568" marT="32568" marB="32568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trol 1"/>
          <p:cNvSpPr>
            <a:spLocks noChangeArrowheads="1" noChangeShapeType="1"/>
          </p:cNvSpPr>
          <p:nvPr/>
        </p:nvSpPr>
        <p:spPr bwMode="auto">
          <a:xfrm>
            <a:off x="6469063" y="5235575"/>
            <a:ext cx="6015037" cy="50022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359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64363" y="3668713"/>
            <a:ext cx="5618162" cy="5041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-1284288" y="5211763"/>
            <a:ext cx="6057901" cy="4943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Control 1"/>
          <p:cNvSpPr>
            <a:spLocks noChangeArrowheads="1" noChangeShapeType="1"/>
          </p:cNvSpPr>
          <p:nvPr/>
        </p:nvSpPr>
        <p:spPr bwMode="auto">
          <a:xfrm>
            <a:off x="6469063" y="5235575"/>
            <a:ext cx="6015037" cy="50022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487647"/>
              </p:ext>
            </p:extLst>
          </p:nvPr>
        </p:nvGraphicFramePr>
        <p:xfrm>
          <a:off x="1331640" y="260648"/>
          <a:ext cx="6496818" cy="5901506"/>
        </p:xfrm>
        <a:graphic>
          <a:graphicData uri="http://schemas.openxmlformats.org/drawingml/2006/table">
            <a:tbl>
              <a:tblPr/>
              <a:tblGrid>
                <a:gridCol w="2031408"/>
                <a:gridCol w="856103"/>
                <a:gridCol w="838201"/>
                <a:gridCol w="811357"/>
                <a:gridCol w="814344"/>
                <a:gridCol w="1145405"/>
              </a:tblGrid>
              <a:tr h="360040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8.36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69894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Antibody Use for Induction Immunosuppression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and New Zealand  2008 - 2012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2345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Kidney Transplant Recipients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Receiving Each Agent by Year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(% Total New Transplants)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2615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33505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33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Muromonab-CD3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(1.5%)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15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(3.1%)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(3.6%)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(4.6%)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(5.1%)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3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740 (91.0%)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715 (92.5%)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 (94.6%)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 (92.7%)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569 (67.3%)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3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(2.6%)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(2.2%)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(1.2%)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(0.8%)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3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(2.7%)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(5.2%)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(6.1%)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(4.0%)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(2.4%)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9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00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(0.6%)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20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291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(60.7%)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(52.1%)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(59.1%)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 (96.6%)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(91.7%)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3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(1.7%)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(2.5%)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(3.7%)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3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3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Control 1"/>
          <p:cNvSpPr>
            <a:spLocks noChangeArrowheads="1" noChangeShapeType="1"/>
          </p:cNvSpPr>
          <p:nvPr/>
        </p:nvSpPr>
        <p:spPr bwMode="auto">
          <a:xfrm>
            <a:off x="-133350" y="6061075"/>
            <a:ext cx="4613275" cy="4422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54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64363" y="3668713"/>
            <a:ext cx="5618162" cy="5041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-1284288" y="5211763"/>
            <a:ext cx="6057901" cy="4943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Control 1"/>
          <p:cNvSpPr>
            <a:spLocks noChangeArrowheads="1" noChangeShapeType="1"/>
          </p:cNvSpPr>
          <p:nvPr/>
        </p:nvSpPr>
        <p:spPr bwMode="auto">
          <a:xfrm>
            <a:off x="6469063" y="5235575"/>
            <a:ext cx="6015037" cy="50022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Control 1"/>
          <p:cNvSpPr>
            <a:spLocks noChangeArrowheads="1" noChangeShapeType="1"/>
          </p:cNvSpPr>
          <p:nvPr/>
        </p:nvSpPr>
        <p:spPr bwMode="auto">
          <a:xfrm>
            <a:off x="-133350" y="6061075"/>
            <a:ext cx="4613275" cy="4422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38364"/>
              </p:ext>
            </p:extLst>
          </p:nvPr>
        </p:nvGraphicFramePr>
        <p:xfrm>
          <a:off x="1331640" y="188640"/>
          <a:ext cx="6480719" cy="6082218"/>
        </p:xfrm>
        <a:graphic>
          <a:graphicData uri="http://schemas.openxmlformats.org/drawingml/2006/table">
            <a:tbl>
              <a:tblPr/>
              <a:tblGrid>
                <a:gridCol w="2026374"/>
                <a:gridCol w="853982"/>
                <a:gridCol w="836124"/>
                <a:gridCol w="809347"/>
                <a:gridCol w="812326"/>
                <a:gridCol w="1142566"/>
              </a:tblGrid>
              <a:tr h="323300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8.37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77819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Antibody Use as Treatment for Acute Rejection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and New Zealand  2008 - 2012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12588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Number of Kidney Transplant Recipients 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Receiving Each Agent by Year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(% Total New Transplants)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133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9563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Muromonab-CD3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(1.2%)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(1.6%)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7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(10.9%)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(13.6%)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(10.9%)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(12.7%)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(4.9%)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(3.0%)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(3.4%)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(1.8%)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(1.3%)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(0.7%)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(2.3%)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(3.5%)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(4.8%)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(5.1%)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(2.4%)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transplants at risk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8064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8427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8893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9331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9723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33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Muromonab-CD3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(8.2%)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(6.6%)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(3.6%)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(1.6%)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(5.8%)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(3.6%)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(2.5%)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(2.8%)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(2.5%)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(2.5%)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(1.7%)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(10.9%)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(9.3%)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(3.7%)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29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9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transplants at risk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1422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1471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1514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1558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1591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531" marR="33531" marT="33531" marB="33531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ontrol 1"/>
          <p:cNvSpPr>
            <a:spLocks noChangeArrowheads="1" noChangeShapeType="1"/>
          </p:cNvSpPr>
          <p:nvPr/>
        </p:nvSpPr>
        <p:spPr bwMode="auto">
          <a:xfrm>
            <a:off x="7702550" y="5938838"/>
            <a:ext cx="4613275" cy="47942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968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64363" y="3668713"/>
            <a:ext cx="5618162" cy="5041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-1284288" y="5211763"/>
            <a:ext cx="6057901" cy="4943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Control 1"/>
          <p:cNvSpPr>
            <a:spLocks noChangeArrowheads="1" noChangeShapeType="1"/>
          </p:cNvSpPr>
          <p:nvPr/>
        </p:nvSpPr>
        <p:spPr bwMode="auto">
          <a:xfrm>
            <a:off x="6469063" y="5235575"/>
            <a:ext cx="6015037" cy="50022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Control 1"/>
          <p:cNvSpPr>
            <a:spLocks noChangeArrowheads="1" noChangeShapeType="1"/>
          </p:cNvSpPr>
          <p:nvPr/>
        </p:nvSpPr>
        <p:spPr bwMode="auto">
          <a:xfrm>
            <a:off x="-133350" y="6061075"/>
            <a:ext cx="4613275" cy="4422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Control 1"/>
          <p:cNvSpPr>
            <a:spLocks noChangeArrowheads="1" noChangeShapeType="1"/>
          </p:cNvSpPr>
          <p:nvPr/>
        </p:nvSpPr>
        <p:spPr bwMode="auto">
          <a:xfrm>
            <a:off x="7702550" y="5938838"/>
            <a:ext cx="4613275" cy="47942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87086"/>
              </p:ext>
            </p:extLst>
          </p:nvPr>
        </p:nvGraphicFramePr>
        <p:xfrm>
          <a:off x="1171317" y="764704"/>
          <a:ext cx="6620392" cy="4627433"/>
        </p:xfrm>
        <a:graphic>
          <a:graphicData uri="http://schemas.openxmlformats.org/drawingml/2006/table">
            <a:tbl>
              <a:tblPr/>
              <a:tblGrid>
                <a:gridCol w="1654017"/>
                <a:gridCol w="527780"/>
                <a:gridCol w="516871"/>
                <a:gridCol w="508146"/>
                <a:gridCol w="448720"/>
                <a:gridCol w="475970"/>
                <a:gridCol w="479802"/>
                <a:gridCol w="504283"/>
                <a:gridCol w="505006"/>
                <a:gridCol w="491928"/>
                <a:gridCol w="507869"/>
              </a:tblGrid>
              <a:tr h="374057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8.38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98822">
                <a:tc gridSpan="11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and New Zealand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Rejection Rates at Six Months Post Transplant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21582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Donor Source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2003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2004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2006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2007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2008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2009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2011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2012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7311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808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Living Donor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41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 graft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21.6%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19.6%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19.6%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7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 and subsequent grafts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34.3%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30.0%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11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12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Deceased Donor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41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First graft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20.0%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79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Second and subsequent grafts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19.2%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11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7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7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Control 1"/>
          <p:cNvSpPr>
            <a:spLocks noChangeArrowheads="1" noChangeShapeType="1"/>
          </p:cNvSpPr>
          <p:nvPr/>
        </p:nvSpPr>
        <p:spPr bwMode="auto">
          <a:xfrm>
            <a:off x="-993775" y="5249863"/>
            <a:ext cx="5464175" cy="2803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156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422400" y="5918200"/>
            <a:ext cx="5902325" cy="2238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-1414463" y="7356475"/>
            <a:ext cx="5895976" cy="421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964363" y="3668713"/>
            <a:ext cx="5618162" cy="50419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-1284288" y="5211763"/>
            <a:ext cx="6057901" cy="4943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Control 1"/>
          <p:cNvSpPr>
            <a:spLocks noChangeArrowheads="1" noChangeShapeType="1"/>
          </p:cNvSpPr>
          <p:nvPr/>
        </p:nvSpPr>
        <p:spPr bwMode="auto">
          <a:xfrm>
            <a:off x="6469063" y="5235575"/>
            <a:ext cx="6015037" cy="50022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Control 1"/>
          <p:cNvSpPr>
            <a:spLocks noChangeArrowheads="1" noChangeShapeType="1"/>
          </p:cNvSpPr>
          <p:nvPr/>
        </p:nvSpPr>
        <p:spPr bwMode="auto">
          <a:xfrm>
            <a:off x="-133350" y="6061075"/>
            <a:ext cx="4613275" cy="44227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Control 1"/>
          <p:cNvSpPr>
            <a:spLocks noChangeArrowheads="1" noChangeShapeType="1"/>
          </p:cNvSpPr>
          <p:nvPr/>
        </p:nvSpPr>
        <p:spPr bwMode="auto">
          <a:xfrm>
            <a:off x="7702550" y="5938838"/>
            <a:ext cx="4613275" cy="47942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142493"/>
              </p:ext>
            </p:extLst>
          </p:nvPr>
        </p:nvGraphicFramePr>
        <p:xfrm>
          <a:off x="1691680" y="199319"/>
          <a:ext cx="5876728" cy="5990344"/>
        </p:xfrm>
        <a:graphic>
          <a:graphicData uri="http://schemas.openxmlformats.org/drawingml/2006/table">
            <a:tbl>
              <a:tblPr/>
              <a:tblGrid>
                <a:gridCol w="1449611"/>
                <a:gridCol w="1159369"/>
                <a:gridCol w="1159369"/>
                <a:gridCol w="1064945"/>
                <a:gridCol w="1043434"/>
              </a:tblGrid>
              <a:tr h="382559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8.39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34184" marB="3418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20249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Primary Deceased Donor - Australia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 Graft Survival   1993 - 2012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% [95% Confidence Interval]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34184" marB="3418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3252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 of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Survival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06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month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months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years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4325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Recipient Survival  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(n=609)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(82, 88)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(n=601)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(85, 90)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(n=606)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(84, 89)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(n=559)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(84, 90)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(n=615)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(88, 92)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(n=636)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(85, 90)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(n=625)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(86, 91)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(n=678)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(89, 93)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(n=854)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(n=1044)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529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Survival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(n=609)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(91, 95)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(86, 91)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(85, 90)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(69, 76)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(n=601)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(92,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(88, 92)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(86, 91)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(74, 81)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(n=606)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(90, 94)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(88, 92)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(74, 80)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(n=559)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(91, 95)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(89, 94)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(76, 83)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(n=615)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(92,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(90, 94)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(79, 85)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2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(n=636)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(92,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(90, 94)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(88, 93)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(76, 83)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(n=625)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(91, 95)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(89, 93)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(76, 82)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1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(n=678)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(92, 95)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(90, 94)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(78, 84)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9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(n=854)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(95,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66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(n=1044)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4184" marR="34184" marT="17092" marB="170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7224713" y="4337050"/>
            <a:ext cx="5095875" cy="47180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32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24" y="260648"/>
            <a:ext cx="8474236" cy="56494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9669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8.40a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937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9"/>
            <a:ext cx="8532948" cy="56886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9669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8.40b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587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199662"/>
              </p:ext>
            </p:extLst>
          </p:nvPr>
        </p:nvGraphicFramePr>
        <p:xfrm>
          <a:off x="755576" y="441515"/>
          <a:ext cx="7632849" cy="5427473"/>
        </p:xfrm>
        <a:graphic>
          <a:graphicData uri="http://schemas.openxmlformats.org/drawingml/2006/table">
            <a:tbl>
              <a:tblPr/>
              <a:tblGrid>
                <a:gridCol w="1432053"/>
                <a:gridCol w="576911"/>
                <a:gridCol w="574235"/>
                <a:gridCol w="594953"/>
                <a:gridCol w="559157"/>
                <a:gridCol w="559157"/>
                <a:gridCol w="136833"/>
                <a:gridCol w="620345"/>
                <a:gridCol w="602179"/>
                <a:gridCol w="645184"/>
                <a:gridCol w="665921"/>
                <a:gridCol w="665921"/>
              </a:tblGrid>
              <a:tr h="432048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8.43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      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84493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 Graft Survival </a:t>
                      </a: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of Primary Grafts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Deceased Donors - Australia and New Zealand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9198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Survival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82094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Time Period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</a:t>
                      </a:r>
                      <a:r>
                        <a:rPr lang="en-AU" sz="105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</a:t>
                      </a:r>
                      <a:r>
                        <a:rPr lang="en-AU" sz="105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</a:t>
                      </a:r>
                      <a:r>
                        <a:rPr lang="en-AU" sz="105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yrs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yrs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yrs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yrs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yrs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</a:tr>
              <a:tr h="3500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1970-1974 (n=1149)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77.0%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34.2%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25.1%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58.2%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41.9%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30.3%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22.8%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547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1975-1979 (n=1463)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81.0%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63.6%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35.5%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26.2%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36.0%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25.6%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12.6%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1980-1984 (n=1595)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75.1%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45.9%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34.7%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63.3%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32.1%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23.0%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16.2%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(n=1916)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92.1%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80.3%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64.5%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51.2%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39.6%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80.8%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65.8%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47.2%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32.9%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(n=1906)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83.9%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53.2%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40.9%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85.0%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70.9%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(n=1779)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86.1%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72.4%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57.1%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88.6%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76.2%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58.6%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6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(n=1850)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96.0%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89.1%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77.0%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91.6%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80.8%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64.0%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50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(n=1911)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96.7%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89.5%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92.3%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80.5%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50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2010-2014 (n=1675)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97.5%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94.9%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6761163" y="5868988"/>
            <a:ext cx="5432425" cy="29130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2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74236" cy="56494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8.44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71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561820"/>
              </p:ext>
            </p:extLst>
          </p:nvPr>
        </p:nvGraphicFramePr>
        <p:xfrm>
          <a:off x="1835696" y="260652"/>
          <a:ext cx="5472608" cy="5877648"/>
        </p:xfrm>
        <a:graphic>
          <a:graphicData uri="http://schemas.openxmlformats.org/drawingml/2006/table">
            <a:tbl>
              <a:tblPr/>
              <a:tblGrid>
                <a:gridCol w="1526105"/>
                <a:gridCol w="1033505"/>
                <a:gridCol w="1033505"/>
                <a:gridCol w="949335"/>
                <a:gridCol w="930158"/>
              </a:tblGrid>
              <a:tr h="351813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8.45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33603" marB="3360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99638"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Second and Subsequent Deceased Donor - 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 Graft Survival   1993 - 2012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3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% [95% Confidence Interval]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33603" marB="3360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5112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 of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Survival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960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month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months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years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31443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Recipient Survival   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(n=121)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100)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(93, 99)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(88, 97)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(78, 91)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(n=107)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(78, 91)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(n=109)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(89, 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(78, 91)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(n=77)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(91, 100)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(88, 99)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(87, 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(76, 92)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(n=87)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(92, 100)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(87, 98)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(84, 96)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(78, 93)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(n=95)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(92, 99)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(88, 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(76, 91)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(n=120)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(81, 93)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(n=125)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(93, 99)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(76, 90)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(n=142)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(93, 99)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(90, 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(n=133)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01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Survival  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(n=121)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(79, 92)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(77, 90)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(76, 89)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(61, 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(n=107)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(75, 89)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(68, 84)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(67, 84)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(51, 69)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(n=109)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(86, 96)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(81, 94)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(76, 90)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(64, 81)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(n=77)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(83, 96)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(79, 94)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(77, 93)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(56, 77)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(n=87)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(84, 96)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(76, 91)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(72, 88)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(56, 75)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(n=95)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(86, 97)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(86, 97)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(81, 94)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(61, 80)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(n=120)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(87, 97)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(82, 94)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(62, 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(n=125)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(87, 96)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(84, 94)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(61, 78)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(n=142)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(89, 97)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(87, 96)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(85, 95)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40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(n=133)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100)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(93, 99)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(89, 98)</a:t>
                      </a:r>
                      <a:endParaRPr lang="en-AU" sz="9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3603" marR="33603" marT="16802" marB="1680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90488" y="4084638"/>
            <a:ext cx="4548187" cy="48450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460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7884876" cy="52565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611560" y="332656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8.4a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  <a:p>
            <a:r>
              <a:rPr lang="en-AU" kern="1400" dirty="0">
                <a:solidFill>
                  <a:srgbClr val="000000"/>
                </a:solidFill>
                <a:latin typeface="Times New Roman"/>
              </a:rPr>
              <a:t> </a:t>
            </a:r>
            <a:endParaRPr lang="en-AU" kern="1400" dirty="0">
              <a:solidFill>
                <a:srgbClr val="000000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23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24936" cy="561662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9669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8.46a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3373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74236" cy="56494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9669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8.46b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808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132726"/>
              </p:ext>
            </p:extLst>
          </p:nvPr>
        </p:nvGraphicFramePr>
        <p:xfrm>
          <a:off x="971600" y="332656"/>
          <a:ext cx="7344815" cy="5317786"/>
        </p:xfrm>
        <a:graphic>
          <a:graphicData uri="http://schemas.openxmlformats.org/drawingml/2006/table">
            <a:tbl>
              <a:tblPr/>
              <a:tblGrid>
                <a:gridCol w="1364879"/>
                <a:gridCol w="576838"/>
                <a:gridCol w="544844"/>
                <a:gridCol w="579720"/>
                <a:gridCol w="544844"/>
                <a:gridCol w="552465"/>
                <a:gridCol w="133057"/>
                <a:gridCol w="579417"/>
                <a:gridCol w="604461"/>
                <a:gridCol w="586754"/>
                <a:gridCol w="628666"/>
                <a:gridCol w="648870"/>
              </a:tblGrid>
              <a:tr h="498678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8.47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             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69474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</a:t>
                      </a:r>
                      <a:r>
                        <a:rPr lang="en-AU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Graft </a:t>
                      </a:r>
                      <a:r>
                        <a:rPr lang="en-AU" sz="1200" kern="140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Survival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of Second and Subsequent Grafts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Deceased Donors 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 and 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570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Survival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5087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Time Period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</a:t>
                      </a: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</a:t>
                      </a:r>
                      <a:r>
                        <a:rPr lang="en-AU" sz="10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yrs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yrs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yrs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yrs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yrs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1970-1974 (n=158)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42.4%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1975-1979 (n=284)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20.0%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44.0%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1980-1984 (n=417)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48.9%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36.0%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(n=458)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51.7%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(n=374)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64.2%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44.1%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(n=296)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60.0%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44.3%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(n=268)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93.7%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74.8%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86.6%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51.5%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(n=343)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96.2%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87.9%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89.5%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73.1%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2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2010-2014 (n=217)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96.3%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93.4%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621463" y="5130800"/>
            <a:ext cx="5568950" cy="31019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298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96944" cy="566463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8.48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19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96051"/>
              </p:ext>
            </p:extLst>
          </p:nvPr>
        </p:nvGraphicFramePr>
        <p:xfrm>
          <a:off x="1860550" y="274252"/>
          <a:ext cx="5219147" cy="5864048"/>
        </p:xfrm>
        <a:graphic>
          <a:graphicData uri="http://schemas.openxmlformats.org/drawingml/2006/table">
            <a:tbl>
              <a:tblPr/>
              <a:tblGrid>
                <a:gridCol w="1432853"/>
                <a:gridCol w="975365"/>
                <a:gridCol w="975365"/>
                <a:gridCol w="917782"/>
                <a:gridCol w="917782"/>
              </a:tblGrid>
              <a:tr h="357757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8.49                                                      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Australia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35345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 of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Primary Living Donor Grafts  1993 - 2012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 Graft Survival 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% [95% Confidence Interval]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466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month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months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years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5964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Recipient Survival   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(n=160)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(89,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68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(n=186)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(95,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(94,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(90,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(n=284)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(96,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(93,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(n=320)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(91,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(n=410)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(92,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(n=419)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(92,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(n=463)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(n=557)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(92,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(n=564)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4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(n=447)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28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Survival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9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(n=160)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(93,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(90, 97)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(78, 90)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(n=186)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(88,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(86, 94)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(84, 93)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(78, 89)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(n=284)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(94,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(82, 90)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(n=320)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(94,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(92,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(91, 96)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(82, 90)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(n=410)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(93, 97)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(85, 91)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(n=419)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(84, 91)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(n=463)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(87, 93)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52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(n=557)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(85, 91)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84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(n=564)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52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(n=447)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1860550" y="3141663"/>
            <a:ext cx="3813175" cy="43735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196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323375"/>
              </p:ext>
            </p:extLst>
          </p:nvPr>
        </p:nvGraphicFramePr>
        <p:xfrm>
          <a:off x="1547664" y="260648"/>
          <a:ext cx="5862522" cy="5799187"/>
        </p:xfrm>
        <a:graphic>
          <a:graphicData uri="http://schemas.openxmlformats.org/drawingml/2006/table">
            <a:tbl>
              <a:tblPr/>
              <a:tblGrid>
                <a:gridCol w="1574271"/>
                <a:gridCol w="1123007"/>
                <a:gridCol w="1123007"/>
                <a:gridCol w="1031527"/>
                <a:gridCol w="1010710"/>
              </a:tblGrid>
              <a:tr h="327738">
                <a:tc gridSpan="5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8.50                                                                  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19461"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Year of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Transplant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Primary Living Donor Grafts  1993 - 2012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 Graft Survival 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% [95% Confidence Interval]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007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month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months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years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26570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Recipient Survival   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(n=160)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(89,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(n=186)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(95,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(94,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(90,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(n=284)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(96,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(93,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(n=320)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(91,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(n=410)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(92,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(n=419)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(92, 96)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(n=463)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(n=557)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(92, 96)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(n=564)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(n=447)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56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Graft Survival  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1993-1994 (n=35)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(76, 97)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(72, 96)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(72, 96)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(56, 86)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1995-1996 (n=46)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(86,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(86,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(86,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(61, 86)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1997-1998 (n=57)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(87,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(87,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(58, 82)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1999-2000 (n=66)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(87,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(85,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(85,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(70, 89)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2001-2002 (n=83)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(92,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(92, 100)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(79, 93)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4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2003-2004 (n=88)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(90,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(88,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(88,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(77, 92)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2005-2006 (n=88)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(92,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(90,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(88, 98)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(83, 95)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70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2007-2008 (n=120)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(92,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(76, 90)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65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2009-2010 (n=118)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79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2011-2012 (n=101)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(87, 98)</a:t>
                      </a:r>
                      <a:endParaRPr lang="en-AU" sz="10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800100" y="7591425"/>
            <a:ext cx="4524375" cy="4318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27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88640"/>
            <a:ext cx="8640959" cy="576064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8.51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384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43" y="260648"/>
            <a:ext cx="8582248" cy="572149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23528" y="284040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8.52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346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583526" y="318241"/>
            <a:ext cx="7992888" cy="5688632"/>
            <a:chOff x="110915800" y="109381010"/>
            <a:chExt cx="2939975" cy="2232849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111033779" y="109381010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8.53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172" name="Picture 4" descr="fig64_surv_rec_nz_ld_primar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9" r="159"/>
            <a:stretch>
              <a:fillRect/>
            </a:stretch>
          </p:blipFill>
          <p:spPr bwMode="auto">
            <a:xfrm>
              <a:off x="110915800" y="109647636"/>
              <a:ext cx="2939975" cy="19662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5086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</a:t>
            </a:r>
            <a:r>
              <a:rPr lang="en-AU" smtClean="0"/>
              <a:t>Report 2013</a:t>
            </a:r>
            <a:endParaRPr lang="en-AU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23528" y="332656"/>
            <a:ext cx="8435319" cy="5616624"/>
            <a:chOff x="114208651" y="109379206"/>
            <a:chExt cx="2879981" cy="2196584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14272503" y="109379206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</a:t>
              </a:r>
              <a:r>
                <a:rPr kumimoji="0" lang="en-AU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 </a:t>
              </a: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8.54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148" name="Picture 4" descr="fig65_surv_graft_nz_ld_primary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8" b="728"/>
            <a:stretch>
              <a:fillRect/>
            </a:stretch>
          </p:blipFill>
          <p:spPr bwMode="auto">
            <a:xfrm>
              <a:off x="114208651" y="109647387"/>
              <a:ext cx="2879981" cy="1928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84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74236" cy="564949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539552" y="404664"/>
            <a:ext cx="8899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8.4b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582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</a:t>
            </a:r>
            <a:r>
              <a:rPr lang="en-AU" smtClean="0"/>
              <a:t>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344591"/>
              </p:ext>
            </p:extLst>
          </p:nvPr>
        </p:nvGraphicFramePr>
        <p:xfrm>
          <a:off x="683568" y="476672"/>
          <a:ext cx="7704856" cy="5055696"/>
        </p:xfrm>
        <a:graphic>
          <a:graphicData uri="http://schemas.openxmlformats.org/drawingml/2006/table">
            <a:tbl>
              <a:tblPr/>
              <a:tblGrid>
                <a:gridCol w="1423018"/>
                <a:gridCol w="608447"/>
                <a:gridCol w="574698"/>
                <a:gridCol w="611483"/>
                <a:gridCol w="548908"/>
                <a:gridCol w="582745"/>
                <a:gridCol w="140358"/>
                <a:gridCol w="611170"/>
                <a:gridCol w="637583"/>
                <a:gridCol w="618905"/>
                <a:gridCol w="663113"/>
                <a:gridCol w="684428"/>
              </a:tblGrid>
              <a:tr h="319648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8.55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                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08003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 Graft Survival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of Primary Grafts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Living Donors - Australia and 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0365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Survival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</a:t>
                      </a:r>
                      <a:r>
                        <a:rPr lang="en-AU" sz="1100" b="1" kern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Survival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2499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Time Period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F"/>
                    </a:solidFill>
                  </a:tcPr>
                </a:tc>
              </a:tr>
              <a:tr h="3410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1970-1974 (n=21)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42.9%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85.7%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10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1975-1979 (n=107)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63.3%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0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1980-1984 (n=241)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59.3%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46.5%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0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(n=230)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0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(n=431)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48.8%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0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(n=766)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52.1%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03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(n=1193)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84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(n=1585)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10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2010-2014 (n=873)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-1184275" y="4494213"/>
            <a:ext cx="5641975" cy="29987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375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</a:t>
            </a:r>
            <a:r>
              <a:rPr lang="en-AU" smtClean="0"/>
              <a:t>Report 2013</a:t>
            </a:r>
            <a:endParaRPr lang="en-AU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3568" y="260648"/>
            <a:ext cx="7992888" cy="5760640"/>
            <a:chOff x="104261582" y="110090416"/>
            <a:chExt cx="4090737" cy="3002052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4396614" y="110090416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8.56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8132" name="Picture 4" descr="fig67_survlong_prim_l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" r="157"/>
            <a:stretch>
              <a:fillRect/>
            </a:stretch>
          </p:blipFill>
          <p:spPr bwMode="auto">
            <a:xfrm>
              <a:off x="104261582" y="110356628"/>
              <a:ext cx="4090737" cy="2735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346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</a:t>
            </a:r>
            <a:r>
              <a:rPr lang="en-AU" smtClean="0"/>
              <a:t>Report 2013</a:t>
            </a:r>
            <a:endParaRPr lang="en-A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823197"/>
              </p:ext>
            </p:extLst>
          </p:nvPr>
        </p:nvGraphicFramePr>
        <p:xfrm>
          <a:off x="755576" y="692696"/>
          <a:ext cx="7704855" cy="4913550"/>
        </p:xfrm>
        <a:graphic>
          <a:graphicData uri="http://schemas.openxmlformats.org/drawingml/2006/table">
            <a:tbl>
              <a:tblPr/>
              <a:tblGrid>
                <a:gridCol w="1348343"/>
                <a:gridCol w="615673"/>
                <a:gridCol w="581522"/>
                <a:gridCol w="618758"/>
                <a:gridCol w="555445"/>
                <a:gridCol w="589667"/>
                <a:gridCol w="142015"/>
                <a:gridCol w="618429"/>
                <a:gridCol w="645167"/>
                <a:gridCol w="626261"/>
                <a:gridCol w="671002"/>
                <a:gridCol w="692573"/>
              </a:tblGrid>
              <a:tr h="360040">
                <a:tc gridSpan="1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8.57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                              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48072">
                <a:tc gridSpan="1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 smtClean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Recipient and Graft Survival </a:t>
                      </a: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of Second and Subsequent Grafts 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Living Donors - Australia and New Zealand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57547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Survival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GraftSurvival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7454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Time Period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</a:t>
                      </a:r>
                      <a:r>
                        <a:rPr lang="en-AU" sz="1100" b="1" kern="1400" dirty="0" err="1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yrs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15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20 yrs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FF"/>
                    </a:solidFill>
                  </a:tcPr>
                </a:tc>
              </a:tr>
              <a:tr h="3276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1970-1974 (n=1)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76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1975-1979 (n=11)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72.7%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45.5%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1980-1984 (n=42)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64.3%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59.5%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(n=31)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74.2%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58.1%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(n=38)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67.9%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86.8%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41.2%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(n=74)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98.6%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57.9%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639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(n=107)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93.5%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85.0%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(n=175)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98.3%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95.4%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82.1%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9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2010-2014 (n=87)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98.7%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95.2%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952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6550025" y="4581525"/>
            <a:ext cx="5646738" cy="292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40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</a:t>
            </a:r>
            <a:r>
              <a:rPr lang="en-AU" smtClean="0"/>
              <a:t>Report 2013</a:t>
            </a:r>
            <a:endParaRPr lang="en-AU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1560" y="248566"/>
            <a:ext cx="8064896" cy="5877652"/>
            <a:chOff x="108151712" y="110498514"/>
            <a:chExt cx="4230480" cy="3088980"/>
          </a:xfrm>
        </p:grpSpPr>
        <p:pic>
          <p:nvPicPr>
            <p:cNvPr id="49155" name="Picture 3" descr="fig69_survlong_sub_l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7" r="137"/>
            <a:stretch>
              <a:fillRect/>
            </a:stretch>
          </p:blipFill>
          <p:spPr bwMode="auto">
            <a:xfrm>
              <a:off x="108151712" y="110759407"/>
              <a:ext cx="4230480" cy="2828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3" name="Text Box 4"/>
            <p:cNvSpPr txBox="1">
              <a:spLocks noChangeArrowheads="1"/>
            </p:cNvSpPr>
            <p:nvPr/>
          </p:nvSpPr>
          <p:spPr bwMode="auto">
            <a:xfrm>
              <a:off x="108223253" y="110498514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8.58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23528" y="260648"/>
            <a:ext cx="8352928" cy="5760640"/>
            <a:chOff x="103208865" y="108546791"/>
            <a:chExt cx="2965644" cy="2232078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103217616" y="108546791"/>
              <a:ext cx="955040" cy="264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Black" pitchFamily="34" charset="0"/>
                  <a:cs typeface="Arial" pitchFamily="34" charset="0"/>
                </a:rPr>
                <a:t>Figure 8.5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172" name="Picture 4" descr="fig5_tx_ratio_al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08865" y="108801773"/>
              <a:ext cx="2965644" cy="1977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60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64" y="188641"/>
            <a:ext cx="8640959" cy="576063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467544" y="332656"/>
            <a:ext cx="8130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8.6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56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7"/>
            <a:ext cx="8568952" cy="571263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sp>
        <p:nvSpPr>
          <p:cNvPr id="3" name="Rectangle 2"/>
          <p:cNvSpPr/>
          <p:nvPr/>
        </p:nvSpPr>
        <p:spPr>
          <a:xfrm>
            <a:off x="323528" y="332656"/>
            <a:ext cx="8130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AU" sz="900" kern="1400" dirty="0">
                <a:solidFill>
                  <a:srgbClr val="000000"/>
                </a:solidFill>
                <a:latin typeface="Arial Black"/>
              </a:rPr>
              <a:t>Figure </a:t>
            </a:r>
            <a:r>
              <a:rPr lang="en-AU" sz="900" kern="1400" dirty="0" smtClean="0">
                <a:solidFill>
                  <a:srgbClr val="000000"/>
                </a:solidFill>
                <a:latin typeface="Arial Black"/>
              </a:rPr>
              <a:t>8.7</a:t>
            </a:r>
            <a:endParaRPr lang="en-AU" sz="900" kern="1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 rot="10800000" flipV="1">
            <a:off x="3059832" y="5733256"/>
            <a:ext cx="2736304" cy="477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*</a:t>
            </a:r>
            <a:r>
              <a:rPr kumimoji="0" lang="en-AU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AU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Pre-emptive transplant patients included</a:t>
            </a: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9504</Words>
  <Application>Microsoft Office PowerPoint</Application>
  <PresentationFormat>On-screen Show (4:3)</PresentationFormat>
  <Paragraphs>4714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Figure 8.26a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Kylie Hurst</dc:creator>
  <cp:lastModifiedBy>Kylie Hurst</cp:lastModifiedBy>
  <cp:revision>26</cp:revision>
  <dcterms:created xsi:type="dcterms:W3CDTF">2014-03-19T03:40:58Z</dcterms:created>
  <dcterms:modified xsi:type="dcterms:W3CDTF">2014-12-10T02:43:10Z</dcterms:modified>
</cp:coreProperties>
</file>