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7" r:id="rId3"/>
    <p:sldId id="258" r:id="rId4"/>
    <p:sldId id="259" r:id="rId5"/>
    <p:sldId id="260" r:id="rId6"/>
    <p:sldId id="264" r:id="rId7"/>
    <p:sldId id="263" r:id="rId8"/>
    <p:sldId id="261" r:id="rId9"/>
    <p:sldId id="262" r:id="rId10"/>
    <p:sldId id="267" r:id="rId11"/>
    <p:sldId id="266" r:id="rId12"/>
    <p:sldId id="265" r:id="rId13"/>
    <p:sldId id="268" r:id="rId14"/>
    <p:sldId id="269" r:id="rId15"/>
    <p:sldId id="273" r:id="rId16"/>
    <p:sldId id="270" r:id="rId17"/>
    <p:sldId id="272" r:id="rId18"/>
    <p:sldId id="277" r:id="rId19"/>
    <p:sldId id="278" r:id="rId20"/>
    <p:sldId id="279" r:id="rId21"/>
    <p:sldId id="276" r:id="rId22"/>
    <p:sldId id="275" r:id="rId23"/>
    <p:sldId id="274" r:id="rId24"/>
    <p:sldId id="271" r:id="rId25"/>
    <p:sldId id="284" r:id="rId26"/>
    <p:sldId id="283" r:id="rId27"/>
    <p:sldId id="280" r:id="rId28"/>
    <p:sldId id="282" r:id="rId29"/>
    <p:sldId id="281" r:id="rId30"/>
    <p:sldId id="289" r:id="rId31"/>
    <p:sldId id="287" r:id="rId32"/>
    <p:sldId id="288" r:id="rId33"/>
    <p:sldId id="286" r:id="rId34"/>
    <p:sldId id="285" r:id="rId35"/>
    <p:sldId id="291" r:id="rId36"/>
    <p:sldId id="290" r:id="rId37"/>
    <p:sldId id="295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081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758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16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7910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6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53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825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522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547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416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122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11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265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06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16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61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9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67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375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0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605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323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52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8CBBE-6935-4331-B719-7BFEA68A52BE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3/07/2014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34CA7-EBA5-43A3-BFE4-6E4CD35C08B1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14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9" name="Control 1"/>
          <p:cNvSpPr>
            <a:spLocks noChangeArrowheads="1" noChangeShapeType="1"/>
          </p:cNvSpPr>
          <p:nvPr/>
        </p:nvSpPr>
        <p:spPr bwMode="auto">
          <a:xfrm>
            <a:off x="4160838" y="4703763"/>
            <a:ext cx="4089400" cy="37830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88821360" y="98606970"/>
            <a:ext cx="6931025" cy="10274300"/>
            <a:chOff x="116757937" y="106696230"/>
            <a:chExt cx="6930331" cy="9790836"/>
          </a:xfrm>
        </p:grpSpPr>
        <p:grpSp>
          <p:nvGrpSpPr>
            <p:cNvPr id="10" name="Group 19"/>
            <p:cNvGrpSpPr>
              <a:grpSpLocks/>
            </p:cNvGrpSpPr>
            <p:nvPr/>
          </p:nvGrpSpPr>
          <p:grpSpPr bwMode="auto">
            <a:xfrm>
              <a:off x="117833812" y="107973831"/>
              <a:ext cx="5567341" cy="7154079"/>
              <a:chOff x="117738276" y="107973831"/>
              <a:chExt cx="5567341" cy="7154079"/>
            </a:xfrm>
          </p:grpSpPr>
          <p:sp>
            <p:nvSpPr>
              <p:cNvPr id="13" name="Rectangle 20"/>
              <p:cNvSpPr>
                <a:spLocks noChangeArrowheads="1"/>
              </p:cNvSpPr>
              <p:nvPr/>
            </p:nvSpPr>
            <p:spPr bwMode="auto">
              <a:xfrm>
                <a:off x="119534481" y="109328016"/>
                <a:ext cx="2494971" cy="5799894"/>
              </a:xfrm>
              <a:prstGeom prst="rect">
                <a:avLst/>
              </a:prstGeom>
              <a:gradFill rotWithShape="0">
                <a:gsLst>
                  <a:gs pos="0">
                    <a:srgbClr val="CCCCCC">
                      <a:gamma/>
                      <a:tint val="20000"/>
                      <a:invGamma/>
                    </a:srgbClr>
                  </a:gs>
                  <a:gs pos="100000">
                    <a:srgbClr val="CCCCCC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altLang="en-US" sz="1400" dirty="0">
                    <a:solidFill>
                      <a:srgbClr val="003380"/>
                    </a:solidFill>
                    <a:latin typeface="Arial Black" pitchFamily="34" charset="0"/>
                    <a:cs typeface="Arial" pitchFamily="34" charset="0"/>
                  </a:rPr>
                  <a:t>Philip Clayton</a:t>
                </a:r>
                <a:endParaRPr lang="en-US" altLang="en-US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21"/>
              <p:cNvSpPr>
                <a:spLocks noChangeArrowheads="1"/>
              </p:cNvSpPr>
              <p:nvPr/>
            </p:nvSpPr>
            <p:spPr bwMode="auto">
              <a:xfrm>
                <a:off x="120532392" y="107973831"/>
                <a:ext cx="2773225" cy="1451256"/>
              </a:xfrm>
              <a:prstGeom prst="rect">
                <a:avLst/>
              </a:prstGeom>
              <a:solidFill>
                <a:srgbClr val="003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altLang="en-US" sz="2200">
                    <a:solidFill>
                      <a:srgbClr val="FCF8AC"/>
                    </a:solidFill>
                    <a:latin typeface="Arial Black" pitchFamily="34" charset="0"/>
                    <a:cs typeface="Arial" pitchFamily="34" charset="0"/>
                  </a:rPr>
                  <a:t>CHAPTER 9</a:t>
                </a:r>
                <a:endParaRPr lang="en-US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22"/>
              <p:cNvSpPr>
                <a:spLocks noChangeArrowheads="1"/>
              </p:cNvSpPr>
              <p:nvPr/>
            </p:nvSpPr>
            <p:spPr bwMode="auto">
              <a:xfrm>
                <a:off x="117738276" y="108873322"/>
                <a:ext cx="3406840" cy="1611621"/>
              </a:xfrm>
              <a:prstGeom prst="rect">
                <a:avLst/>
              </a:prstGeom>
              <a:gradFill rotWithShape="1">
                <a:gsLst>
                  <a:gs pos="0">
                    <a:srgbClr val="CCCCCC"/>
                  </a:gs>
                  <a:gs pos="100000">
                    <a:srgbClr val="979797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>
                <a:outerShdw dist="28398" dir="3806097" algn="ctr" rotWithShape="0">
                  <a:srgbClr val="666666"/>
                </a:outerShdw>
              </a:effectLst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altLang="en-US" sz="2200">
                    <a:solidFill>
                      <a:srgbClr val="003380"/>
                    </a:solidFill>
                    <a:latin typeface="Arial Black" pitchFamily="34" charset="0"/>
                    <a:cs typeface="Arial" pitchFamily="34" charset="0"/>
                  </a:rPr>
                  <a:t>KIDNEY DONATION</a:t>
                </a:r>
                <a:endParaRPr lang="en-US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 Box 23"/>
              <p:cNvSpPr txBox="1">
                <a:spLocks noChangeArrowheads="1"/>
              </p:cNvSpPr>
              <p:nvPr/>
            </p:nvSpPr>
            <p:spPr bwMode="auto">
              <a:xfrm>
                <a:off x="119529749" y="114767206"/>
                <a:ext cx="2501354" cy="360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AU" altLang="en-US" sz="900" b="1">
                    <a:solidFill>
                      <a:srgbClr val="003380"/>
                    </a:solidFill>
                    <a:latin typeface="Arial" pitchFamily="34" charset="0"/>
                    <a:cs typeface="Arial" pitchFamily="34" charset="0"/>
                  </a:rPr>
                  <a:t>2013 Annual Report - 36th Edition</a:t>
                </a:r>
                <a:endParaRPr lang="en-US" altLang="en-US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1" name="Picture 24" descr="AnzDataHead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57937" y="106696230"/>
              <a:ext cx="6646345" cy="795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2" name="Picture 25" descr="ANZDATA Footer yell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759324" y="115732943"/>
              <a:ext cx="6928944" cy="754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1192697" y="762133"/>
            <a:ext cx="6692348" cy="4770782"/>
            <a:chOff x="110717591" y="105570213"/>
            <a:chExt cx="6671603" cy="3181406"/>
          </a:xfrm>
        </p:grpSpPr>
        <p:sp>
          <p:nvSpPr>
            <p:cNvPr id="19" name="Rectangle 3"/>
            <p:cNvSpPr>
              <a:spLocks noChangeArrowheads="1"/>
            </p:cNvSpPr>
            <p:nvPr/>
          </p:nvSpPr>
          <p:spPr bwMode="auto">
            <a:xfrm>
              <a:off x="113981703" y="107141609"/>
              <a:ext cx="3407485" cy="1610010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 anchor="ctr"/>
            <a:lstStyle>
              <a:lvl1pPr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9pPr>
            </a:lstStyle>
            <a:p>
              <a:pPr algn="ctr">
                <a:spcBef>
                  <a:spcPts val="0"/>
                </a:spcBef>
                <a:buNone/>
              </a:pPr>
              <a:r>
                <a:rPr lang="en-AU" sz="1600" kern="1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END-STAGE KIDNEY </a:t>
              </a:r>
              <a:br>
                <a:rPr lang="en-AU" sz="1600" kern="1400" dirty="0">
                  <a:solidFill>
                    <a:schemeClr val="tx1"/>
                  </a:solidFill>
                  <a:latin typeface="Arial Black" panose="020B0A04020102020204" pitchFamily="34" charset="0"/>
                </a:rPr>
              </a:br>
              <a:r>
                <a:rPr lang="en-AU" sz="1600" kern="1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DISEASE AMONG</a:t>
              </a:r>
              <a:endParaRPr lang="en-AU" sz="900" kern="14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algn="ctr">
                <a:spcBef>
                  <a:spcPts val="0"/>
                </a:spcBef>
                <a:buNone/>
              </a:pPr>
              <a:r>
                <a:rPr lang="en-AU" sz="1600" kern="1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INDIGENOUS PEOPLES </a:t>
              </a:r>
              <a:endParaRPr lang="en-AU" sz="900" kern="14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algn="ctr">
                <a:spcBef>
                  <a:spcPts val="0"/>
                </a:spcBef>
                <a:buNone/>
              </a:pPr>
              <a:r>
                <a:rPr lang="en-AU" sz="1600" kern="1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OF AUSTRALIA </a:t>
              </a:r>
              <a:endParaRPr lang="en-AU" sz="900" kern="14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 algn="ctr">
                <a:spcBef>
                  <a:spcPts val="0"/>
                </a:spcBef>
                <a:buNone/>
              </a:pPr>
              <a:r>
                <a:rPr lang="en-AU" sz="1600" kern="1400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AND NEW ZEALAND</a:t>
              </a:r>
              <a:endParaRPr lang="en-AU" sz="900" kern="14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  <a:p>
              <a:pPr>
                <a:spcBef>
                  <a:spcPts val="0"/>
                </a:spcBef>
              </a:pPr>
              <a:r>
                <a:rPr lang="en-AU" sz="900" kern="14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 </a:t>
              </a:r>
              <a:endParaRPr lang="en-AU" sz="900" kern="14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endParaRP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111395212" y="106001459"/>
              <a:ext cx="2584961" cy="1140150"/>
            </a:xfrm>
            <a:prstGeom prst="rect">
              <a:avLst/>
            </a:prstGeom>
            <a:solidFill>
              <a:srgbClr val="004D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 anchor="ctr"/>
            <a:lstStyle>
              <a:lvl1pPr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AU" altLang="en-US" sz="1800" b="0" dirty="0">
                  <a:latin typeface="Arial Black" pitchFamily="34" charset="0"/>
                </a:rPr>
                <a:t>CHAPTER </a:t>
              </a:r>
              <a:r>
                <a:rPr lang="en-AU" altLang="en-US" sz="1800" b="0" dirty="0" smtClean="0">
                  <a:latin typeface="Arial Black" pitchFamily="34" charset="0"/>
                </a:rPr>
                <a:t>12</a:t>
              </a:r>
              <a:endParaRPr lang="en-US" altLang="en-US" sz="1800" b="0" dirty="0">
                <a:solidFill>
                  <a:prstClr val="black"/>
                </a:solidFill>
              </a:endParaRP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113980174" y="106488295"/>
              <a:ext cx="1368350" cy="653314"/>
            </a:xfrm>
            <a:prstGeom prst="rect">
              <a:avLst/>
            </a:prstGeom>
            <a:solidFill>
              <a:srgbClr val="CCE1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30000"/>
                </a:spcBef>
                <a:buClrTx/>
                <a:buSzTx/>
                <a:buFontTx/>
                <a:buNone/>
              </a:pPr>
              <a:endParaRPr lang="en-AU" altLang="en-US" sz="1700" b="0">
                <a:solidFill>
                  <a:prstClr val="black"/>
                </a:solidFill>
              </a:endParaRPr>
            </a:p>
          </p:txBody>
        </p:sp>
        <p:sp>
          <p:nvSpPr>
            <p:cNvPr id="22" name="Rectangle 6"/>
            <p:cNvSpPr>
              <a:spLocks noChangeArrowheads="1"/>
            </p:cNvSpPr>
            <p:nvPr/>
          </p:nvSpPr>
          <p:spPr bwMode="auto">
            <a:xfrm>
              <a:off x="112611824" y="107141609"/>
              <a:ext cx="1368350" cy="653314"/>
            </a:xfrm>
            <a:prstGeom prst="rect">
              <a:avLst/>
            </a:prstGeom>
            <a:solidFill>
              <a:srgbClr val="F6EE7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>
              <a:lvl1pPr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AFD00"/>
                </a:buClr>
                <a:buSzPct val="160000"/>
                <a:buChar char="•"/>
                <a:defRPr sz="3200" b="1">
                  <a:solidFill>
                    <a:srgbClr val="FFFFFF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  <a:spcBef>
                  <a:spcPct val="30000"/>
                </a:spcBef>
                <a:buClrTx/>
                <a:buSzTx/>
                <a:buFontTx/>
                <a:buNone/>
              </a:pPr>
              <a:endParaRPr lang="en-AU" altLang="en-US" sz="1700" b="0">
                <a:solidFill>
                  <a:prstClr val="black"/>
                </a:solidFill>
              </a:endParaRPr>
            </a:p>
          </p:txBody>
        </p:sp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110717591" y="107141609"/>
              <a:ext cx="6671603" cy="3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113981703" y="105570213"/>
              <a:ext cx="6" cy="3181406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lIns="36576" tIns="36576" rIns="36576" bIns="36576"/>
            <a:lstStyle/>
            <a:p>
              <a:endParaRPr lang="en-AU">
                <a:solidFill>
                  <a:prstClr val="black"/>
                </a:solidFill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88613"/>
            <a:ext cx="1343078" cy="1144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2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2974" y="248445"/>
            <a:ext cx="8482515" cy="6152541"/>
            <a:chOff x="111914191" y="106609198"/>
            <a:chExt cx="8481730" cy="6153407"/>
          </a:xfrm>
        </p:grpSpPr>
        <p:pic>
          <p:nvPicPr>
            <p:cNvPr id="10244" name="Picture 4" descr="fig12_8_partA_12_12_col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2" b="232"/>
            <a:stretch>
              <a:fillRect/>
            </a:stretch>
          </p:blipFill>
          <p:spPr bwMode="auto">
            <a:xfrm>
              <a:off x="112101895" y="106758654"/>
              <a:ext cx="8294026" cy="60039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1914191" y="106609198"/>
              <a:ext cx="936000" cy="273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12.9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897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8105" y="381000"/>
            <a:ext cx="8331043" cy="5757300"/>
            <a:chOff x="111598784" y="110716295"/>
            <a:chExt cx="4902831" cy="3823367"/>
          </a:xfrm>
        </p:grpSpPr>
        <p:pic>
          <p:nvPicPr>
            <p:cNvPr id="11267" name="Picture 3" descr="fig12_8_partB_12_12_col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10129" y="110982217"/>
              <a:ext cx="4891486" cy="3557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11598784" y="110716295"/>
              <a:ext cx="936000" cy="2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12.10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081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2239" y="6426142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7653943"/>
              </p:ext>
            </p:extLst>
          </p:nvPr>
        </p:nvGraphicFramePr>
        <p:xfrm>
          <a:off x="2774314" y="131158"/>
          <a:ext cx="4584876" cy="6403618"/>
        </p:xfrm>
        <a:graphic>
          <a:graphicData uri="http://schemas.openxmlformats.org/drawingml/2006/table">
            <a:tbl>
              <a:tblPr/>
              <a:tblGrid>
                <a:gridCol w="401318"/>
                <a:gridCol w="543489"/>
                <a:gridCol w="543489"/>
                <a:gridCol w="352541"/>
                <a:gridCol w="355324"/>
                <a:gridCol w="554897"/>
                <a:gridCol w="554897"/>
                <a:gridCol w="426307"/>
                <a:gridCol w="426307"/>
                <a:gridCol w="426307"/>
              </a:tblGrid>
              <a:tr h="127925">
                <a:tc gridSpan="10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Figure 12.11</a:t>
                      </a:r>
                      <a:endParaRPr lang="en-AU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81686">
                <a:tc grid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New Transplants 2001 - </a:t>
                      </a:r>
                      <a:r>
                        <a:rPr lang="en-AU" sz="10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2012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27992"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700" b="1" kern="140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Australia  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New Zealand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3270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Year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Donor</a:t>
                      </a:r>
                      <a:endParaRPr lang="en-AU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Source</a:t>
                      </a:r>
                      <a:endParaRPr lang="en-AU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Non-</a:t>
                      </a:r>
                      <a:endParaRPr lang="en-AU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Indigenous</a:t>
                      </a:r>
                      <a:endParaRPr lang="en-AU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ATSI</a:t>
                      </a:r>
                      <a:endParaRPr lang="en-AU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Maori</a:t>
                      </a:r>
                      <a:endParaRPr lang="en-AU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Pacific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People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Non-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Indigenous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ATSI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Maori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Pacific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People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23281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2002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LD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226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328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DD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353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579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2003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LD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214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DD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314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528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2004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LD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DD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377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616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2005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LD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239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DD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357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596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LD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265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DD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337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602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LD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DD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327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588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LD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DD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430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LD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DD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418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738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LD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292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DD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512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804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LD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249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DD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770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LD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DD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566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328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en-US" sz="7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7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US" sz="7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1622" marR="21622" marT="10811" marB="10811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5245100" y="2379663"/>
            <a:ext cx="5029200" cy="67849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23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3759" y="232110"/>
            <a:ext cx="7721859" cy="5999871"/>
            <a:chOff x="102787495" y="112378539"/>
            <a:chExt cx="4161723" cy="3042146"/>
          </a:xfrm>
        </p:grpSpPr>
        <p:pic>
          <p:nvPicPr>
            <p:cNvPr id="12291" name="Picture 3" descr="tx_numbers_indig_12_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" r="1492"/>
            <a:stretch>
              <a:fillRect/>
            </a:stretch>
          </p:blipFill>
          <p:spPr bwMode="auto">
            <a:xfrm>
              <a:off x="103235986" y="112702475"/>
              <a:ext cx="3713232" cy="2718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102787495" y="112378539"/>
              <a:ext cx="1599064" cy="725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12.12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Indigenous Transplant Numbers. Australian figures include</a:t>
              </a:r>
              <a:r>
                <a:rPr kumimoji="0" lang="en-US" sz="12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ATSI only.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063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936" y="257316"/>
            <a:ext cx="8685301" cy="5752577"/>
            <a:chOff x="111475094" y="106759665"/>
            <a:chExt cx="7862276" cy="5752170"/>
          </a:xfrm>
        </p:grpSpPr>
        <p:pic>
          <p:nvPicPr>
            <p:cNvPr id="14340" name="Picture 4" descr="tx_competingrisk_12_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" b="325"/>
            <a:stretch>
              <a:fillRect/>
            </a:stretch>
          </p:blipFill>
          <p:spPr bwMode="auto">
            <a:xfrm>
              <a:off x="111475094" y="106759665"/>
              <a:ext cx="7862276" cy="5752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1754897" y="106759665"/>
              <a:ext cx="936000" cy="2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12.13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53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7529" y="324319"/>
            <a:ext cx="8470491" cy="5724754"/>
            <a:chOff x="111494145" y="111246262"/>
            <a:chExt cx="5344560" cy="3964295"/>
          </a:xfrm>
        </p:grpSpPr>
        <p:pic>
          <p:nvPicPr>
            <p:cNvPr id="15364" name="Picture 4" descr="tx_source_indig_12_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6" r="1016"/>
            <a:stretch>
              <a:fillRect/>
            </a:stretch>
          </p:blipFill>
          <p:spPr bwMode="auto">
            <a:xfrm>
              <a:off x="111494145" y="111300390"/>
              <a:ext cx="5344560" cy="3910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1501559" y="111246262"/>
              <a:ext cx="938173" cy="2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12.14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195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857248"/>
              </p:ext>
            </p:extLst>
          </p:nvPr>
        </p:nvGraphicFramePr>
        <p:xfrm>
          <a:off x="1313646" y="123669"/>
          <a:ext cx="6697012" cy="6185651"/>
        </p:xfrm>
        <a:graphic>
          <a:graphicData uri="http://schemas.openxmlformats.org/drawingml/2006/table">
            <a:tbl>
              <a:tblPr/>
              <a:tblGrid>
                <a:gridCol w="653281"/>
                <a:gridCol w="815889"/>
                <a:gridCol w="815889"/>
                <a:gridCol w="749792"/>
                <a:gridCol w="509541"/>
                <a:gridCol w="913825"/>
                <a:gridCol w="913825"/>
                <a:gridCol w="662485"/>
                <a:gridCol w="662485"/>
              </a:tblGrid>
              <a:tr h="370801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Figure 12.15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93448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Prevalent</a:t>
                      </a:r>
                      <a:r>
                        <a:rPr lang="fr-FR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Patients 2008 - 2012 </a:t>
                      </a:r>
                      <a:endParaRPr lang="fr-FR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(% </a:t>
                      </a:r>
                      <a:r>
                        <a:rPr lang="fr-FR" sz="1200" kern="140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Haemodialysis</a:t>
                      </a:r>
                      <a:r>
                        <a:rPr lang="fr-FR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Patients on Home HD</a:t>
                      </a:r>
                      <a:r>
                        <a:rPr lang="fr-FR" sz="1200" kern="14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)</a:t>
                      </a:r>
                      <a:r>
                        <a:rPr lang="fr-FR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8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  <a:endParaRPr lang="fr-FR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0158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Australia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New Zealand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5806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Year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Mode of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Treatment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Non-Indigenous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ATSI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Aboriginal/TSI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Maori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Pacific 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People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Non-Indigenous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ATSI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Maori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Pacific 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People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4973"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2008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PD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434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1651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HD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6711 (13%)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 (5%)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 (14%)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169 (14%)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550 (32%)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463 (24%)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329 (13%)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7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Func TX*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7430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1154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73"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2009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PD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1997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453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238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51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HD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6981 (12%)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1042 (7%)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(16%)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 (16%)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605 (33%)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492 (26%)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380 (13%)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7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Func TX*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7809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1196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73"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2010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PD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1882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455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255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51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HD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7270 (12%)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1072 (7%)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 (17%)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194 (15%)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628 (36%)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507 (26%)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421 (17%)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7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Func TX*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8232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1223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73"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2011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PD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1868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428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51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HD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7498 (12%)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1173 (6%)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 (18%)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 (18%)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649 (36%)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500 (26%)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449 (16%)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7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Func TX*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8569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1252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7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73"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2012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PD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1995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422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51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HD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7624 (12%)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1280 (7%)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 (13%)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232 (16%)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674 (38%)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533 (24%)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490 (17%)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97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Func TX*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8978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1286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148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335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* By Resident Country at 31st December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2281238" y="5124450"/>
            <a:ext cx="5967412" cy="39036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4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538919" y="188693"/>
            <a:ext cx="8049162" cy="5846347"/>
            <a:chOff x="111270850" y="106746567"/>
            <a:chExt cx="5409386" cy="4236658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11282993" y="106746567"/>
              <a:ext cx="1126534" cy="278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12.16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8" name="Picture 4" descr="fig12_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92" b="3792"/>
            <a:stretch>
              <a:fillRect/>
            </a:stretch>
          </p:blipFill>
          <p:spPr bwMode="auto">
            <a:xfrm>
              <a:off x="111270850" y="107025630"/>
              <a:ext cx="5409386" cy="39575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354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50" name="Picture 2" descr="fig12_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89" y="227060"/>
            <a:ext cx="8033091" cy="5843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556988" y="188693"/>
            <a:ext cx="1676282" cy="38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itchFamily="34" charset="0"/>
                <a:cs typeface="Arial" pitchFamily="34" charset="0"/>
              </a:rPr>
              <a:t>Figure 12.17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4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6366" y="316706"/>
            <a:ext cx="8306873" cy="5876726"/>
            <a:chOff x="103712348" y="106907874"/>
            <a:chExt cx="5210701" cy="3829301"/>
          </a:xfrm>
        </p:grpSpPr>
        <p:pic>
          <p:nvPicPr>
            <p:cNvPr id="23555" name="Picture 3" descr="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" r="835"/>
            <a:stretch>
              <a:fillRect/>
            </a:stretch>
          </p:blipFill>
          <p:spPr bwMode="auto">
            <a:xfrm>
              <a:off x="103712348" y="107204320"/>
              <a:ext cx="5210701" cy="3532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03720660" y="106907874"/>
              <a:ext cx="1111255" cy="29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12.18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86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715877"/>
              </p:ext>
            </p:extLst>
          </p:nvPr>
        </p:nvGraphicFramePr>
        <p:xfrm>
          <a:off x="1751527" y="182633"/>
          <a:ext cx="5711311" cy="6126687"/>
        </p:xfrm>
        <a:graphic>
          <a:graphicData uri="http://schemas.openxmlformats.org/drawingml/2006/table">
            <a:tbl>
              <a:tblPr/>
              <a:tblGrid>
                <a:gridCol w="489565"/>
                <a:gridCol w="684816"/>
                <a:gridCol w="684816"/>
                <a:gridCol w="646436"/>
                <a:gridCol w="655746"/>
                <a:gridCol w="724150"/>
                <a:gridCol w="724150"/>
                <a:gridCol w="628774"/>
                <a:gridCol w="472858"/>
              </a:tblGrid>
              <a:tr h="251805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Figure 12.1</a:t>
                      </a:r>
                      <a:endParaRPr lang="en-AU" sz="9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1155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New Patients  2007 - 2012 </a:t>
                      </a:r>
                      <a:endParaRPr lang="en-AU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2395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Australia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Zealand</a:t>
                      </a:r>
                      <a:endParaRPr lang="en-AU" sz="9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43471"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 of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Treatment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Indigenous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ATSI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Indigenous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Maori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Pacific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People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6913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9138"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PD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532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588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850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HD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1,546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183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1,729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139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13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Graft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13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138"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PD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606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657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13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HD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1,593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1,792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13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Graft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13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138"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PD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552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587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124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199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13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HD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1,558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1,717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121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13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Graft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13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138"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PD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496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693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HD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1,554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1,722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333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13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Graft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13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138">
                <a:tc row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  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PD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513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543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294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HD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1,591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1,811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152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313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598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Graft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138">
                <a:tc row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13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PD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614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657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13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HD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1577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211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1788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331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13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Graft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10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15,535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1,623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17,158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1,819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1,100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642</a:t>
                      </a:r>
                      <a:endParaRPr lang="en-US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3,561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1971" marR="31971" marT="15985" marB="15985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1667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79512" y="282005"/>
            <a:ext cx="8513727" cy="5970165"/>
            <a:chOff x="103683655" y="110920044"/>
            <a:chExt cx="5243997" cy="3734728"/>
          </a:xfrm>
        </p:grpSpPr>
        <p:pic>
          <p:nvPicPr>
            <p:cNvPr id="17410" name="Picture 2" descr="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" b="58"/>
            <a:stretch>
              <a:fillRect/>
            </a:stretch>
          </p:blipFill>
          <p:spPr bwMode="auto">
            <a:xfrm>
              <a:off x="103691084" y="111167855"/>
              <a:ext cx="5236568" cy="34869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3683655" y="110920044"/>
              <a:ext cx="936000" cy="2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12.19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9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351489" y="295267"/>
            <a:ext cx="6414471" cy="5875345"/>
            <a:chOff x="110720264" y="106238753"/>
            <a:chExt cx="3284873" cy="2958376"/>
          </a:xfrm>
        </p:grpSpPr>
        <p:pic>
          <p:nvPicPr>
            <p:cNvPr id="18434" name="Picture 2" descr="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3" b="1443"/>
            <a:stretch>
              <a:fillRect/>
            </a:stretch>
          </p:blipFill>
          <p:spPr bwMode="auto">
            <a:xfrm>
              <a:off x="110720420" y="106538945"/>
              <a:ext cx="3284717" cy="2658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0720264" y="106238753"/>
              <a:ext cx="1111255" cy="29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12.25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57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019668" y="231820"/>
            <a:ext cx="7179502" cy="6077500"/>
            <a:chOff x="114096686" y="106516725"/>
            <a:chExt cx="3285933" cy="2989956"/>
          </a:xfrm>
        </p:grpSpPr>
        <p:pic>
          <p:nvPicPr>
            <p:cNvPr id="19458" name="Picture 2" descr="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5" b="845"/>
            <a:stretch>
              <a:fillRect/>
            </a:stretch>
          </p:blipFill>
          <p:spPr bwMode="auto">
            <a:xfrm>
              <a:off x="114096686" y="106814697"/>
              <a:ext cx="3285933" cy="26919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4100750" y="106516725"/>
              <a:ext cx="1111255" cy="29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12.26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00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279968" y="359490"/>
            <a:ext cx="6439052" cy="5653626"/>
            <a:chOff x="110741513" y="108758110"/>
            <a:chExt cx="3275301" cy="2780893"/>
          </a:xfrm>
        </p:grpSpPr>
        <p:pic>
          <p:nvPicPr>
            <p:cNvPr id="21506" name="Picture 2" descr="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" r="93"/>
            <a:stretch>
              <a:fillRect/>
            </a:stretch>
          </p:blipFill>
          <p:spPr bwMode="auto">
            <a:xfrm>
              <a:off x="110741513" y="108804502"/>
              <a:ext cx="3275301" cy="2734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0743840" y="108758110"/>
              <a:ext cx="1111255" cy="29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12.27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02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82946" y="374055"/>
            <a:ext cx="6689076" cy="5796557"/>
            <a:chOff x="114085037" y="110027411"/>
            <a:chExt cx="3317831" cy="3017456"/>
          </a:xfrm>
        </p:grpSpPr>
        <p:pic>
          <p:nvPicPr>
            <p:cNvPr id="24579" name="Picture 3" descr="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" b="658"/>
            <a:stretch>
              <a:fillRect/>
            </a:stretch>
          </p:blipFill>
          <p:spPr bwMode="auto">
            <a:xfrm>
              <a:off x="114085037" y="110316373"/>
              <a:ext cx="3317831" cy="27284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14090746" y="110027411"/>
              <a:ext cx="1111255" cy="29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12.28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05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180593" y="228403"/>
            <a:ext cx="6830066" cy="6023767"/>
            <a:chOff x="104424329" y="105338208"/>
            <a:chExt cx="3796296" cy="3409425"/>
          </a:xfrm>
        </p:grpSpPr>
        <p:pic>
          <p:nvPicPr>
            <p:cNvPr id="25603" name="Picture 3" descr="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88" b="1588"/>
            <a:stretch>
              <a:fillRect/>
            </a:stretch>
          </p:blipFill>
          <p:spPr bwMode="auto">
            <a:xfrm>
              <a:off x="104424329" y="105637539"/>
              <a:ext cx="3796296" cy="3110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04438872" y="105338208"/>
              <a:ext cx="1111255" cy="29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12.29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910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33611" y="295073"/>
            <a:ext cx="6622927" cy="5898359"/>
            <a:chOff x="104405154" y="108519430"/>
            <a:chExt cx="3796296" cy="3409426"/>
          </a:xfrm>
        </p:grpSpPr>
        <p:pic>
          <p:nvPicPr>
            <p:cNvPr id="26627" name="Picture 3" descr="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8" b="1718"/>
            <a:stretch>
              <a:fillRect/>
            </a:stretch>
          </p:blipFill>
          <p:spPr bwMode="auto">
            <a:xfrm>
              <a:off x="104405154" y="108818762"/>
              <a:ext cx="3796296" cy="3110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04468383" y="108519430"/>
              <a:ext cx="1111255" cy="29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12.30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897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4310" y="604044"/>
            <a:ext cx="6641107" cy="553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71687" y="433024"/>
            <a:ext cx="111125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9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Figure 12.31</a:t>
            </a:r>
            <a:endParaRPr kumimoji="0" lang="en-US" sz="9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5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27733" y="282246"/>
            <a:ext cx="7117461" cy="6090379"/>
            <a:chOff x="112143595" y="105350420"/>
            <a:chExt cx="3796296" cy="3409426"/>
          </a:xfrm>
        </p:grpSpPr>
        <p:pic>
          <p:nvPicPr>
            <p:cNvPr id="28675" name="Picture 3" descr="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5" b="845"/>
            <a:stretch>
              <a:fillRect/>
            </a:stretch>
          </p:blipFill>
          <p:spPr bwMode="auto">
            <a:xfrm>
              <a:off x="112143595" y="105649752"/>
              <a:ext cx="3796296" cy="3110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12143595" y="105350420"/>
              <a:ext cx="1111255" cy="29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12.32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339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65942" y="347248"/>
            <a:ext cx="6890596" cy="5904128"/>
            <a:chOff x="112143314" y="108674817"/>
            <a:chExt cx="3796296" cy="3259760"/>
          </a:xfrm>
        </p:grpSpPr>
        <p:pic>
          <p:nvPicPr>
            <p:cNvPr id="29699" name="Picture 3" descr="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5" b="845"/>
            <a:stretch>
              <a:fillRect/>
            </a:stretch>
          </p:blipFill>
          <p:spPr bwMode="auto">
            <a:xfrm>
              <a:off x="112143314" y="108824483"/>
              <a:ext cx="3796296" cy="3110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12143314" y="108674817"/>
              <a:ext cx="1111255" cy="29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12.33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1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38026" y="387150"/>
            <a:ext cx="8393850" cy="5569149"/>
            <a:chOff x="106795055" y="112686533"/>
            <a:chExt cx="3231431" cy="2421022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6949992" y="112686533"/>
              <a:ext cx="975874" cy="2654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12.2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3076" name="Picture 4" descr="fig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" r="50"/>
            <a:stretch>
              <a:fillRect/>
            </a:stretch>
          </p:blipFill>
          <p:spPr bwMode="auto">
            <a:xfrm>
              <a:off x="106795055" y="112951096"/>
              <a:ext cx="3231431" cy="21564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034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262131" y="296215"/>
            <a:ext cx="6297776" cy="6013122"/>
            <a:chOff x="112651177" y="112827618"/>
            <a:chExt cx="3796296" cy="3165258"/>
          </a:xfrm>
        </p:grpSpPr>
        <p:pic>
          <p:nvPicPr>
            <p:cNvPr id="30723" name="Picture 3" descr="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5" b="845"/>
            <a:stretch>
              <a:fillRect/>
            </a:stretch>
          </p:blipFill>
          <p:spPr bwMode="auto">
            <a:xfrm>
              <a:off x="112651177" y="112882782"/>
              <a:ext cx="3796296" cy="31100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12651177" y="112827618"/>
              <a:ext cx="1111255" cy="29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12.34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004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26" name="Picture 2" descr="ATSI_postcode_incidence_12_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668" y="506949"/>
            <a:ext cx="9808831" cy="5449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134" y="3142463"/>
            <a:ext cx="1877731" cy="5730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7241" y="324949"/>
            <a:ext cx="1584894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50" dirty="0" smtClean="0">
                <a:latin typeface="Arial Black" panose="020B0A04020102020204" pitchFamily="34" charset="0"/>
              </a:rPr>
              <a:t>Figure 12.35</a:t>
            </a:r>
            <a:endParaRPr lang="en-AU" sz="95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050" name="Picture 2" descr="Aust_indigenousprevstatemap_12_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595" y="259821"/>
            <a:ext cx="10383873" cy="577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0120" y="202529"/>
            <a:ext cx="1610651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50" dirty="0" smtClean="0">
                <a:latin typeface="Arial Black" panose="020B0A04020102020204" pitchFamily="34" charset="0"/>
              </a:rPr>
              <a:t>Figure 12.36</a:t>
            </a:r>
            <a:endParaRPr lang="en-AU" sz="95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88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70661" y="237736"/>
            <a:ext cx="8658010" cy="5932876"/>
            <a:chOff x="110986661" y="107300873"/>
            <a:chExt cx="6552403" cy="4386423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0986661" y="107300873"/>
              <a:ext cx="1115761" cy="29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12.37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1028" name="Picture 4" descr="fig12_3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517" b="4472"/>
            <a:stretch>
              <a:fillRect/>
            </a:stretch>
          </p:blipFill>
          <p:spPr bwMode="auto">
            <a:xfrm>
              <a:off x="111072400" y="107344301"/>
              <a:ext cx="6466664" cy="43429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580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211854"/>
              </p:ext>
            </p:extLst>
          </p:nvPr>
        </p:nvGraphicFramePr>
        <p:xfrm>
          <a:off x="540913" y="399247"/>
          <a:ext cx="8126568" cy="4984123"/>
        </p:xfrm>
        <a:graphic>
          <a:graphicData uri="http://schemas.openxmlformats.org/drawingml/2006/table">
            <a:tbl>
              <a:tblPr/>
              <a:tblGrid>
                <a:gridCol w="901611"/>
                <a:gridCol w="1028127"/>
                <a:gridCol w="949644"/>
                <a:gridCol w="1045300"/>
                <a:gridCol w="1070924"/>
                <a:gridCol w="963545"/>
                <a:gridCol w="990287"/>
                <a:gridCol w="1177130"/>
              </a:tblGrid>
              <a:tr h="416339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Figure 12.38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88077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Late Referral  2008 - 2012</a:t>
                      </a:r>
                      <a:endParaRPr lang="en-AU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% Late Referral of (Total Number of Patients)</a:t>
                      </a:r>
                      <a:endParaRPr lang="en-AU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54251"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Australia 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Zealand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28599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ATSI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Maori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Pacific 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People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Non-Indigenous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Maori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Pacific 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People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Non-Indigenous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47296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 (251)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24% (21)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 (41)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 (2238)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31% (157)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 (87)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 (253)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7296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 (196)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32% (22)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37% (38)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20% (2175)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 (177)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13% (103)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 (304)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499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 (206)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 (26)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 (42)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 (2056)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 (155)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 (109)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15% (251)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96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30% (256)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19% (21)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 (46)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 (2173)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18% (129)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 (95)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22% (261)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96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25% (254)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34% (29)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26% (57)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21% (2194)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17% (167)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16% (92)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14% (254)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1624220" y="3408603"/>
            <a:ext cx="7817289" cy="567496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583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2960814"/>
              </p:ext>
            </p:extLst>
          </p:nvPr>
        </p:nvGraphicFramePr>
        <p:xfrm>
          <a:off x="759855" y="184588"/>
          <a:ext cx="7560000" cy="5500455"/>
        </p:xfrm>
        <a:graphic>
          <a:graphicData uri="http://schemas.openxmlformats.org/drawingml/2006/table">
            <a:tbl>
              <a:tblPr/>
              <a:tblGrid>
                <a:gridCol w="602341"/>
                <a:gridCol w="821111"/>
                <a:gridCol w="874978"/>
                <a:gridCol w="693266"/>
                <a:gridCol w="773521"/>
                <a:gridCol w="937700"/>
                <a:gridCol w="841084"/>
                <a:gridCol w="885073"/>
                <a:gridCol w="1130926"/>
              </a:tblGrid>
              <a:tr h="359340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Figure 12.39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85676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Vascular Access Use at </a:t>
                      </a:r>
                      <a:r>
                        <a:rPr lang="en-AU" sz="14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First </a:t>
                      </a:r>
                      <a:r>
                        <a:rPr lang="en-AU" sz="1400" kern="14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ESKD </a:t>
                      </a:r>
                      <a:r>
                        <a:rPr lang="en-AU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Treatment</a:t>
                      </a:r>
                      <a:endParaRPr lang="en-AU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Where this is Haemodialysis   2008 - 2012</a:t>
                      </a:r>
                      <a:endParaRPr lang="en-AU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en-AU" sz="14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(% Using CVC)</a:t>
                      </a:r>
                      <a:endParaRPr lang="en-AU" sz="14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1273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992" marR="35992" marT="17996" marB="17996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Australia 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Zealand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4490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Vascular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Access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ATSI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Maori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Pacific People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Non-Indigenous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Maori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Pacific People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Non-Indigenous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51153">
                <a:tc row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 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CVC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 (58%)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(60%)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(64%)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1078 (58%)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 (70%)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 (85%)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 (71%)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2045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AVF/AVG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685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2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57">
                <a:tc row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CVC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 (56%)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(52%)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 (76%)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983 (54%)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 (71%)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(64%)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138 (68%)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45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AVF/AVG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738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08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455">
                <a:tc row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CVC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 (59%)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(56%)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 (64%)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1003 (56%)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 (74%)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(69%)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 (66%)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942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AVF/AVG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692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672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356">
                <a:tc row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CVC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 (55%)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(45%)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(63%)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976 (52%)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 (61%)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 (74%)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 (64%)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32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AVF/AVG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769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55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824">
                <a:tc row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CVC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 (51%)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(79%)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(69%)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928 (51%)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 (60%)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(61%)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 (57%)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51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AVF/AVG</a:t>
                      </a:r>
                      <a:endParaRPr lang="en-AU" sz="12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7F5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700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2690813" y="8301038"/>
            <a:ext cx="5527675" cy="37401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4415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931590"/>
              </p:ext>
            </p:extLst>
          </p:nvPr>
        </p:nvGraphicFramePr>
        <p:xfrm>
          <a:off x="1313647" y="90693"/>
          <a:ext cx="6362161" cy="6218627"/>
        </p:xfrm>
        <a:graphic>
          <a:graphicData uri="http://schemas.openxmlformats.org/drawingml/2006/table">
            <a:tbl>
              <a:tblPr/>
              <a:tblGrid>
                <a:gridCol w="614741"/>
                <a:gridCol w="1171677"/>
                <a:gridCol w="602641"/>
                <a:gridCol w="652138"/>
                <a:gridCol w="652138"/>
                <a:gridCol w="652138"/>
                <a:gridCol w="652138"/>
                <a:gridCol w="600788"/>
                <a:gridCol w="763762"/>
              </a:tblGrid>
              <a:tr h="162256">
                <a:tc gridSpan="9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  Figure 12.40</a:t>
                      </a:r>
                      <a:endParaRPr lang="en-AU" sz="9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43677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Incidence and Prevalence - Aboriginal And Torres Strait Islanders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2008- 2012 by Resident State (Number per million ATSI population in each state)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64901">
                <a:tc gridSpan="9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Australia 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5257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Year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Mode of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Treatment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QLD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NSW/ACT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VIC/TAS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NT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WA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Australia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36134">
                <a:tc row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Patients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(367)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(202)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(75)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(651)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 (1146)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(857)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251 (466)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481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Prevalent HD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 (1593)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 (662)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(578)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 (2124)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335 (5054)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218 (2965)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997 (1852)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Prevalent PD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(321)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(202)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(112)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(274)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(392)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 (598)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166 (308)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95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Functioning Transplant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(197)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(129)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(130)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(994)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 (528)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(503)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 (295)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Transplant Ops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(33)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(25)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(19)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(171)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(15)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 (204)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(58)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Deaths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(295)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(110)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(56)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(206)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(830)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(503)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164 (305)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3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34">
                <a:tc row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Patients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(313)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(126)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(182)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(537)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 (875)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 (548)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 (356)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1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Prevalent HD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248 (1585)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 (715)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(601)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 (2082)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 (5353)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219 (2925)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1042 (1895)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Prevalent PD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(320)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(132)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(91)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(235)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(326)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 (481)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 (258)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95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Functioning Transplant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(166)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(126)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(146)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(974)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(460)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 (601)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 (291)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Transplant Ops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(6)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(30)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(18)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(168)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(30)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(134)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(44)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Deaths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(320)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 (132)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(164)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(470)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(623)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 (534)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 (322)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3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34">
                <a:tc row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Patients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 (386)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(177)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(232)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(560)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 (758)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(420)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206 (367)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1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Prevalent HD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 (1576)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 (707)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(748)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(2205)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368 (5365)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222 (2913)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1072 (1909)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Prevalent PD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 (305)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(171)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(89)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(66)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(423)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(367)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 (253)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95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Functioning Transplant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(187)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 (153)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 (178)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(1086)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(466)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 (604)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177 (315)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Transplant Ops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(25)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(35)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(36)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(165)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(29)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(118)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(50)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Deaths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 (343)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(106)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(18)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(296)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(612)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 (499)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163 (290)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3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34">
                <a:tc row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Patients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 (383)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 (208)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(226)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(516)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 (960)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 (786)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256 (446)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1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Prevalent HD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268 (1627)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 (814)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(870)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 (2483)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395 (5663)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242 (3118)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1173 (2044)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Prevalent PD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 (340)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(121)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(52)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(65)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(287)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(412)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 (234)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95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Functioning Transplant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 (194)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 (167)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(209)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(1097)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(473)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 (644)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 (331)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Transplant Ops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(18)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(29)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(35)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(129)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(72)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(116)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(49)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Deaths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 (237)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(115)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(87)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(161)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 (674)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(425)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 (260)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3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34">
                <a:tc row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New Patients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 (320)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 (271)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(238)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(379)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 (1185)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 (532)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254 (433)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81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Prevalent HD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290 (1716)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162 (916)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(902)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 (2433)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436 (6149)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 (3316)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1280 (2183)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Prevalent PD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 (314)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 (192)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(102)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(158)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(268)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(354)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145 (247)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895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Functioning Transplant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 (219)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(158)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(221)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 (980)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 (465)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 (645)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 (329)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Transplant Ops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(30)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(11)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(34)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(32)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(71)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(63)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(34)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613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Deaths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 (178)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(73)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 (136)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(379)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 (649)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(304)</a:t>
                      </a:r>
                      <a:endParaRPr lang="en-AU" sz="8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133 (227)</a:t>
                      </a:r>
                      <a:endParaRPr lang="en-AU" sz="8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310" marR="10310" marT="10310" marB="1031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3215104" y="603215"/>
            <a:ext cx="6524209" cy="982031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339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317168"/>
              </p:ext>
            </p:extLst>
          </p:nvPr>
        </p:nvGraphicFramePr>
        <p:xfrm>
          <a:off x="888158" y="155400"/>
          <a:ext cx="7362080" cy="6153920"/>
        </p:xfrm>
        <a:graphic>
          <a:graphicData uri="http://schemas.openxmlformats.org/drawingml/2006/table">
            <a:tbl>
              <a:tblPr/>
              <a:tblGrid>
                <a:gridCol w="388152"/>
                <a:gridCol w="826513"/>
                <a:gridCol w="1128361"/>
                <a:gridCol w="836586"/>
                <a:gridCol w="552270"/>
                <a:gridCol w="819108"/>
                <a:gridCol w="819108"/>
                <a:gridCol w="633398"/>
                <a:gridCol w="679292"/>
                <a:gridCol w="679292"/>
              </a:tblGrid>
              <a:tr h="276425">
                <a:tc gridSpan="10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Figure 12.41</a:t>
                      </a:r>
                      <a:endParaRPr lang="en-AU" sz="95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26891">
                <a:tc gridSpan="10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</a:rPr>
                        <a:t>Cause of Death 2011 - 2012</a:t>
                      </a:r>
                      <a:endParaRPr lang="en-AU" sz="12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2689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 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 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Australia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New Zealand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2610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Year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Modality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Cause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Aboriginal/TSI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Maori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Pacific 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People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Non-Indigenous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ATSI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Maori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Pacific 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People 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Non-Indigenous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ATSI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26891">
                <a:tc rowSpan="1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</a:rPr>
                        <a:t>2012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Dialysis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Cardiac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(43%)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(44%)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(72%)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 (29%)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(53%)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(55%)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(34%)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689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Dialysis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Vascular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(6%)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(11%)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(6%)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(7%)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(7%)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(7%)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(6%)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89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Dialysis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Infection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(12%)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(11%)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(6%)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 (8%)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(9%)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(10%)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(7%)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89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Dialysis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(28%)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(11%)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(6%)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 (39%)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(14%)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(13%)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 (31%)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89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Dialysis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Malignancy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(2%)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(6%)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(5%)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(4%)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72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Dialysis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Miscellaneous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(9%)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(22%)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(11%)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 (11%)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(12%)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(15%)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 (18%)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89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Dialysis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1292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89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Transplant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Cardiac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(33%)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(21%)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(50%)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(50%)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(29%)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89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Transplant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Vascular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(10%)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(50%)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(10%)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89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Transplant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Infection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(33%)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(14%)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(25%)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(10%)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89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Transplant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(10%)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(5%)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72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Transplant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Malignancy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(33%)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(100%)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 (29%)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(25%)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(38%)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72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Transplant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Miscellaneous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(100%)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(15%)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(10%)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891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Transplant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AU" sz="1000" kern="140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AU" sz="1000" kern="14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134" marR="32134" marT="16067" marB="16067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ontrol 1"/>
          <p:cNvSpPr>
            <a:spLocks noChangeArrowheads="1" noChangeShapeType="1"/>
          </p:cNvSpPr>
          <p:nvPr/>
        </p:nvSpPr>
        <p:spPr bwMode="auto">
          <a:xfrm>
            <a:off x="1527951" y="1026171"/>
            <a:ext cx="7260450" cy="6755754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97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512" y="467182"/>
            <a:ext cx="8629637" cy="5507262"/>
            <a:chOff x="110180030" y="112589301"/>
            <a:chExt cx="3180748" cy="2499544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0345908" y="112589301"/>
              <a:ext cx="935871" cy="2781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12.3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100" name="Picture 4" descr="fig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3" r="1813"/>
            <a:stretch>
              <a:fillRect/>
            </a:stretch>
          </p:blipFill>
          <p:spPr bwMode="auto">
            <a:xfrm>
              <a:off x="110180030" y="112888578"/>
              <a:ext cx="3180748" cy="2200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505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512" y="237890"/>
            <a:ext cx="8746412" cy="5209874"/>
            <a:chOff x="112085342" y="107130012"/>
            <a:chExt cx="4706092" cy="2470876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2224569" y="107130012"/>
              <a:ext cx="936000" cy="2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12.4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5124" name="Picture 4" descr="fig12_4_12_12_col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5" b="195"/>
            <a:stretch>
              <a:fillRect/>
            </a:stretch>
          </p:blipFill>
          <p:spPr bwMode="auto">
            <a:xfrm>
              <a:off x="112085342" y="107257062"/>
              <a:ext cx="4706092" cy="23438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2210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0787" y="251242"/>
            <a:ext cx="7765962" cy="5942172"/>
            <a:chOff x="112937914" y="109521103"/>
            <a:chExt cx="3792722" cy="2827652"/>
          </a:xfrm>
        </p:grpSpPr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12937914" y="109521103"/>
              <a:ext cx="859635" cy="2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12.5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6148" name="Picture 4" descr="fig12_5_12_12_col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" r="325"/>
            <a:stretch>
              <a:fillRect/>
            </a:stretch>
          </p:blipFill>
          <p:spPr bwMode="auto">
            <a:xfrm>
              <a:off x="113125399" y="109709600"/>
              <a:ext cx="3605237" cy="2639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1143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55659" y="479771"/>
            <a:ext cx="7287133" cy="5476529"/>
            <a:chOff x="112800345" y="112278414"/>
            <a:chExt cx="3971237" cy="2717581"/>
          </a:xfrm>
        </p:grpSpPr>
        <p:pic>
          <p:nvPicPr>
            <p:cNvPr id="7171" name="Picture 3" descr="fig12_5_partB_12_12_col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" r="325"/>
            <a:stretch>
              <a:fillRect/>
            </a:stretch>
          </p:blipFill>
          <p:spPr bwMode="auto">
            <a:xfrm>
              <a:off x="113165912" y="112356524"/>
              <a:ext cx="3605670" cy="2639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12800345" y="112278414"/>
              <a:ext cx="936000" cy="254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12.6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7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9460" y="251511"/>
            <a:ext cx="7810215" cy="6025301"/>
            <a:chOff x="103351567" y="106742302"/>
            <a:chExt cx="5637418" cy="3884697"/>
          </a:xfrm>
        </p:grpSpPr>
        <p:pic>
          <p:nvPicPr>
            <p:cNvPr id="8195" name="Picture 3" descr="fig12_6_12_12_col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" r="325"/>
            <a:stretch>
              <a:fillRect/>
            </a:stretch>
          </p:blipFill>
          <p:spPr bwMode="auto">
            <a:xfrm>
              <a:off x="103874465" y="106882999"/>
              <a:ext cx="5114520" cy="37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103351567" y="106742302"/>
              <a:ext cx="895057" cy="2813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12.7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872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rol 1"/>
          <p:cNvSpPr>
            <a:spLocks noChangeArrowheads="1" noChangeShapeType="1"/>
          </p:cNvSpPr>
          <p:nvPr/>
        </p:nvSpPr>
        <p:spPr bwMode="auto">
          <a:xfrm>
            <a:off x="4160838" y="8678863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4160838" y="5105400"/>
            <a:ext cx="4089400" cy="34575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895600" cy="365125"/>
          </a:xfrm>
        </p:spPr>
        <p:txBody>
          <a:bodyPr/>
          <a:lstStyle/>
          <a:p>
            <a:r>
              <a:rPr lang="en-AU" dirty="0" smtClean="0">
                <a:solidFill>
                  <a:prstClr val="black">
                    <a:tint val="75000"/>
                  </a:prstClr>
                </a:solidFill>
              </a:rPr>
              <a:t>ANZDATA Registry Annual Report 2013</a:t>
            </a: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238" y="6138300"/>
            <a:ext cx="675686" cy="575684"/>
          </a:xfrm>
          <a:prstGeom prst="rect">
            <a:avLst/>
          </a:prstGeom>
        </p:spPr>
      </p:pic>
      <p:sp>
        <p:nvSpPr>
          <p:cNvPr id="6" name="Control 1"/>
          <p:cNvSpPr>
            <a:spLocks noChangeArrowheads="1" noChangeShapeType="1"/>
          </p:cNvSpPr>
          <p:nvPr/>
        </p:nvSpPr>
        <p:spPr bwMode="auto">
          <a:xfrm>
            <a:off x="3387725" y="8893175"/>
            <a:ext cx="4876800" cy="318611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10" name="Control 1"/>
          <p:cNvSpPr>
            <a:spLocks noChangeArrowheads="1" noChangeShapeType="1"/>
          </p:cNvSpPr>
          <p:nvPr/>
        </p:nvSpPr>
        <p:spPr bwMode="auto">
          <a:xfrm>
            <a:off x="3168650" y="4311650"/>
            <a:ext cx="4294188" cy="504507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8022" y="317635"/>
            <a:ext cx="8079490" cy="6263459"/>
            <a:chOff x="103840174" y="111724701"/>
            <a:chExt cx="4692635" cy="3273465"/>
          </a:xfrm>
        </p:grpSpPr>
        <p:pic>
          <p:nvPicPr>
            <p:cNvPr id="9220" name="Picture 4" descr="fig12_7_12_12_colo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5" b="175"/>
            <a:stretch>
              <a:fillRect/>
            </a:stretch>
          </p:blipFill>
          <p:spPr bwMode="auto">
            <a:xfrm>
              <a:off x="104083193" y="111773484"/>
              <a:ext cx="4449616" cy="32246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8" name="Text Box 3"/>
            <p:cNvSpPr txBox="1">
              <a:spLocks noChangeArrowheads="1"/>
            </p:cNvSpPr>
            <p:nvPr/>
          </p:nvSpPr>
          <p:spPr bwMode="auto">
            <a:xfrm>
              <a:off x="103840174" y="111724701"/>
              <a:ext cx="936000" cy="263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5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anose="020B0A04020102020204" pitchFamily="34" charset="0"/>
                </a:rPr>
                <a:t>Figure 12.8</a:t>
              </a:r>
              <a:endParaRPr kumimoji="0" lang="en-US" sz="9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319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2738</Words>
  <Application>Microsoft Office PowerPoint</Application>
  <PresentationFormat>On-screen Show (4:3)</PresentationFormat>
  <Paragraphs>1555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Adams</dc:creator>
  <cp:lastModifiedBy>Kylie Hurst</cp:lastModifiedBy>
  <cp:revision>45</cp:revision>
  <dcterms:created xsi:type="dcterms:W3CDTF">2014-04-23T03:07:24Z</dcterms:created>
  <dcterms:modified xsi:type="dcterms:W3CDTF">2014-07-03T02:34:41Z</dcterms:modified>
</cp:coreProperties>
</file>