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  <p:sldId id="269" r:id="rId11"/>
    <p:sldId id="268" r:id="rId12"/>
    <p:sldId id="267" r:id="rId13"/>
    <p:sldId id="266" r:id="rId14"/>
    <p:sldId id="282" r:id="rId15"/>
    <p:sldId id="283" r:id="rId16"/>
    <p:sldId id="284" r:id="rId17"/>
    <p:sldId id="285" r:id="rId18"/>
    <p:sldId id="286" r:id="rId19"/>
    <p:sldId id="265" r:id="rId20"/>
    <p:sldId id="273" r:id="rId21"/>
    <p:sldId id="287" r:id="rId22"/>
    <p:sldId id="270" r:id="rId23"/>
    <p:sldId id="272" r:id="rId24"/>
    <p:sldId id="271" r:id="rId25"/>
    <p:sldId id="276" r:id="rId26"/>
    <p:sldId id="275" r:id="rId27"/>
    <p:sldId id="274" r:id="rId28"/>
    <p:sldId id="279" r:id="rId29"/>
    <p:sldId id="277" r:id="rId30"/>
    <p:sldId id="288" r:id="rId31"/>
    <p:sldId id="289" r:id="rId32"/>
    <p:sldId id="281" r:id="rId33"/>
    <p:sldId id="280" r:id="rId34"/>
    <p:sldId id="278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5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0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2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9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7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3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2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7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3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4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70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3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4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4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7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3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14/07/2014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2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160838" y="4703763"/>
            <a:ext cx="4089400" cy="3783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821360" y="98606970"/>
            <a:ext cx="6931025" cy="10274300"/>
            <a:chOff x="116757937" y="106696230"/>
            <a:chExt cx="6930331" cy="979083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7833812" y="107973831"/>
              <a:ext cx="5567341" cy="7154079"/>
              <a:chOff x="117738276" y="107973831"/>
              <a:chExt cx="5567341" cy="7154079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19534481" y="109328016"/>
                <a:ext cx="2494971" cy="5799894"/>
              </a:xfrm>
              <a:prstGeom prst="rect">
                <a:avLst/>
              </a:prstGeom>
              <a:gradFill rotWithShape="0">
                <a:gsLst>
                  <a:gs pos="0">
                    <a:srgbClr val="CCCCCC">
                      <a:gamma/>
                      <a:tint val="20000"/>
                      <a:invGamma/>
                    </a:srgbClr>
                  </a:gs>
                  <a:gs pos="100000">
                    <a:srgbClr val="CCCC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altLang="en-US" sz="1400" dirty="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Philip Clayton</a:t>
                </a:r>
                <a:endParaRPr lang="en-US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20532392" y="107973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>
                    <a:solidFill>
                      <a:srgbClr val="FCF8AC"/>
                    </a:solidFill>
                    <a:latin typeface="Arial Black" pitchFamily="34" charset="0"/>
                    <a:cs typeface="Arial" pitchFamily="34" charset="0"/>
                  </a:rPr>
                  <a:t>CHAPTER 9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117738276" y="108873322"/>
                <a:ext cx="3406840" cy="1611621"/>
              </a:xfrm>
              <a:prstGeom prst="rect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97979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28398" dir="3806097" algn="ctr" rotWithShape="0">
                  <a:srgbClr val="666666"/>
                </a:outerShdw>
              </a:effectLst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KIDNEY DONATION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19529749" y="114767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900" b="1">
                    <a:solidFill>
                      <a:srgbClr val="003380"/>
                    </a:solidFill>
                    <a:latin typeface="Arial" pitchFamily="34" charset="0"/>
                    <a:cs typeface="Arial" pitchFamily="34" charset="0"/>
                  </a:rPr>
                  <a:t>2013 Annual Report - 36th Edition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Picture 24" descr="AnzDataHea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79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25" descr="ANZDATA Footer yel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93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406525" y="908050"/>
            <a:ext cx="6480175" cy="4608513"/>
            <a:chOff x="110717591" y="105570213"/>
            <a:chExt cx="6671603" cy="318140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3981703" y="107141609"/>
              <a:ext cx="3407485" cy="16100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600" b="0" dirty="0" smtClean="0">
                  <a:solidFill>
                    <a:srgbClr val="000000"/>
                  </a:solidFill>
                  <a:latin typeface="Arial Black" pitchFamily="34" charset="0"/>
                </a:rPr>
                <a:t>PAEDIATRIC</a:t>
              </a:r>
              <a:endParaRPr lang="en-US" altLang="en-US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1395212" y="106001459"/>
              <a:ext cx="2584961" cy="1140150"/>
            </a:xfrm>
            <a:prstGeom prst="rect">
              <a:avLst/>
            </a:prstGeom>
            <a:solidFill>
              <a:srgbClr val="004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0">
                  <a:latin typeface="Arial Black" pitchFamily="34" charset="0"/>
                </a:rPr>
                <a:t>CHAPTER </a:t>
              </a:r>
              <a:r>
                <a:rPr lang="en-AU" altLang="en-US" sz="1800" b="0" smtClean="0">
                  <a:latin typeface="Arial Black" pitchFamily="34" charset="0"/>
                </a:rPr>
                <a:t>11</a:t>
              </a:r>
              <a:endParaRPr lang="en-US" altLang="en-US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3980174" y="106488295"/>
              <a:ext cx="1368350" cy="653314"/>
            </a:xfrm>
            <a:prstGeom prst="rect">
              <a:avLst/>
            </a:prstGeom>
            <a:solidFill>
              <a:srgbClr val="CCE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prstClr val="black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12611824" y="107141609"/>
              <a:ext cx="1368350" cy="653314"/>
            </a:xfrm>
            <a:prstGeom prst="rect">
              <a:avLst/>
            </a:prstGeom>
            <a:solidFill>
              <a:srgbClr val="F6EE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prstClr val="black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10717591" y="107141609"/>
              <a:ext cx="6671603" cy="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3981703" y="105570213"/>
              <a:ext cx="6" cy="3181406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88613"/>
            <a:ext cx="1343078" cy="11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9435" y="332833"/>
            <a:ext cx="7625085" cy="5597360"/>
            <a:chOff x="104546428" y="112211937"/>
            <a:chExt cx="3841322" cy="253259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546428" y="112444489"/>
              <a:ext cx="3841322" cy="2300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4546428" y="112211937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11.7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0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5441" y="347359"/>
            <a:ext cx="8505872" cy="5926299"/>
            <a:chOff x="110936180" y="107152674"/>
            <a:chExt cx="3260316" cy="2494234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936180" y="107260299"/>
              <a:ext cx="3260316" cy="2386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936180" y="107152674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11.8a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2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1357" y="345538"/>
            <a:ext cx="8467773" cy="5798678"/>
            <a:chOff x="114075306" y="107077741"/>
            <a:chExt cx="3278022" cy="2554617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5306" y="107145364"/>
              <a:ext cx="3278022" cy="2486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4075306" y="107077741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11.8b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3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1026" name="Picture 2" descr="E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5" y="403152"/>
            <a:ext cx="8347887" cy="556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2893" y="403152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2050" name="Picture 2" descr="Ferritin_a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6" y="300295"/>
            <a:ext cx="8431872" cy="561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4418" y="395178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11.10a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3074" name="Picture 2" descr="Ferritin_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5" y="395178"/>
            <a:ext cx="8399768" cy="560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4418" y="395178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11.10b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4098" name="Picture 2" descr="Transferrin_a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2" y="465305"/>
            <a:ext cx="8220745" cy="548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4418" y="395178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11.11a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5122" name="Picture 2" descr="Transferrin_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4" y="474921"/>
            <a:ext cx="8418372" cy="561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4418" y="395178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11.11b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230017"/>
            <a:ext cx="8641724" cy="5920225"/>
            <a:chOff x="110622806" y="111476144"/>
            <a:chExt cx="8517796" cy="6032661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622806" y="111638241"/>
              <a:ext cx="8517796" cy="5870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799743" y="111476144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11.12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0261" y="346865"/>
            <a:ext cx="8625670" cy="5750446"/>
            <a:chOff x="114412564" y="111604585"/>
            <a:chExt cx="8090884" cy="5750426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412564" y="111604585"/>
              <a:ext cx="8090884" cy="5750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4543864" y="111604585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11.13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92884" y="312266"/>
            <a:ext cx="8342918" cy="5767356"/>
            <a:chOff x="103126971" y="109394676"/>
            <a:chExt cx="8344945" cy="5765532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103126971" y="109394676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11.1a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252377" y="109683579"/>
              <a:ext cx="8219539" cy="5476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4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94948"/>
              </p:ext>
            </p:extLst>
          </p:nvPr>
        </p:nvGraphicFramePr>
        <p:xfrm>
          <a:off x="460743" y="1127052"/>
          <a:ext cx="8198221" cy="3639299"/>
        </p:xfrm>
        <a:graphic>
          <a:graphicData uri="http://schemas.openxmlformats.org/drawingml/2006/table">
            <a:tbl>
              <a:tblPr/>
              <a:tblGrid>
                <a:gridCol w="1544164"/>
                <a:gridCol w="1544164"/>
                <a:gridCol w="1056295"/>
                <a:gridCol w="1054028"/>
                <a:gridCol w="1002107"/>
                <a:gridCol w="1002107"/>
                <a:gridCol w="995356"/>
              </a:tblGrid>
              <a:tr h="333153">
                <a:tc gridSpan="7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11.14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21488"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of Prevalent Patients for whom URR or </a:t>
                      </a:r>
                      <a:r>
                        <a:rPr lang="en-AU" sz="1600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Kt</a:t>
                      </a: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/V was reported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&lt; 18 Years of Age at 31st December in Australia and New Zealand</a:t>
                      </a:r>
                      <a:b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2008 - 2012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232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400" kern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</a:t>
                      </a:r>
                      <a:endParaRPr lang="en-AU" sz="1400" kern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Treatment 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95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Modality 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8782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Haemodialysis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1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Peritoneal Dialysis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1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Haemodialysis 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65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Peritoneal Dialysis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2076450" y="10406063"/>
            <a:ext cx="6367463" cy="2419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1783" y="265526"/>
            <a:ext cx="8704141" cy="5872783"/>
            <a:chOff x="103174030" y="107461185"/>
            <a:chExt cx="7537547" cy="5896569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174030" y="107531491"/>
              <a:ext cx="7537547" cy="582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3196618" y="107461185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11.15a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8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585" y="224729"/>
            <a:ext cx="8953045" cy="5968697"/>
            <a:chOff x="106647643" y="107564489"/>
            <a:chExt cx="7762805" cy="5689811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647643" y="107564489"/>
              <a:ext cx="7762805" cy="5689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781261" y="107564489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11.15b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5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2947" y="225126"/>
            <a:ext cx="8632974" cy="5797289"/>
            <a:chOff x="103163082" y="111167354"/>
            <a:chExt cx="7989770" cy="6077885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163082" y="111211359"/>
              <a:ext cx="7989770" cy="6033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3248786" y="111167354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11.16a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3610" y="274478"/>
            <a:ext cx="8722314" cy="5918954"/>
            <a:chOff x="106456845" y="111244274"/>
            <a:chExt cx="8042395" cy="6120698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456845" y="111351899"/>
              <a:ext cx="8042395" cy="6013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679833" y="111244274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11.16b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8605" y="380124"/>
            <a:ext cx="7612206" cy="5590528"/>
            <a:chOff x="110766376" y="107273547"/>
            <a:chExt cx="3273188" cy="228150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782870" y="107273547"/>
              <a:ext cx="1095684" cy="214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11.17a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766376" y="107484015"/>
              <a:ext cx="3273188" cy="2071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52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6172" y="328333"/>
            <a:ext cx="8183142" cy="5801182"/>
            <a:chOff x="114130474" y="107199057"/>
            <a:chExt cx="3180063" cy="233373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4167418" y="107199057"/>
              <a:ext cx="1099220" cy="213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11.17b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130474" y="107338149"/>
              <a:ext cx="3180063" cy="2194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88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9802" y="362202"/>
            <a:ext cx="8012527" cy="5660229"/>
            <a:chOff x="110830326" y="110905584"/>
            <a:chExt cx="3052336" cy="221895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830326" y="110905584"/>
              <a:ext cx="1095627" cy="20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11.18a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872663" y="111059507"/>
              <a:ext cx="3009999" cy="2065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3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417" y="373472"/>
            <a:ext cx="8103393" cy="5686639"/>
            <a:chOff x="114108475" y="110898719"/>
            <a:chExt cx="3206547" cy="216890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4162215" y="110898719"/>
              <a:ext cx="1102747" cy="201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11.18b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108475" y="111007181"/>
              <a:ext cx="3206547" cy="2060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01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7182" name="Picture 14" descr="HDTechniqueSurvival_a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5" y="471414"/>
            <a:ext cx="8189545" cy="54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98535" y="364258"/>
            <a:ext cx="1095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11.19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67" y="503853"/>
            <a:ext cx="8449308" cy="563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05763" y="347301"/>
            <a:ext cx="1113210" cy="21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Figure 11.1b</a:t>
            </a:r>
            <a:endParaRPr kumimoji="0" 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9219" name="Picture 3" descr="HDTechniqueSurvival_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365088"/>
            <a:ext cx="8300319" cy="55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6387" y="365088"/>
            <a:ext cx="10985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11.20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534" y="435978"/>
            <a:ext cx="7905754" cy="5545297"/>
            <a:chOff x="104371207" y="107073118"/>
            <a:chExt cx="3883981" cy="2757588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4416619" y="107073118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11.19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371207" y="107209769"/>
              <a:ext cx="3883981" cy="2620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7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2924" y="309157"/>
            <a:ext cx="8051601" cy="5540474"/>
            <a:chOff x="104402528" y="110210253"/>
            <a:chExt cx="3935719" cy="2445262"/>
          </a:xfrm>
        </p:grpSpPr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402528" y="110286491"/>
              <a:ext cx="3935719" cy="2369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4452891" y="110210253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11.21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955041"/>
              </p:ext>
            </p:extLst>
          </p:nvPr>
        </p:nvGraphicFramePr>
        <p:xfrm>
          <a:off x="256341" y="642860"/>
          <a:ext cx="8591001" cy="4143613"/>
        </p:xfrm>
        <a:graphic>
          <a:graphicData uri="http://schemas.openxmlformats.org/drawingml/2006/table">
            <a:tbl>
              <a:tblPr/>
              <a:tblGrid>
                <a:gridCol w="1517338"/>
                <a:gridCol w="824172"/>
                <a:gridCol w="824172"/>
                <a:gridCol w="824172"/>
                <a:gridCol w="736062"/>
                <a:gridCol w="773017"/>
                <a:gridCol w="773017"/>
                <a:gridCol w="773017"/>
                <a:gridCol w="773017"/>
                <a:gridCol w="773017"/>
              </a:tblGrid>
              <a:tr h="430517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11.22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0225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Use of PD Solutions 2009 - 2012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50547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Solutions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 anchor="b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Australia               New Zealand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227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13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13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13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41842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3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AU" sz="13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39)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43)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420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3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Glucose</a:t>
                      </a:r>
                      <a:endParaRPr lang="en-AU" sz="13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(98%)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(75%)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(70%)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(90%)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(100%)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(100%)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(100%)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(100%)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(98%)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3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Icodextrin</a:t>
                      </a:r>
                      <a:endParaRPr lang="en-AU" sz="13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(7%)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(17%)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46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3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GDP Lactate</a:t>
                      </a:r>
                      <a:endParaRPr lang="en-AU" sz="13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(43%)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(86%)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(80%)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(83%)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6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3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GDP Bicarbonate</a:t>
                      </a:r>
                      <a:endParaRPr lang="en-AU" sz="13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(0%)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-2710578" y="8638037"/>
            <a:ext cx="8241174" cy="474359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4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-2710578" y="8638037"/>
            <a:ext cx="8241174" cy="474359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42" name="Picture 2" descr="Time to first peritoni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453450"/>
            <a:ext cx="8165024" cy="54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4951" y="453450"/>
            <a:ext cx="1095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11.24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-2710578" y="8638037"/>
            <a:ext cx="8241174" cy="4743596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266" name="Picture 2" descr="Peritonitis 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85699"/>
            <a:ext cx="8308800" cy="553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5025" y="385699"/>
            <a:ext cx="1095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11.25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9367" y="387972"/>
            <a:ext cx="8429027" cy="5692387"/>
            <a:chOff x="103035694" y="112065209"/>
            <a:chExt cx="8309482" cy="551115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3035694" y="112065209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11.2a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213352" y="112252237"/>
              <a:ext cx="8131824" cy="532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5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01" y="664798"/>
            <a:ext cx="8036421" cy="535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7556" y="442469"/>
            <a:ext cx="1129499" cy="22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Figure 11.2b</a:t>
            </a:r>
            <a:endParaRPr kumimoji="0" 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43127"/>
              </p:ext>
            </p:extLst>
          </p:nvPr>
        </p:nvGraphicFramePr>
        <p:xfrm>
          <a:off x="1365161" y="372973"/>
          <a:ext cx="6470283" cy="5797397"/>
        </p:xfrm>
        <a:graphic>
          <a:graphicData uri="http://schemas.openxmlformats.org/drawingml/2006/table">
            <a:tbl>
              <a:tblPr/>
              <a:tblGrid>
                <a:gridCol w="1874332"/>
                <a:gridCol w="888671"/>
                <a:gridCol w="888671"/>
                <a:gridCol w="902754"/>
                <a:gridCol w="902754"/>
                <a:gridCol w="1013101"/>
              </a:tblGrid>
              <a:tr h="309833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11.3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879" marR="71879" marT="71879" marB="71879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3141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Causes of End Stage Kidney Disease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 Children and Adolescents  2007 - 2012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Australia and New Zealand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17" marR="36517" marT="36517" marB="36517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170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2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5934" marR="35934" marT="35934" marB="35934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Age Groups (Years)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7306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0-4 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5-9 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10-14 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15-17 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34" marR="35934" marT="35934" marB="35934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015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(31%)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(33%)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(40%)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(29%)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448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Familial GN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1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Reflux Nephropathy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1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Polycystic Kidney Disease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1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Medullary Cystic Disease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1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Posterior Urethral Valve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91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Haemolytic Uraemic Syndrome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35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Hypoplasia/Dysplasia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(29%)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(22%)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(19%)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9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9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Cortical Necrosis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8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Interstitial Nephritis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448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Cystinosis</a:t>
                      </a:r>
                      <a:endParaRPr lang="en-A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9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Uncertain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590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</a:t>
                      </a:r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/Other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(23%)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(20%)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43"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510463" y="3460750"/>
            <a:ext cx="4705350" cy="45339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9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7175500" y="10374313"/>
            <a:ext cx="5035550" cy="2293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04198"/>
              </p:ext>
            </p:extLst>
          </p:nvPr>
        </p:nvGraphicFramePr>
        <p:xfrm>
          <a:off x="665664" y="250030"/>
          <a:ext cx="7922417" cy="5791839"/>
        </p:xfrm>
        <a:graphic>
          <a:graphicData uri="http://schemas.openxmlformats.org/drawingml/2006/table">
            <a:tbl>
              <a:tblPr/>
              <a:tblGrid>
                <a:gridCol w="1463831"/>
                <a:gridCol w="794221"/>
                <a:gridCol w="797277"/>
                <a:gridCol w="797277"/>
                <a:gridCol w="745105"/>
                <a:gridCol w="840474"/>
                <a:gridCol w="1242116"/>
                <a:gridCol w="1242116"/>
              </a:tblGrid>
              <a:tr h="476595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11.4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20211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Modality of Initial Renal Replacement Therapy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By Year of First Treatment - Australia and New Zealand 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&lt; 18 Years of Age at First Treatment</a:t>
                      </a:r>
                      <a:endParaRPr lang="en-AU" sz="18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242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Current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Treatment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Year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0112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2007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2008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2009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2010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2011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2012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  <a:endParaRPr lang="en-AU" sz="16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0-9 Years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(20%)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(26%)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(15%)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(23%)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(34%)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(31%)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(25%)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(70%)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(65%)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(63%)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(64%)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(48%)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(46%)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(59%)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(10%)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(22%)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(14%)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(17%)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(23%)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(16%)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10-17 Years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(39%)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(58%)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(44%)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(52%)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(33%)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(42%)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(45%)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(39%)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(21%)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(44%)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(20%)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(42%)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(39%)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(34%)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(23%)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(21%)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(11%)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(28%)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(25%)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(18%)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(21%)</a:t>
                      </a:r>
                      <a:endParaRPr lang="en-AU" sz="14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9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  <a:endParaRPr lang="en-AU" sz="1400" b="1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2119313" y="4179888"/>
            <a:ext cx="6156325" cy="43592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0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75541"/>
              </p:ext>
            </p:extLst>
          </p:nvPr>
        </p:nvGraphicFramePr>
        <p:xfrm>
          <a:off x="347731" y="476519"/>
          <a:ext cx="8487175" cy="4783514"/>
        </p:xfrm>
        <a:graphic>
          <a:graphicData uri="http://schemas.openxmlformats.org/drawingml/2006/table">
            <a:tbl>
              <a:tblPr/>
              <a:tblGrid>
                <a:gridCol w="1289331"/>
                <a:gridCol w="985690"/>
                <a:gridCol w="1013243"/>
                <a:gridCol w="1013243"/>
                <a:gridCol w="991345"/>
                <a:gridCol w="991345"/>
                <a:gridCol w="1101489"/>
                <a:gridCol w="1101489"/>
              </a:tblGrid>
              <a:tr h="437882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11.5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996" marR="71996" marT="71996" marB="71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92727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Modality of Treatment for all Patients in Australia and New Zealand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&lt; 18 Years of Age at 31st December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3678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Current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Treatment  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Year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489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2007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2008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Total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F"/>
                    </a:solidFill>
                  </a:tcPr>
                </a:tc>
              </a:tr>
              <a:tr h="3421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57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Haemodialysis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(11%)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 (9%)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Peritoneal Dialysis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(18%)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(17%)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(16%)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(14%)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 (16%)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66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 (74%)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(72%)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 (73%)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(75%)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(76%)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(78%)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1454 (75%)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4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-973138" y="4265613"/>
            <a:ext cx="5443538" cy="19700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6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4808" y="298489"/>
            <a:ext cx="7339370" cy="5424223"/>
            <a:chOff x="104393706" y="109266490"/>
            <a:chExt cx="3871137" cy="261929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393706" y="109523053"/>
              <a:ext cx="3871137" cy="2362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4393706" y="109266490"/>
              <a:ext cx="1113480" cy="21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11.6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3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1215</Words>
  <Application>Microsoft Office PowerPoint</Application>
  <PresentationFormat>On-screen Show (4:3)</PresentationFormat>
  <Paragraphs>405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Julie Adams</cp:lastModifiedBy>
  <cp:revision>17</cp:revision>
  <dcterms:created xsi:type="dcterms:W3CDTF">2014-04-23T05:05:19Z</dcterms:created>
  <dcterms:modified xsi:type="dcterms:W3CDTF">2014-07-14T01:59:02Z</dcterms:modified>
</cp:coreProperties>
</file>