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9" r:id="rId3"/>
    <p:sldId id="263" r:id="rId4"/>
    <p:sldId id="260" r:id="rId5"/>
    <p:sldId id="262" r:id="rId6"/>
    <p:sldId id="261" r:id="rId7"/>
    <p:sldId id="265" r:id="rId8"/>
    <p:sldId id="264" r:id="rId9"/>
    <p:sldId id="268" r:id="rId10"/>
    <p:sldId id="267" r:id="rId11"/>
    <p:sldId id="271" r:id="rId12"/>
    <p:sldId id="266" r:id="rId13"/>
    <p:sldId id="270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B3411-9E8D-4CD7-B632-FE920A655064}" type="datetimeFigureOut">
              <a:rPr lang="en-AU" smtClean="0"/>
              <a:t>21/07/2014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1F685-8ED9-4DC2-9D7B-15850BFBE68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0547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FC539-5A73-4A68-ADB0-83DD5678CD3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58900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21/07/2014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92692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21/07/2014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532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21/07/2014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442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21/07/2014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7234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21/07/2014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034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21/07/2014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308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21/07/2014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2746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21/07/2014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5114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21/07/2014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65397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21/07/2014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469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8CBBE-6935-4331-B719-7BFEA68A52BE}" type="datetimeFigureOut">
              <a:rPr lang="en-AU" smtClean="0"/>
              <a:t>21/07/2014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42626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58CBBE-6935-4331-B719-7BFEA68A52BE}" type="datetimeFigureOut">
              <a:rPr lang="en-AU" smtClean="0"/>
              <a:t>21/07/2014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34CA7-EBA5-43A3-BFE4-6E4CD35C08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1368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1066" y="6369162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grpSp>
        <p:nvGrpSpPr>
          <p:cNvPr id="5" name="Group 2"/>
          <p:cNvGrpSpPr>
            <a:grpSpLocks/>
          </p:cNvGrpSpPr>
          <p:nvPr/>
        </p:nvGrpSpPr>
        <p:grpSpPr bwMode="auto">
          <a:xfrm>
            <a:off x="1406525" y="908050"/>
            <a:ext cx="6480175" cy="4608513"/>
            <a:chOff x="110717591" y="105570213"/>
            <a:chExt cx="6671603" cy="3181406"/>
          </a:xfrm>
        </p:grpSpPr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113981703" y="107141609"/>
              <a:ext cx="3407485" cy="1610010"/>
            </a:xfrm>
            <a:prstGeom prst="rect">
              <a:avLst/>
            </a:prstGeom>
            <a:solidFill>
              <a:srgbClr val="D9D9D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 anchor="ctr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n-US" sz="1600" b="0" dirty="0" smtClean="0">
                  <a:solidFill>
                    <a:srgbClr val="000000"/>
                  </a:solidFill>
                  <a:latin typeface="Arial Black" pitchFamily="34" charset="0"/>
                </a:rPr>
                <a:t>CANCER</a:t>
              </a:r>
              <a:endParaRPr lang="en-US" altLang="en-US" sz="1800" b="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111395212" y="106001459"/>
              <a:ext cx="2584961" cy="1140150"/>
            </a:xfrm>
            <a:prstGeom prst="rect">
              <a:avLst/>
            </a:prstGeom>
            <a:solidFill>
              <a:srgbClr val="004DC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 anchor="ctr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n-US" sz="1800" b="0" dirty="0">
                  <a:latin typeface="Arial Black" pitchFamily="34" charset="0"/>
                </a:rPr>
                <a:t>CHAPTER </a:t>
              </a:r>
              <a:r>
                <a:rPr lang="en-AU" altLang="en-US" sz="1800" b="0" dirty="0" smtClean="0">
                  <a:latin typeface="Arial Black" pitchFamily="34" charset="0"/>
                </a:rPr>
                <a:t>10</a:t>
              </a:r>
              <a:endParaRPr lang="en-US" altLang="en-US" sz="1800" b="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113980174" y="106488295"/>
              <a:ext cx="1368350" cy="653314"/>
            </a:xfrm>
            <a:prstGeom prst="rect">
              <a:avLst/>
            </a:prstGeom>
            <a:solidFill>
              <a:srgbClr val="CCE1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30000"/>
                </a:spcBef>
                <a:buClrTx/>
                <a:buSzTx/>
                <a:buFontTx/>
                <a:buNone/>
              </a:pPr>
              <a:endParaRPr lang="en-AU" altLang="en-US" sz="1700" b="0">
                <a:solidFill>
                  <a:schemeClr val="tx1"/>
                </a:solidFill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12611824" y="107141609"/>
              <a:ext cx="1368350" cy="653314"/>
            </a:xfrm>
            <a:prstGeom prst="rect">
              <a:avLst/>
            </a:prstGeom>
            <a:solidFill>
              <a:srgbClr val="F6EE7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>
              <a:lvl1pPr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AFD00"/>
                </a:buClr>
                <a:buSzPct val="160000"/>
                <a:buChar char="•"/>
                <a:defRPr sz="3200" b="1">
                  <a:solidFill>
                    <a:srgbClr val="FFFFFF"/>
                  </a:solidFill>
                  <a:latin typeface="Arial" charset="0"/>
                </a:defRPr>
              </a:lvl9pPr>
            </a:lstStyle>
            <a:p>
              <a:pPr>
                <a:lnSpc>
                  <a:spcPct val="85000"/>
                </a:lnSpc>
                <a:spcBef>
                  <a:spcPct val="30000"/>
                </a:spcBef>
                <a:buClrTx/>
                <a:buSzTx/>
                <a:buFontTx/>
                <a:buNone/>
              </a:pPr>
              <a:endParaRPr lang="en-AU" altLang="en-US" sz="1700" b="0">
                <a:solidFill>
                  <a:schemeClr val="tx1"/>
                </a:solidFill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110717591" y="107141609"/>
              <a:ext cx="6671603" cy="3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AU"/>
            </a:p>
          </p:txBody>
        </p:sp>
        <p:sp>
          <p:nvSpPr>
            <p:cNvPr id="12" name="Line 8"/>
            <p:cNvSpPr>
              <a:spLocks noChangeShapeType="1"/>
            </p:cNvSpPr>
            <p:nvPr/>
          </p:nvSpPr>
          <p:spPr bwMode="auto">
            <a:xfrm>
              <a:off x="113981703" y="105570213"/>
              <a:ext cx="6" cy="3181406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endParaRPr lang="en-AU"/>
            </a:p>
          </p:txBody>
        </p:sp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4388613"/>
            <a:ext cx="1343078" cy="114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976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9218" name="Picture 2" descr="cif_colorect_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364944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67544" y="404664"/>
            <a:ext cx="9017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10.7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739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820770"/>
              </p:ext>
            </p:extLst>
          </p:nvPr>
        </p:nvGraphicFramePr>
        <p:xfrm>
          <a:off x="1547664" y="157314"/>
          <a:ext cx="5812332" cy="6083051"/>
        </p:xfrm>
        <a:graphic>
          <a:graphicData uri="http://schemas.openxmlformats.org/drawingml/2006/table">
            <a:tbl>
              <a:tblPr/>
              <a:tblGrid>
                <a:gridCol w="1650623"/>
                <a:gridCol w="1375046"/>
                <a:gridCol w="1406110"/>
                <a:gridCol w="1380553"/>
              </a:tblGrid>
              <a:tr h="288033">
                <a:tc gridSpan="4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10.8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23946" marB="2394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96632">
                <a:tc gridSpan="4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Frequency of Site-Specific Cancers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23946" marB="2394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999870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 </a:t>
                      </a:r>
                      <a:endParaRPr lang="en-AU" sz="12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Recipients who developed incident cancer following first transplant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Recipients with prior cancer and developed a new cancer following first transplant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Recipients with prior cancer and developed cancer recurrence following first transplant</a:t>
                      </a: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33228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All cancers (n, %)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2760 (100)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 (100)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(100)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6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Colorectal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509 (18.4)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 (19.3)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(4.4)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Urinary tract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 (13.4)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(14.0)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 (30.4)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Female genitourinary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 (10.8)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(1.8)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(13.0)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Melanoma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295 (10.7)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(14.0)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(13.0)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Lung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 (7.9)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 (14.0)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Haematological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 (7.9)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 (7.0)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(8.7)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Prostate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167 (6.1)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(8.8)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Breast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150 (5.8)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(10.5)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(26.1)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Oral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126 (4.6)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(5.3)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(4.4)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617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Central nervous system (CNS)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 (3.4)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(3.5)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Thyroid/endocrine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 (2.4)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Connective tissue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 (1.1)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(1.8)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Others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 (2.0)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28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Cancers with unknown site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 (6.0)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AU" sz="11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3946" marR="23946" marT="11973" marB="11973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6659563" y="4165600"/>
            <a:ext cx="6648450" cy="67770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3347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12443"/>
              </p:ext>
            </p:extLst>
          </p:nvPr>
        </p:nvGraphicFramePr>
        <p:xfrm>
          <a:off x="1547664" y="260648"/>
          <a:ext cx="5946602" cy="6049773"/>
        </p:xfrm>
        <a:graphic>
          <a:graphicData uri="http://schemas.openxmlformats.org/drawingml/2006/table">
            <a:tbl>
              <a:tblPr/>
              <a:tblGrid>
                <a:gridCol w="2691738"/>
                <a:gridCol w="3254864"/>
              </a:tblGrid>
              <a:tr h="288031">
                <a:tc gridSpan="2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10.9</a:t>
                      </a:r>
                      <a:endParaRPr lang="en-AU" sz="9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656" marR="26656" marT="26656" marB="2665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825427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Novel Risk Factors for Cancer Development After Kidney Transplantation </a:t>
                      </a:r>
                      <a:endParaRPr lang="en-AU" sz="1400" b="1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656" marR="26656" marT="26656" marB="2665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753662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Acute rejection and cancer risk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Lim WH et al Transplantation 2014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656" marR="26656" marT="13328" marB="1332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Recipients who experienced acute rejection and treated with T-cell-depleting antibody were 40% more likely to develop incident cancer compared with those who did not experience acute rejection, particularly genitourinary tract cancers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656" marR="26656" marT="13328" marB="13328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2466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Time on dialysis and cancer risk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Wong G et al Transplantation 2013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656" marR="26656" marT="13328" marB="1332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There is a linear relationship between duration of dialysis and the risk of cancer after transplantation, with over 2.5-fold increase in the risk of lung and urinary tract cancers among recipients who had been on dialysis for the longest duration before transplantation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656" marR="26656" marT="13328" marB="13328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057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Immunosuppression pre-transplant and cancer risk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Hibberd A et al Transplantation 2013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656" marR="26656" marT="13328" marB="1332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Use of pre-transplantation immunosuppression in the treatment of primary kidney disease is associated with 1.8-3.7-fold greater risk of </a:t>
                      </a:r>
                      <a:r>
                        <a:rPr lang="en-AU" sz="105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anogenital</a:t>
                      </a: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cancers, non-Hodgkin's lymphomas, breast cancers and urinary tract cancers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656" marR="26656" marT="13328" marB="13328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317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 type and cancer risk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Lim WH et al TSANZ abstract 2013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656" marR="26656" marT="13328" marB="1332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Compared to recipients of live-donor kidneys, recipients of expanded criteria deceased donor kidneys were at a 1.5-fold greater risk of developing incident cancers, particularly genitourinary cancers and post-transplant </a:t>
                      </a:r>
                      <a:r>
                        <a:rPr lang="en-AU" sz="1050" kern="1400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lymphoproliferative</a:t>
                      </a: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disease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656" marR="26656" marT="13328" marB="13328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9271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Donor cancer transmission in kidney transplantation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Systematic review of donor cancer transmission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i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Xiao D et al Am J Transplant 2013</a:t>
                      </a:r>
                      <a:endParaRPr lang="en-AU" sz="105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656" marR="26656" marT="13328" marB="13328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05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 total of 69 studies with 104 donor-transmitted cancer cases were identified, with the three most common transmitted cancer types being renal cell cancers (n = 20, 19%), melanoma (n = 18, 17%), lymphoma (n = 15, 14%) and lung cancers (n = 9, 9%). Recipients with donor-transmitted melanoma and lung cancers incurred the poorest overall survival and therefore donors with a history of melanoma or lung cancer should not be considered.</a:t>
                      </a:r>
                      <a:endParaRPr lang="en-AU" sz="105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26656" marR="26656" marT="13328" marB="13328" anchor="ctr">
                    <a:lnL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-1012825" y="3352800"/>
            <a:ext cx="6335713" cy="60864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6882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892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7056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9" name="Control 1"/>
          <p:cNvSpPr>
            <a:spLocks noChangeArrowheads="1" noChangeShapeType="1"/>
          </p:cNvSpPr>
          <p:nvPr/>
        </p:nvSpPr>
        <p:spPr bwMode="auto">
          <a:xfrm>
            <a:off x="4160838" y="4703763"/>
            <a:ext cx="4089400" cy="37830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026" name="Picture 2" descr="cif_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66457"/>
            <a:ext cx="8452862" cy="563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39552" y="366457"/>
            <a:ext cx="10096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10.1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200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254246"/>
              </p:ext>
            </p:extLst>
          </p:nvPr>
        </p:nvGraphicFramePr>
        <p:xfrm>
          <a:off x="395536" y="1052736"/>
          <a:ext cx="8444094" cy="3357132"/>
        </p:xfrm>
        <a:graphic>
          <a:graphicData uri="http://schemas.openxmlformats.org/drawingml/2006/table">
            <a:tbl>
              <a:tblPr/>
              <a:tblGrid>
                <a:gridCol w="1605558"/>
                <a:gridCol w="1337506"/>
                <a:gridCol w="1367701"/>
                <a:gridCol w="1342854"/>
                <a:gridCol w="1367701"/>
                <a:gridCol w="1422774"/>
              </a:tblGrid>
              <a:tr h="336972">
                <a:tc gridSpan="6"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95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Figure 10.2</a:t>
                      </a:r>
                      <a:endParaRPr lang="en-AU" sz="10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936104">
                <a:tc gridSpan="6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Cumulative Incidence of all Cancers in Australia and 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600" kern="1400" dirty="0">
                          <a:solidFill>
                            <a:srgbClr val="000000"/>
                          </a:solidFill>
                          <a:effectLst/>
                          <a:latin typeface="Arial Black"/>
                        </a:rPr>
                        <a:t>New Zealand (excluding non-melanocytic skin cancers)</a:t>
                      </a:r>
                      <a:endParaRPr lang="en-AU" sz="16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35992" marB="35992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624133"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Country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6 months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 years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 years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5 years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10 years 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1FF"/>
                    </a:solidFill>
                  </a:tcPr>
                </a:tc>
              </a:tr>
              <a:tr h="704858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 (1.2, 1.5)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 (2.0, 2.3)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3.5 (3.3, 3.7)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 (6.1, 6.8)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 (8.9, 9.9)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55065">
                <a:tc>
                  <a:txBody>
                    <a:bodyPr/>
                    <a:lstStyle/>
                    <a:p>
                      <a:pPr marR="0" indent="0" algn="l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1.2 (1.0, 1.6)</a:t>
                      </a:r>
                      <a:endParaRPr lang="en-AU" sz="1400" kern="140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 (1.6, 2.3)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3.2 (2.8, 3.7)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 (5.4, 6.7)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9.4 (8.4, 10.4)</a:t>
                      </a:r>
                      <a:endParaRPr lang="en-AU" sz="1400" kern="140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35992" marR="35992" marT="17996" marB="17996" anchor="ctr">
                    <a:lnL>
                      <a:noFill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Control 1"/>
          <p:cNvSpPr>
            <a:spLocks noChangeArrowheads="1" noChangeShapeType="1"/>
          </p:cNvSpPr>
          <p:nvPr/>
        </p:nvSpPr>
        <p:spPr bwMode="auto">
          <a:xfrm>
            <a:off x="-1866900" y="11128375"/>
            <a:ext cx="6375400" cy="1862138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8438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3074" name="Picture 2" descr="age_Aust_cif_all_t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192545" cy="553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39552" y="420886"/>
            <a:ext cx="10096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10.3a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1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4098" name="Picture 2" descr="age_NZ_cif_all_t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62570"/>
            <a:ext cx="8365354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39552" y="462570"/>
            <a:ext cx="9144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10.3b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01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5122" name="Picture 2" descr="age_Aust_di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6672"/>
            <a:ext cx="8432040" cy="5661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83568" y="476672"/>
            <a:ext cx="1008062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10.4a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371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6146" name="Picture 2" descr="age_NZ_di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430000" cy="56642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11560" y="332656"/>
            <a:ext cx="1009650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10.4b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892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7170" name="Picture 2" descr="cif_lung_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280920" cy="559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11560" y="440730"/>
            <a:ext cx="9017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10.5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848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4160838" y="8678863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" name="Control 1"/>
          <p:cNvSpPr>
            <a:spLocks noChangeArrowheads="1" noChangeShapeType="1"/>
          </p:cNvSpPr>
          <p:nvPr/>
        </p:nvSpPr>
        <p:spPr bwMode="auto">
          <a:xfrm>
            <a:off x="4160838" y="5105400"/>
            <a:ext cx="4089400" cy="345757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9512" y="6309320"/>
            <a:ext cx="2895600" cy="365125"/>
          </a:xfrm>
        </p:spPr>
        <p:txBody>
          <a:bodyPr/>
          <a:lstStyle/>
          <a:p>
            <a:r>
              <a:rPr lang="en-AU" dirty="0" smtClean="0"/>
              <a:t>ANZDATA Registry Annual Report 2013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238" y="6138300"/>
            <a:ext cx="675686" cy="575684"/>
          </a:xfrm>
          <a:prstGeom prst="rect">
            <a:avLst/>
          </a:prstGeom>
        </p:spPr>
      </p:pic>
      <p:sp>
        <p:nvSpPr>
          <p:cNvPr id="6" name="Control 1"/>
          <p:cNvSpPr>
            <a:spLocks noChangeArrowheads="1" noChangeShapeType="1"/>
          </p:cNvSpPr>
          <p:nvPr/>
        </p:nvSpPr>
        <p:spPr bwMode="auto">
          <a:xfrm>
            <a:off x="3387725" y="8893175"/>
            <a:ext cx="4876800" cy="318611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8194" name="Picture 2" descr="cif_kidney_al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3"/>
            <a:ext cx="8280920" cy="562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39552" y="404663"/>
            <a:ext cx="90011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 Black" pitchFamily="34" charset="0"/>
                <a:cs typeface="Arial" pitchFamily="34" charset="0"/>
              </a:rPr>
              <a:t>Figure 10.6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181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700</Words>
  <Application>Microsoft Office PowerPoint</Application>
  <PresentationFormat>On-screen Show (4:3)</PresentationFormat>
  <Paragraphs>130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Julie Adams</cp:lastModifiedBy>
  <cp:revision>14</cp:revision>
  <dcterms:created xsi:type="dcterms:W3CDTF">2014-04-07T05:59:29Z</dcterms:created>
  <dcterms:modified xsi:type="dcterms:W3CDTF">2014-07-21T00:39:26Z</dcterms:modified>
</cp:coreProperties>
</file>