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5" r:id="rId4"/>
    <p:sldId id="264" r:id="rId5"/>
    <p:sldId id="261" r:id="rId6"/>
    <p:sldId id="263" r:id="rId7"/>
    <p:sldId id="262" r:id="rId8"/>
    <p:sldId id="266" r:id="rId9"/>
    <p:sldId id="267" r:id="rId10"/>
    <p:sldId id="277" r:id="rId11"/>
    <p:sldId id="268" r:id="rId12"/>
    <p:sldId id="276" r:id="rId13"/>
    <p:sldId id="275" r:id="rId14"/>
    <p:sldId id="274" r:id="rId15"/>
    <p:sldId id="273" r:id="rId16"/>
    <p:sldId id="269" r:id="rId17"/>
    <p:sldId id="272" r:id="rId18"/>
    <p:sldId id="271" r:id="rId19"/>
    <p:sldId id="278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B3411-9E8D-4CD7-B632-FE920A655064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1F685-8ED9-4DC2-9D7B-15850BFBE6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47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69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32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442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23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34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08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74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11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39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69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6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/>
              <a:t>14/04/2014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3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60838" y="4703763"/>
            <a:ext cx="4089400" cy="3783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821360" y="98606970"/>
            <a:ext cx="6931025" cy="10274300"/>
            <a:chOff x="116757937" y="106696230"/>
            <a:chExt cx="6930331" cy="979083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154079"/>
              <a:chOff x="117738276" y="107973831"/>
              <a:chExt cx="5567341" cy="7154079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19534481" y="109328016"/>
                <a:ext cx="2494971" cy="5799894"/>
              </a:xfrm>
              <a:prstGeom prst="rect">
                <a:avLst/>
              </a:prstGeom>
              <a:gradFill rotWithShape="0">
                <a:gsLst>
                  <a:gs pos="0">
                    <a:srgbClr val="CCCCCC">
                      <a:gamma/>
                      <a:tint val="20000"/>
                      <a:invGamma/>
                    </a:srgbClr>
                  </a:gs>
                  <a:gs pos="100000">
                    <a:srgbClr val="CCCC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Philip Clayton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2200" b="0" i="0" u="none" strike="noStrike" cap="none" normalizeH="0" baseline="0" smtClean="0">
                    <a:ln>
                      <a:noFill/>
                    </a:ln>
                    <a:solidFill>
                      <a:srgbClr val="FCF8AC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CHAPTER 9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97979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666666"/>
                </a:outerShdw>
              </a:effectLst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22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2013 Annual Report - 36th Edition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24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5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406525" y="908050"/>
            <a:ext cx="6480175" cy="4608513"/>
            <a:chOff x="110717591" y="105570213"/>
            <a:chExt cx="6671603" cy="31814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600" b="0" dirty="0" smtClean="0">
                  <a:solidFill>
                    <a:srgbClr val="000000"/>
                  </a:solidFill>
                  <a:latin typeface="Arial Black" pitchFamily="34" charset="0"/>
                </a:rPr>
                <a:t>KIDNEY DONATION</a:t>
              </a:r>
              <a:endParaRPr lang="en-US" alt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1395212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0" dirty="0">
                  <a:latin typeface="Arial Black" pitchFamily="34" charset="0"/>
                </a:rPr>
                <a:t>CHAPTER 9</a:t>
              </a:r>
              <a:endParaRPr lang="en-US" alt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schemeClr val="tx1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schemeClr val="tx1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8613"/>
            <a:ext cx="1343078" cy="11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40699"/>
              </p:ext>
            </p:extLst>
          </p:nvPr>
        </p:nvGraphicFramePr>
        <p:xfrm>
          <a:off x="1528663" y="332656"/>
          <a:ext cx="6067672" cy="5688634"/>
        </p:xfrm>
        <a:graphic>
          <a:graphicData uri="http://schemas.openxmlformats.org/drawingml/2006/table">
            <a:tbl>
              <a:tblPr/>
              <a:tblGrid>
                <a:gridCol w="1448455"/>
                <a:gridCol w="754682"/>
                <a:gridCol w="754682"/>
                <a:gridCol w="754682"/>
                <a:gridCol w="785057"/>
                <a:gridCol w="785057"/>
                <a:gridCol w="785057"/>
              </a:tblGrid>
              <a:tr h="500612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23056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Living Donor Operations as a Proportion(%) of Annual Transplantation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 2007 - 2012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028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Recipient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 of Transplantation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69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9228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5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00-04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56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05-14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15-24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25-34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35-44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45-54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55-64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5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42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53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All Recipients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61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88900" y="3736975"/>
            <a:ext cx="2895600" cy="3257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6203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55576" y="404664"/>
            <a:ext cx="7638678" cy="5616624"/>
            <a:chOff x="103180246" y="109891355"/>
            <a:chExt cx="2936627" cy="2226484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3180246" y="10989135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fig19_proplive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" r="122"/>
            <a:stretch>
              <a:fillRect/>
            </a:stretch>
          </p:blipFill>
          <p:spPr bwMode="auto">
            <a:xfrm>
              <a:off x="103181548" y="110156167"/>
              <a:ext cx="2935325" cy="196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050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560" y="332656"/>
            <a:ext cx="7854702" cy="5688632"/>
            <a:chOff x="103180447" y="112322459"/>
            <a:chExt cx="2936426" cy="2210258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3180447" y="112322459"/>
              <a:ext cx="1023279" cy="24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20_proplive_st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" r="255"/>
            <a:stretch>
              <a:fillRect/>
            </a:stretch>
          </p:blipFill>
          <p:spPr bwMode="auto">
            <a:xfrm>
              <a:off x="103181548" y="112565810"/>
              <a:ext cx="2935325" cy="1966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120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404664"/>
            <a:ext cx="8280920" cy="5733636"/>
            <a:chOff x="112369121" y="106350612"/>
            <a:chExt cx="3342118" cy="2488460"/>
          </a:xfrm>
        </p:grpSpPr>
        <p:pic>
          <p:nvPicPr>
            <p:cNvPr id="5123" name="Picture 3" descr="fig21_age_Living_dono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" r="137"/>
            <a:stretch>
              <a:fillRect/>
            </a:stretch>
          </p:blipFill>
          <p:spPr bwMode="auto">
            <a:xfrm>
              <a:off x="112374294" y="106608316"/>
              <a:ext cx="3336945" cy="2230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2369121" y="10635061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6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9363" y="340543"/>
            <a:ext cx="7998718" cy="5805644"/>
            <a:chOff x="110952815" y="108876101"/>
            <a:chExt cx="2672750" cy="2055573"/>
          </a:xfrm>
        </p:grpSpPr>
        <p:pic>
          <p:nvPicPr>
            <p:cNvPr id="6147" name="Picture 3" descr="fig22_source_Living_donors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" r="192"/>
            <a:stretch>
              <a:fillRect/>
            </a:stretch>
          </p:blipFill>
          <p:spPr bwMode="auto">
            <a:xfrm>
              <a:off x="110952815" y="109142963"/>
              <a:ext cx="2672750" cy="1788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0954222" y="108876101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57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332656"/>
            <a:ext cx="8280920" cy="5805644"/>
            <a:chOff x="114086450" y="108892715"/>
            <a:chExt cx="2661585" cy="2041880"/>
          </a:xfrm>
        </p:grpSpPr>
        <p:pic>
          <p:nvPicPr>
            <p:cNvPr id="7171" name="Picture 3" descr="fig23_source_Living_donors_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" r="107"/>
            <a:stretch>
              <a:fillRect/>
            </a:stretch>
          </p:blipFill>
          <p:spPr bwMode="auto">
            <a:xfrm>
              <a:off x="114086450" y="109156407"/>
              <a:ext cx="2661585" cy="177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4090308" y="10889271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90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pic>
        <p:nvPicPr>
          <p:cNvPr id="8195" name="Picture 3" descr="fig9_15_ab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8600454" cy="57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5972" y="384337"/>
            <a:ext cx="95567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9.15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9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27655"/>
              </p:ext>
            </p:extLst>
          </p:nvPr>
        </p:nvGraphicFramePr>
        <p:xfrm>
          <a:off x="2267744" y="188640"/>
          <a:ext cx="4584198" cy="6058622"/>
        </p:xfrm>
        <a:graphic>
          <a:graphicData uri="http://schemas.openxmlformats.org/drawingml/2006/table">
            <a:tbl>
              <a:tblPr/>
              <a:tblGrid>
                <a:gridCol w="946022"/>
                <a:gridCol w="312699"/>
                <a:gridCol w="312699"/>
                <a:gridCol w="313680"/>
                <a:gridCol w="313680"/>
                <a:gridCol w="312541"/>
                <a:gridCol w="312541"/>
                <a:gridCol w="293901"/>
                <a:gridCol w="293901"/>
                <a:gridCol w="284125"/>
                <a:gridCol w="284125"/>
                <a:gridCol w="302142"/>
                <a:gridCol w="302142"/>
              </a:tblGrid>
              <a:tr h="230511">
                <a:tc gridSpan="13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9.16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23846" marB="2384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6038">
                <a:tc gridSpan="1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Source of Living Donor Kidneys   2008 - 2012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(x = identical twin)   (+ = non identical twin)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5420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Source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2770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88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Total Living Donors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95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(175)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(186)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(177)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(128)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(142)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(38)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(41)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(37)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(24)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(23)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Identical twin sister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Identical twin brother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Non-identical twin sister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1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Non-identical twin brother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Daughter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Grandmother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Grandfather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Cousin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942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Niece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Nephew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Aunt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Uncle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Unrelated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(179)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(141)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(119)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(127)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(96)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(31)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(26)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(23)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(33)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(31)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Wife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Husband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Mother-in-law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Father-in-law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Stepmother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Stepfather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Stepsister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Sister-in-law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Brother-in-law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Daughter-in-law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Son-in-law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Stepdaughter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Stepson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Partner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Friend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Non-directed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Pathological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Paired kidney exchange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70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3846" marR="23846" marT="11923" marB="1192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7938" y="2201863"/>
            <a:ext cx="5360987" cy="67325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32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95232"/>
              </p:ext>
            </p:extLst>
          </p:nvPr>
        </p:nvGraphicFramePr>
        <p:xfrm>
          <a:off x="395536" y="260648"/>
          <a:ext cx="8352927" cy="5715622"/>
        </p:xfrm>
        <a:graphic>
          <a:graphicData uri="http://schemas.openxmlformats.org/drawingml/2006/table">
            <a:tbl>
              <a:tblPr/>
              <a:tblGrid>
                <a:gridCol w="1233334"/>
                <a:gridCol w="436323"/>
                <a:gridCol w="436323"/>
                <a:gridCol w="308863"/>
                <a:gridCol w="316018"/>
                <a:gridCol w="411841"/>
                <a:gridCol w="411841"/>
                <a:gridCol w="308863"/>
                <a:gridCol w="337176"/>
                <a:gridCol w="401405"/>
                <a:gridCol w="401405"/>
                <a:gridCol w="343181"/>
                <a:gridCol w="337176"/>
                <a:gridCol w="415302"/>
                <a:gridCol w="415302"/>
                <a:gridCol w="320872"/>
                <a:gridCol w="344193"/>
                <a:gridCol w="403183"/>
                <a:gridCol w="403183"/>
                <a:gridCol w="367143"/>
              </a:tblGrid>
              <a:tr h="376230">
                <a:tc gridSpan="2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9.17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3950">
                <a:tc gridSpan="2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Gender of Living Kidney Donors   2008 - 2012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6986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Source and State/Country of Transplant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7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63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 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 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Male 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Female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7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6738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Related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SA/NT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38" marR="9538" marT="9538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0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38" marR="9538" marT="9538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Unrelated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SA/NT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187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-2105025" y="9698038"/>
            <a:ext cx="6570663" cy="2809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06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63279"/>
              </p:ext>
            </p:extLst>
          </p:nvPr>
        </p:nvGraphicFramePr>
        <p:xfrm>
          <a:off x="539550" y="260648"/>
          <a:ext cx="8048531" cy="5688634"/>
        </p:xfrm>
        <a:graphic>
          <a:graphicData uri="http://schemas.openxmlformats.org/drawingml/2006/table">
            <a:tbl>
              <a:tblPr/>
              <a:tblGrid>
                <a:gridCol w="2019825"/>
                <a:gridCol w="2019825"/>
                <a:gridCol w="773517"/>
                <a:gridCol w="808661"/>
                <a:gridCol w="808901"/>
                <a:gridCol w="808901"/>
                <a:gridCol w="808901"/>
              </a:tblGrid>
              <a:tr h="366841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9.18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35807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Timing of Living Donor Transplantation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for Primary Grafts in Relation to Date of Dialysis Start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Year of Transplant  2008 - 2012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61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47098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Pre-emptive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(30%)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(36%)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(35%)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(37%)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(36%)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42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 month post dialysis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month to &lt;1 year post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 (24%)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(27%)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(28%)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(33%)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&gt;=1 year post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(44%)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(33%)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(40%)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(31%)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(29%)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75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57">
                <a:tc rowSpan="4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 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Pre-emptive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(30%)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(25%)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(23%)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(31%)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&lt;1 month post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month to &lt;1 year post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(21%)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(17%)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(21%)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(24%)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38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&gt;=1 year post dialysis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(45%)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(54%)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(56%)</a:t>
                      </a:r>
                      <a:endParaRPr lang="en-AU" sz="105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(54%)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(43%)</a:t>
                      </a:r>
                      <a:endParaRPr lang="en-AU" sz="105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7521575" y="5464175"/>
            <a:ext cx="4667250" cy="28305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9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8612" y="332656"/>
            <a:ext cx="8491859" cy="5688632"/>
            <a:chOff x="107136185" y="108295467"/>
            <a:chExt cx="3060000" cy="2308015"/>
          </a:xfrm>
        </p:grpSpPr>
        <p:pic>
          <p:nvPicPr>
            <p:cNvPr id="1027" name="Picture 3" descr="ddontype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36185" y="108563482"/>
              <a:ext cx="3060000" cy="2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7140114" y="108295467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568" y="395349"/>
            <a:ext cx="7776864" cy="5616624"/>
            <a:chOff x="111874681" y="111247096"/>
            <a:chExt cx="3956120" cy="2908063"/>
          </a:xfrm>
        </p:grpSpPr>
        <p:pic>
          <p:nvPicPr>
            <p:cNvPr id="12291" name="Picture 3" descr="fig28_preempt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" r="95"/>
            <a:stretch>
              <a:fillRect/>
            </a:stretch>
          </p:blipFill>
          <p:spPr bwMode="auto">
            <a:xfrm>
              <a:off x="111874681" y="111512746"/>
              <a:ext cx="3956120" cy="264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1877093" y="111247096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9.19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66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404664"/>
            <a:ext cx="8496944" cy="5472608"/>
            <a:chOff x="110357441" y="108332040"/>
            <a:chExt cx="3060000" cy="2299234"/>
          </a:xfrm>
        </p:grpSpPr>
        <p:pic>
          <p:nvPicPr>
            <p:cNvPr id="2051" name="Picture 3" descr="ddontype_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7441" y="108591274"/>
              <a:ext cx="3060000" cy="2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0358516" y="10833204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332656"/>
            <a:ext cx="8424936" cy="5688632"/>
            <a:chOff x="107146810" y="111728074"/>
            <a:chExt cx="2955150" cy="2147489"/>
          </a:xfrm>
        </p:grpSpPr>
        <p:pic>
          <p:nvPicPr>
            <p:cNvPr id="3075" name="Picture 3" descr="cod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0" b="2130"/>
            <a:stretch>
              <a:fillRect/>
            </a:stretch>
          </p:blipFill>
          <p:spPr bwMode="auto">
            <a:xfrm>
              <a:off x="107146810" y="111989384"/>
              <a:ext cx="2955150" cy="188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148101" y="111728074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72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404664"/>
            <a:ext cx="8424936" cy="5544616"/>
            <a:chOff x="110573255" y="111712458"/>
            <a:chExt cx="2805024" cy="2148874"/>
          </a:xfrm>
        </p:grpSpPr>
        <p:pic>
          <p:nvPicPr>
            <p:cNvPr id="4099" name="Picture 3" descr="cod_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" r="427"/>
            <a:stretch>
              <a:fillRect/>
            </a:stretch>
          </p:blipFill>
          <p:spPr bwMode="auto">
            <a:xfrm>
              <a:off x="110573255" y="111975174"/>
              <a:ext cx="2805024" cy="1886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0574620" y="111712458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3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0020" y="332656"/>
            <a:ext cx="8438443" cy="5616624"/>
            <a:chOff x="106968980" y="106691845"/>
            <a:chExt cx="3067200" cy="2309261"/>
          </a:xfrm>
        </p:grpSpPr>
        <p:pic>
          <p:nvPicPr>
            <p:cNvPr id="5123" name="Picture 3" descr="ddonage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68980" y="106956306"/>
              <a:ext cx="3067200" cy="204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76793" y="106691845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60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332656"/>
            <a:ext cx="8424936" cy="5616624"/>
            <a:chOff x="110216627" y="106673042"/>
            <a:chExt cx="3060000" cy="2309351"/>
          </a:xfrm>
        </p:grpSpPr>
        <p:pic>
          <p:nvPicPr>
            <p:cNvPr id="6147" name="Picture 3" descr="ddonage_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16627" y="106942393"/>
              <a:ext cx="3060000" cy="20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0219046" y="106673042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12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332656"/>
            <a:ext cx="8424936" cy="5616624"/>
            <a:chOff x="106981639" y="110410590"/>
            <a:chExt cx="3003037" cy="2310282"/>
          </a:xfrm>
        </p:grpSpPr>
        <p:pic>
          <p:nvPicPr>
            <p:cNvPr id="7171" name="Picture 3" descr="discards_a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" r="948"/>
            <a:stretch>
              <a:fillRect/>
            </a:stretch>
          </p:blipFill>
          <p:spPr bwMode="auto">
            <a:xfrm>
              <a:off x="106981639" y="110680164"/>
              <a:ext cx="3003037" cy="2040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6983563" y="110410590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34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/>
              <a:t>ANZDATA Registry Annual </a:t>
            </a:r>
            <a:r>
              <a:rPr lang="en-AU" smtClean="0"/>
              <a:t>Report 2013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4290" y="332656"/>
            <a:ext cx="8384174" cy="5544616"/>
            <a:chOff x="110255825" y="110412238"/>
            <a:chExt cx="2982539" cy="2355180"/>
          </a:xfrm>
        </p:grpSpPr>
        <p:pic>
          <p:nvPicPr>
            <p:cNvPr id="8195" name="Picture 3" descr="discards_nz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9" b="1129"/>
            <a:stretch>
              <a:fillRect/>
            </a:stretch>
          </p:blipFill>
          <p:spPr bwMode="auto">
            <a:xfrm>
              <a:off x="110255825" y="110681239"/>
              <a:ext cx="2982539" cy="208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10257309" y="110412238"/>
              <a:ext cx="955040" cy="264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9.8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58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1465</Words>
  <Application>Microsoft Office PowerPoint</Application>
  <PresentationFormat>On-screen Show (4:3)</PresentationFormat>
  <Paragraphs>1090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Julie Adams</cp:lastModifiedBy>
  <cp:revision>16</cp:revision>
  <dcterms:created xsi:type="dcterms:W3CDTF">2014-04-07T05:59:29Z</dcterms:created>
  <dcterms:modified xsi:type="dcterms:W3CDTF">2014-04-14T00:03:51Z</dcterms:modified>
</cp:coreProperties>
</file>