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75" r:id="rId5"/>
    <p:sldId id="274" r:id="rId6"/>
    <p:sldId id="273" r:id="rId7"/>
    <p:sldId id="272" r:id="rId8"/>
    <p:sldId id="271" r:id="rId9"/>
    <p:sldId id="276" r:id="rId10"/>
    <p:sldId id="277" r:id="rId11"/>
    <p:sldId id="278" r:id="rId12"/>
    <p:sldId id="283" r:id="rId13"/>
    <p:sldId id="282" r:id="rId14"/>
    <p:sldId id="280" r:id="rId15"/>
    <p:sldId id="353" r:id="rId16"/>
    <p:sldId id="284" r:id="rId17"/>
    <p:sldId id="286" r:id="rId18"/>
    <p:sldId id="285" r:id="rId19"/>
    <p:sldId id="291" r:id="rId20"/>
    <p:sldId id="290" r:id="rId21"/>
    <p:sldId id="289" r:id="rId22"/>
    <p:sldId id="288" r:id="rId23"/>
    <p:sldId id="297" r:id="rId24"/>
    <p:sldId id="292" r:id="rId25"/>
    <p:sldId id="296" r:id="rId26"/>
    <p:sldId id="295" r:id="rId27"/>
    <p:sldId id="294" r:id="rId28"/>
    <p:sldId id="293" r:id="rId29"/>
    <p:sldId id="301" r:id="rId30"/>
    <p:sldId id="300" r:id="rId31"/>
    <p:sldId id="299" r:id="rId32"/>
    <p:sldId id="298" r:id="rId33"/>
    <p:sldId id="314" r:id="rId34"/>
    <p:sldId id="313" r:id="rId35"/>
    <p:sldId id="312" r:id="rId36"/>
    <p:sldId id="311" r:id="rId37"/>
    <p:sldId id="310" r:id="rId38"/>
    <p:sldId id="309" r:id="rId39"/>
    <p:sldId id="308" r:id="rId40"/>
    <p:sldId id="307" r:id="rId41"/>
    <p:sldId id="306" r:id="rId42"/>
    <p:sldId id="305" r:id="rId43"/>
    <p:sldId id="302" r:id="rId44"/>
    <p:sldId id="320" r:id="rId45"/>
    <p:sldId id="304" r:id="rId46"/>
    <p:sldId id="319" r:id="rId47"/>
    <p:sldId id="318" r:id="rId48"/>
    <p:sldId id="317" r:id="rId49"/>
    <p:sldId id="316" r:id="rId50"/>
    <p:sldId id="326" r:id="rId51"/>
    <p:sldId id="315" r:id="rId52"/>
    <p:sldId id="325" r:id="rId53"/>
    <p:sldId id="324" r:id="rId54"/>
    <p:sldId id="323" r:id="rId55"/>
    <p:sldId id="322" r:id="rId56"/>
    <p:sldId id="321" r:id="rId57"/>
    <p:sldId id="303" r:id="rId58"/>
    <p:sldId id="335" r:id="rId59"/>
    <p:sldId id="327" r:id="rId60"/>
    <p:sldId id="334" r:id="rId61"/>
    <p:sldId id="333" r:id="rId62"/>
    <p:sldId id="332" r:id="rId63"/>
    <p:sldId id="328" r:id="rId64"/>
    <p:sldId id="331" r:id="rId65"/>
    <p:sldId id="330" r:id="rId66"/>
    <p:sldId id="340" r:id="rId67"/>
    <p:sldId id="329" r:id="rId68"/>
    <p:sldId id="339" r:id="rId69"/>
    <p:sldId id="338" r:id="rId70"/>
    <p:sldId id="337" r:id="rId71"/>
    <p:sldId id="336" r:id="rId72"/>
    <p:sldId id="347" r:id="rId73"/>
    <p:sldId id="346" r:id="rId74"/>
    <p:sldId id="345" r:id="rId75"/>
    <p:sldId id="344" r:id="rId76"/>
    <p:sldId id="343" r:id="rId77"/>
    <p:sldId id="342" r:id="rId78"/>
    <p:sldId id="341" r:id="rId79"/>
    <p:sldId id="352" r:id="rId80"/>
    <p:sldId id="348" r:id="rId81"/>
    <p:sldId id="351" r:id="rId82"/>
    <p:sldId id="349" r:id="rId83"/>
    <p:sldId id="350"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133" d="100"/>
          <a:sy n="133" d="100"/>
        </p:scale>
        <p:origin x="-9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5897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0359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7291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9925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95521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03392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4069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91429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88885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3394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5797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41390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65078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81642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4648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6260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3630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1612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5968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4045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7650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4878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96265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8CBBE-6935-4331-B719-7BFEA68A52BE}" type="datetimeFigureOut">
              <a:rPr lang="en-AU" smtClean="0">
                <a:solidFill>
                  <a:prstClr val="black">
                    <a:tint val="75000"/>
                  </a:prstClr>
                </a:solidFill>
              </a:rPr>
              <a:pPr/>
              <a:t>14/07/2014</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34CA7-EBA5-43A3-BFE4-6E4CD35C08B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843525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4.wmf"/></Relationships>
</file>

<file path=ppt/slides/_rels/slide4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6.wmf"/></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8.wmf"/></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51.wmf"/></Relationships>
</file>

<file path=ppt/slides/_rels/slide64.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wmf"/><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9" name="Control 1"/>
          <p:cNvSpPr>
            <a:spLocks noChangeArrowheads="1" noChangeShapeType="1"/>
          </p:cNvSpPr>
          <p:nvPr/>
        </p:nvSpPr>
        <p:spPr bwMode="auto">
          <a:xfrm>
            <a:off x="4160838" y="4703763"/>
            <a:ext cx="4089400" cy="37830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grpSp>
        <p:nvGrpSpPr>
          <p:cNvPr id="8" name="Group 18"/>
          <p:cNvGrpSpPr>
            <a:grpSpLocks/>
          </p:cNvGrpSpPr>
          <p:nvPr/>
        </p:nvGrpSpPr>
        <p:grpSpPr bwMode="auto">
          <a:xfrm>
            <a:off x="88821360" y="98606970"/>
            <a:ext cx="6931025" cy="10274300"/>
            <a:chOff x="116757937" y="106696230"/>
            <a:chExt cx="6930331" cy="9790836"/>
          </a:xfrm>
        </p:grpSpPr>
        <p:grpSp>
          <p:nvGrpSpPr>
            <p:cNvPr id="10" name="Group 19"/>
            <p:cNvGrpSpPr>
              <a:grpSpLocks/>
            </p:cNvGrpSpPr>
            <p:nvPr/>
          </p:nvGrpSpPr>
          <p:grpSpPr bwMode="auto">
            <a:xfrm>
              <a:off x="117833812" y="107973831"/>
              <a:ext cx="5567341" cy="7154079"/>
              <a:chOff x="117738276" y="107973831"/>
              <a:chExt cx="5567341" cy="7154079"/>
            </a:xfrm>
          </p:grpSpPr>
          <p:sp>
            <p:nvSpPr>
              <p:cNvPr id="13" name="Rectangle 20"/>
              <p:cNvSpPr>
                <a:spLocks noChangeArrowheads="1"/>
              </p:cNvSpPr>
              <p:nvPr/>
            </p:nvSpPr>
            <p:spPr bwMode="auto">
              <a:xfrm>
                <a:off x="119534481" y="109328016"/>
                <a:ext cx="2494971" cy="5799894"/>
              </a:xfrm>
              <a:prstGeom prst="rect">
                <a:avLst/>
              </a:prstGeom>
              <a:gradFill rotWithShape="0">
                <a:gsLst>
                  <a:gs pos="0">
                    <a:srgbClr val="CCCCCC">
                      <a:gamma/>
                      <a:tint val="20000"/>
                      <a:invGamma/>
                    </a:srgbClr>
                  </a:gs>
                  <a:gs pos="100000">
                    <a:srgbClr val="CCCCCC"/>
                  </a:gs>
                </a:gsLst>
                <a:lin ang="5400000" scaled="1"/>
              </a:gra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ts val="600"/>
                  </a:spcBef>
                  <a:spcAft>
                    <a:spcPts val="600"/>
                  </a:spcAft>
                </a:pPr>
                <a:r>
                  <a:rPr lang="en-AU" altLang="en-US" sz="1400" dirty="0">
                    <a:solidFill>
                      <a:srgbClr val="003380"/>
                    </a:solidFill>
                    <a:latin typeface="Arial Black" pitchFamily="34" charset="0"/>
                    <a:cs typeface="Arial" pitchFamily="34" charset="0"/>
                  </a:rPr>
                  <a:t>Philip Clayton</a:t>
                </a:r>
                <a:endParaRPr lang="en-US" altLang="en-US" dirty="0">
                  <a:solidFill>
                    <a:prstClr val="black"/>
                  </a:solidFill>
                  <a:latin typeface="Arial" pitchFamily="34" charset="0"/>
                  <a:cs typeface="Arial" pitchFamily="34" charset="0"/>
                </a:endParaRPr>
              </a:p>
            </p:txBody>
          </p:sp>
          <p:sp>
            <p:nvSpPr>
              <p:cNvPr id="14" name="Rectangle 21"/>
              <p:cNvSpPr>
                <a:spLocks noChangeArrowheads="1"/>
              </p:cNvSpPr>
              <p:nvPr/>
            </p:nvSpPr>
            <p:spPr bwMode="auto">
              <a:xfrm>
                <a:off x="120532392" y="107973831"/>
                <a:ext cx="2773225" cy="1451256"/>
              </a:xfrm>
              <a:prstGeom prst="rect">
                <a:avLst/>
              </a:prstGeom>
              <a:solidFill>
                <a:srgbClr val="00338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AU" altLang="en-US" sz="2200">
                    <a:solidFill>
                      <a:srgbClr val="FCF8AC"/>
                    </a:solidFill>
                    <a:latin typeface="Arial Black" pitchFamily="34" charset="0"/>
                    <a:cs typeface="Arial" pitchFamily="34" charset="0"/>
                  </a:rPr>
                  <a:t>CHAPTER 9</a:t>
                </a:r>
                <a:endParaRPr lang="en-US" altLang="en-US">
                  <a:solidFill>
                    <a:prstClr val="black"/>
                  </a:solidFill>
                  <a:latin typeface="Arial" pitchFamily="34" charset="0"/>
                  <a:cs typeface="Arial" pitchFamily="34" charset="0"/>
                </a:endParaRPr>
              </a:p>
            </p:txBody>
          </p:sp>
          <p:sp>
            <p:nvSpPr>
              <p:cNvPr id="15" name="Rectangle 22"/>
              <p:cNvSpPr>
                <a:spLocks noChangeArrowheads="1"/>
              </p:cNvSpPr>
              <p:nvPr/>
            </p:nvSpPr>
            <p:spPr bwMode="auto">
              <a:xfrm>
                <a:off x="117738276" y="108873322"/>
                <a:ext cx="3406840" cy="1611621"/>
              </a:xfrm>
              <a:prstGeom prst="rect">
                <a:avLst/>
              </a:prstGeom>
              <a:gradFill rotWithShape="1">
                <a:gsLst>
                  <a:gs pos="0">
                    <a:srgbClr val="CCCCCC"/>
                  </a:gs>
                  <a:gs pos="100000">
                    <a:srgbClr val="979797"/>
                  </a:gs>
                </a:gsLst>
                <a:path path="shape">
                  <a:fillToRect l="50000" t="50000" r="50000" b="50000"/>
                </a:path>
              </a:gradFill>
              <a:ln>
                <a:noFill/>
              </a:ln>
              <a:effectLst>
                <a:outerShdw dist="28398" dir="3806097" algn="ctr" rotWithShape="0">
                  <a:srgbClr val="666666"/>
                </a:outerShdw>
              </a:effectLst>
              <a:extLst>
                <a:ext uri="{91240B29-F687-4F45-9708-019B960494DF}">
                  <a14:hiddenLine xmlns:a14="http://schemas.microsoft.com/office/drawing/2010/main" w="0" algn="in">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AU" altLang="en-US" sz="2200">
                    <a:solidFill>
                      <a:srgbClr val="003380"/>
                    </a:solidFill>
                    <a:latin typeface="Arial Black" pitchFamily="34" charset="0"/>
                    <a:cs typeface="Arial" pitchFamily="34" charset="0"/>
                  </a:rPr>
                  <a:t>KIDNEY DONATION</a:t>
                </a:r>
                <a:endParaRPr lang="en-US" altLang="en-US">
                  <a:solidFill>
                    <a:prstClr val="black"/>
                  </a:solidFill>
                  <a:latin typeface="Arial" pitchFamily="34" charset="0"/>
                  <a:cs typeface="Arial" pitchFamily="34" charset="0"/>
                </a:endParaRPr>
              </a:p>
            </p:txBody>
          </p:sp>
          <p:sp>
            <p:nvSpPr>
              <p:cNvPr id="16" name="Text Box 23"/>
              <p:cNvSpPr txBox="1">
                <a:spLocks noChangeArrowheads="1"/>
              </p:cNvSpPr>
              <p:nvPr/>
            </p:nvSpPr>
            <p:spPr bwMode="auto">
              <a:xfrm>
                <a:off x="119529749" y="114767206"/>
                <a:ext cx="2501354" cy="360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AU" altLang="en-US" sz="900" b="1">
                    <a:solidFill>
                      <a:srgbClr val="003380"/>
                    </a:solidFill>
                    <a:latin typeface="Arial" pitchFamily="34" charset="0"/>
                    <a:cs typeface="Arial" pitchFamily="34" charset="0"/>
                  </a:rPr>
                  <a:t>2013 Annual Report - 36th Edition</a:t>
                </a:r>
                <a:endParaRPr lang="en-US" altLang="en-US">
                  <a:solidFill>
                    <a:prstClr val="black"/>
                  </a:solidFill>
                  <a:latin typeface="Arial" pitchFamily="34" charset="0"/>
                  <a:cs typeface="Arial" pitchFamily="34" charset="0"/>
                </a:endParaRPr>
              </a:p>
            </p:txBody>
          </p:sp>
        </p:grpSp>
        <p:pic>
          <p:nvPicPr>
            <p:cNvPr id="11" name="Picture 24" descr="AnzDataHea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757937" y="106696230"/>
              <a:ext cx="6646345" cy="795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25" descr="ANZDATA Footer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759324" y="115732943"/>
              <a:ext cx="6928944" cy="754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8" name="Group 2"/>
          <p:cNvGrpSpPr>
            <a:grpSpLocks/>
          </p:cNvGrpSpPr>
          <p:nvPr/>
        </p:nvGrpSpPr>
        <p:grpSpPr bwMode="auto">
          <a:xfrm>
            <a:off x="1406525" y="908050"/>
            <a:ext cx="6480175" cy="4608513"/>
            <a:chOff x="110717591" y="105570213"/>
            <a:chExt cx="6671603" cy="3181406"/>
          </a:xfrm>
        </p:grpSpPr>
        <p:sp>
          <p:nvSpPr>
            <p:cNvPr id="19" name="Rectangle 3"/>
            <p:cNvSpPr>
              <a:spLocks noChangeArrowheads="1"/>
            </p:cNvSpPr>
            <p:nvPr/>
          </p:nvSpPr>
          <p:spPr bwMode="auto">
            <a:xfrm>
              <a:off x="113981703" y="107141609"/>
              <a:ext cx="3407485" cy="1610010"/>
            </a:xfrm>
            <a:prstGeom prst="rect">
              <a:avLst/>
            </a:prstGeom>
            <a:solidFill>
              <a:srgbClr val="D9D9D9"/>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nchor="ctr"/>
            <a:lstStyle>
              <a:lvl1pPr eaLnBrk="0" hangingPunct="0">
                <a:spcBef>
                  <a:spcPct val="20000"/>
                </a:spcBef>
                <a:buClr>
                  <a:srgbClr val="FAFD00"/>
                </a:buClr>
                <a:buSzPct val="160000"/>
                <a:buChar char="•"/>
                <a:defRPr sz="3200" b="1">
                  <a:solidFill>
                    <a:srgbClr val="FFFFFF"/>
                  </a:solidFill>
                  <a:latin typeface="Arial" charset="0"/>
                </a:defRPr>
              </a:lvl1pPr>
              <a:lvl2pPr marL="742950" indent="-285750" eaLnBrk="0" hangingPunct="0">
                <a:spcBef>
                  <a:spcPct val="20000"/>
                </a:spcBef>
                <a:buClr>
                  <a:srgbClr val="FAFD00"/>
                </a:buClr>
                <a:buSzPct val="160000"/>
                <a:buChar char="•"/>
                <a:defRPr sz="3200" b="1">
                  <a:solidFill>
                    <a:srgbClr val="FFFFFF"/>
                  </a:solidFill>
                  <a:latin typeface="Arial" charset="0"/>
                </a:defRPr>
              </a:lvl2pPr>
              <a:lvl3pPr marL="1143000" indent="-228600" eaLnBrk="0" hangingPunct="0">
                <a:spcBef>
                  <a:spcPct val="20000"/>
                </a:spcBef>
                <a:buClr>
                  <a:srgbClr val="FAFD00"/>
                </a:buClr>
                <a:buSzPct val="160000"/>
                <a:buChar char="•"/>
                <a:defRPr sz="3200" b="1">
                  <a:solidFill>
                    <a:srgbClr val="FFFFFF"/>
                  </a:solidFill>
                  <a:latin typeface="Arial" charset="0"/>
                </a:defRPr>
              </a:lvl3pPr>
              <a:lvl4pPr marL="1600200" indent="-228600" eaLnBrk="0" hangingPunct="0">
                <a:spcBef>
                  <a:spcPct val="20000"/>
                </a:spcBef>
                <a:buClr>
                  <a:srgbClr val="FAFD00"/>
                </a:buClr>
                <a:buSzPct val="160000"/>
                <a:buChar char="•"/>
                <a:defRPr sz="3200" b="1">
                  <a:solidFill>
                    <a:srgbClr val="FFFFFF"/>
                  </a:solidFill>
                  <a:latin typeface="Arial" charset="0"/>
                </a:defRPr>
              </a:lvl4pPr>
              <a:lvl5pPr marL="2057400" indent="-228600" eaLnBrk="0" hangingPunct="0">
                <a:spcBef>
                  <a:spcPct val="20000"/>
                </a:spcBef>
                <a:buClr>
                  <a:srgbClr val="FAFD00"/>
                </a:buClr>
                <a:buSzPct val="160000"/>
                <a:buChar char="•"/>
                <a:defRPr sz="3200" b="1">
                  <a:solidFill>
                    <a:srgbClr val="FFFFFF"/>
                  </a:solidFill>
                  <a:latin typeface="Arial" charset="0"/>
                </a:defRPr>
              </a:lvl5pPr>
              <a:lvl6pPr marL="25146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6pPr>
              <a:lvl7pPr marL="29718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7pPr>
              <a:lvl8pPr marL="34290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8pPr>
              <a:lvl9pPr marL="38862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9pPr>
            </a:lstStyle>
            <a:p>
              <a:pPr algn="ctr" eaLnBrk="1" hangingPunct="1">
                <a:spcBef>
                  <a:spcPct val="0"/>
                </a:spcBef>
                <a:buClrTx/>
                <a:buSzTx/>
                <a:buFontTx/>
                <a:buNone/>
              </a:pPr>
              <a:r>
                <a:rPr lang="en-AU" altLang="en-US" sz="1600" b="0" dirty="0" smtClean="0">
                  <a:solidFill>
                    <a:srgbClr val="000000"/>
                  </a:solidFill>
                  <a:latin typeface="Arial Black" pitchFamily="34" charset="0"/>
                </a:rPr>
                <a:t>PERITONEAL DIALYSIS</a:t>
              </a:r>
              <a:endParaRPr lang="en-US" altLang="en-US" sz="1800" b="0" dirty="0">
                <a:solidFill>
                  <a:prstClr val="black"/>
                </a:solidFill>
              </a:endParaRPr>
            </a:p>
          </p:txBody>
        </p:sp>
        <p:sp>
          <p:nvSpPr>
            <p:cNvPr id="20" name="Rectangle 4"/>
            <p:cNvSpPr>
              <a:spLocks noChangeArrowheads="1"/>
            </p:cNvSpPr>
            <p:nvPr/>
          </p:nvSpPr>
          <p:spPr bwMode="auto">
            <a:xfrm>
              <a:off x="111395212" y="106001459"/>
              <a:ext cx="2584961" cy="1140150"/>
            </a:xfrm>
            <a:prstGeom prst="rect">
              <a:avLst/>
            </a:prstGeom>
            <a:solidFill>
              <a:srgbClr val="004DC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nchor="ctr"/>
            <a:lstStyle>
              <a:lvl1pPr eaLnBrk="0" hangingPunct="0">
                <a:spcBef>
                  <a:spcPct val="20000"/>
                </a:spcBef>
                <a:buClr>
                  <a:srgbClr val="FAFD00"/>
                </a:buClr>
                <a:buSzPct val="160000"/>
                <a:buChar char="•"/>
                <a:defRPr sz="3200" b="1">
                  <a:solidFill>
                    <a:srgbClr val="FFFFFF"/>
                  </a:solidFill>
                  <a:latin typeface="Arial" charset="0"/>
                </a:defRPr>
              </a:lvl1pPr>
              <a:lvl2pPr marL="742950" indent="-285750" eaLnBrk="0" hangingPunct="0">
                <a:spcBef>
                  <a:spcPct val="20000"/>
                </a:spcBef>
                <a:buClr>
                  <a:srgbClr val="FAFD00"/>
                </a:buClr>
                <a:buSzPct val="160000"/>
                <a:buChar char="•"/>
                <a:defRPr sz="3200" b="1">
                  <a:solidFill>
                    <a:srgbClr val="FFFFFF"/>
                  </a:solidFill>
                  <a:latin typeface="Arial" charset="0"/>
                </a:defRPr>
              </a:lvl2pPr>
              <a:lvl3pPr marL="1143000" indent="-228600" eaLnBrk="0" hangingPunct="0">
                <a:spcBef>
                  <a:spcPct val="20000"/>
                </a:spcBef>
                <a:buClr>
                  <a:srgbClr val="FAFD00"/>
                </a:buClr>
                <a:buSzPct val="160000"/>
                <a:buChar char="•"/>
                <a:defRPr sz="3200" b="1">
                  <a:solidFill>
                    <a:srgbClr val="FFFFFF"/>
                  </a:solidFill>
                  <a:latin typeface="Arial" charset="0"/>
                </a:defRPr>
              </a:lvl3pPr>
              <a:lvl4pPr marL="1600200" indent="-228600" eaLnBrk="0" hangingPunct="0">
                <a:spcBef>
                  <a:spcPct val="20000"/>
                </a:spcBef>
                <a:buClr>
                  <a:srgbClr val="FAFD00"/>
                </a:buClr>
                <a:buSzPct val="160000"/>
                <a:buChar char="•"/>
                <a:defRPr sz="3200" b="1">
                  <a:solidFill>
                    <a:srgbClr val="FFFFFF"/>
                  </a:solidFill>
                  <a:latin typeface="Arial" charset="0"/>
                </a:defRPr>
              </a:lvl4pPr>
              <a:lvl5pPr marL="2057400" indent="-228600" eaLnBrk="0" hangingPunct="0">
                <a:spcBef>
                  <a:spcPct val="20000"/>
                </a:spcBef>
                <a:buClr>
                  <a:srgbClr val="FAFD00"/>
                </a:buClr>
                <a:buSzPct val="160000"/>
                <a:buChar char="•"/>
                <a:defRPr sz="3200" b="1">
                  <a:solidFill>
                    <a:srgbClr val="FFFFFF"/>
                  </a:solidFill>
                  <a:latin typeface="Arial" charset="0"/>
                </a:defRPr>
              </a:lvl5pPr>
              <a:lvl6pPr marL="25146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6pPr>
              <a:lvl7pPr marL="29718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7pPr>
              <a:lvl8pPr marL="34290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8pPr>
              <a:lvl9pPr marL="38862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9pPr>
            </a:lstStyle>
            <a:p>
              <a:pPr algn="ctr" eaLnBrk="1" hangingPunct="1">
                <a:spcBef>
                  <a:spcPct val="0"/>
                </a:spcBef>
                <a:buClrTx/>
                <a:buSzTx/>
                <a:buFontTx/>
                <a:buNone/>
              </a:pPr>
              <a:r>
                <a:rPr lang="en-AU" altLang="en-US" sz="1800" b="0" dirty="0">
                  <a:latin typeface="Arial Black" pitchFamily="34" charset="0"/>
                </a:rPr>
                <a:t>CHAPTER 6</a:t>
              </a:r>
              <a:endParaRPr lang="en-US" altLang="en-US" sz="1800" b="0" dirty="0">
                <a:solidFill>
                  <a:prstClr val="black"/>
                </a:solidFill>
              </a:endParaRPr>
            </a:p>
          </p:txBody>
        </p:sp>
        <p:sp>
          <p:nvSpPr>
            <p:cNvPr id="21" name="Rectangle 5"/>
            <p:cNvSpPr>
              <a:spLocks noChangeArrowheads="1"/>
            </p:cNvSpPr>
            <p:nvPr/>
          </p:nvSpPr>
          <p:spPr bwMode="auto">
            <a:xfrm>
              <a:off x="113980174" y="106488295"/>
              <a:ext cx="1368350" cy="653314"/>
            </a:xfrm>
            <a:prstGeom prst="rect">
              <a:avLst/>
            </a:prstGeom>
            <a:solidFill>
              <a:srgbClr val="CCE1FF"/>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Clr>
                  <a:srgbClr val="FAFD00"/>
                </a:buClr>
                <a:buSzPct val="160000"/>
                <a:buChar char="•"/>
                <a:defRPr sz="3200" b="1">
                  <a:solidFill>
                    <a:srgbClr val="FFFFFF"/>
                  </a:solidFill>
                  <a:latin typeface="Arial" charset="0"/>
                </a:defRPr>
              </a:lvl1pPr>
              <a:lvl2pPr marL="742950" indent="-285750" eaLnBrk="0" hangingPunct="0">
                <a:spcBef>
                  <a:spcPct val="20000"/>
                </a:spcBef>
                <a:buClr>
                  <a:srgbClr val="FAFD00"/>
                </a:buClr>
                <a:buSzPct val="160000"/>
                <a:buChar char="•"/>
                <a:defRPr sz="3200" b="1">
                  <a:solidFill>
                    <a:srgbClr val="FFFFFF"/>
                  </a:solidFill>
                  <a:latin typeface="Arial" charset="0"/>
                </a:defRPr>
              </a:lvl2pPr>
              <a:lvl3pPr marL="1143000" indent="-228600" eaLnBrk="0" hangingPunct="0">
                <a:spcBef>
                  <a:spcPct val="20000"/>
                </a:spcBef>
                <a:buClr>
                  <a:srgbClr val="FAFD00"/>
                </a:buClr>
                <a:buSzPct val="160000"/>
                <a:buChar char="•"/>
                <a:defRPr sz="3200" b="1">
                  <a:solidFill>
                    <a:srgbClr val="FFFFFF"/>
                  </a:solidFill>
                  <a:latin typeface="Arial" charset="0"/>
                </a:defRPr>
              </a:lvl3pPr>
              <a:lvl4pPr marL="1600200" indent="-228600" eaLnBrk="0" hangingPunct="0">
                <a:spcBef>
                  <a:spcPct val="20000"/>
                </a:spcBef>
                <a:buClr>
                  <a:srgbClr val="FAFD00"/>
                </a:buClr>
                <a:buSzPct val="160000"/>
                <a:buChar char="•"/>
                <a:defRPr sz="3200" b="1">
                  <a:solidFill>
                    <a:srgbClr val="FFFFFF"/>
                  </a:solidFill>
                  <a:latin typeface="Arial" charset="0"/>
                </a:defRPr>
              </a:lvl4pPr>
              <a:lvl5pPr marL="2057400" indent="-228600" eaLnBrk="0" hangingPunct="0">
                <a:spcBef>
                  <a:spcPct val="20000"/>
                </a:spcBef>
                <a:buClr>
                  <a:srgbClr val="FAFD00"/>
                </a:buClr>
                <a:buSzPct val="160000"/>
                <a:buChar char="•"/>
                <a:defRPr sz="3200" b="1">
                  <a:solidFill>
                    <a:srgbClr val="FFFFFF"/>
                  </a:solidFill>
                  <a:latin typeface="Arial" charset="0"/>
                </a:defRPr>
              </a:lvl5pPr>
              <a:lvl6pPr marL="25146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6pPr>
              <a:lvl7pPr marL="29718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7pPr>
              <a:lvl8pPr marL="34290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8pPr>
              <a:lvl9pPr marL="38862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9pPr>
            </a:lstStyle>
            <a:p>
              <a:pPr>
                <a:lnSpc>
                  <a:spcPct val="85000"/>
                </a:lnSpc>
                <a:spcBef>
                  <a:spcPct val="30000"/>
                </a:spcBef>
                <a:buClrTx/>
                <a:buSzTx/>
                <a:buFontTx/>
                <a:buNone/>
              </a:pPr>
              <a:endParaRPr lang="en-AU" altLang="en-US" sz="1700" b="0">
                <a:solidFill>
                  <a:prstClr val="black"/>
                </a:solidFill>
              </a:endParaRPr>
            </a:p>
          </p:txBody>
        </p:sp>
        <p:sp>
          <p:nvSpPr>
            <p:cNvPr id="22" name="Rectangle 6"/>
            <p:cNvSpPr>
              <a:spLocks noChangeArrowheads="1"/>
            </p:cNvSpPr>
            <p:nvPr/>
          </p:nvSpPr>
          <p:spPr bwMode="auto">
            <a:xfrm>
              <a:off x="112611824" y="107141609"/>
              <a:ext cx="1368350" cy="653314"/>
            </a:xfrm>
            <a:prstGeom prst="rect">
              <a:avLst/>
            </a:prstGeom>
            <a:solidFill>
              <a:srgbClr val="F6EE7B"/>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Clr>
                  <a:srgbClr val="FAFD00"/>
                </a:buClr>
                <a:buSzPct val="160000"/>
                <a:buChar char="•"/>
                <a:defRPr sz="3200" b="1">
                  <a:solidFill>
                    <a:srgbClr val="FFFFFF"/>
                  </a:solidFill>
                  <a:latin typeface="Arial" charset="0"/>
                </a:defRPr>
              </a:lvl1pPr>
              <a:lvl2pPr marL="742950" indent="-285750" eaLnBrk="0" hangingPunct="0">
                <a:spcBef>
                  <a:spcPct val="20000"/>
                </a:spcBef>
                <a:buClr>
                  <a:srgbClr val="FAFD00"/>
                </a:buClr>
                <a:buSzPct val="160000"/>
                <a:buChar char="•"/>
                <a:defRPr sz="3200" b="1">
                  <a:solidFill>
                    <a:srgbClr val="FFFFFF"/>
                  </a:solidFill>
                  <a:latin typeface="Arial" charset="0"/>
                </a:defRPr>
              </a:lvl2pPr>
              <a:lvl3pPr marL="1143000" indent="-228600" eaLnBrk="0" hangingPunct="0">
                <a:spcBef>
                  <a:spcPct val="20000"/>
                </a:spcBef>
                <a:buClr>
                  <a:srgbClr val="FAFD00"/>
                </a:buClr>
                <a:buSzPct val="160000"/>
                <a:buChar char="•"/>
                <a:defRPr sz="3200" b="1">
                  <a:solidFill>
                    <a:srgbClr val="FFFFFF"/>
                  </a:solidFill>
                  <a:latin typeface="Arial" charset="0"/>
                </a:defRPr>
              </a:lvl3pPr>
              <a:lvl4pPr marL="1600200" indent="-228600" eaLnBrk="0" hangingPunct="0">
                <a:spcBef>
                  <a:spcPct val="20000"/>
                </a:spcBef>
                <a:buClr>
                  <a:srgbClr val="FAFD00"/>
                </a:buClr>
                <a:buSzPct val="160000"/>
                <a:buChar char="•"/>
                <a:defRPr sz="3200" b="1">
                  <a:solidFill>
                    <a:srgbClr val="FFFFFF"/>
                  </a:solidFill>
                  <a:latin typeface="Arial" charset="0"/>
                </a:defRPr>
              </a:lvl4pPr>
              <a:lvl5pPr marL="2057400" indent="-228600" eaLnBrk="0" hangingPunct="0">
                <a:spcBef>
                  <a:spcPct val="20000"/>
                </a:spcBef>
                <a:buClr>
                  <a:srgbClr val="FAFD00"/>
                </a:buClr>
                <a:buSzPct val="160000"/>
                <a:buChar char="•"/>
                <a:defRPr sz="3200" b="1">
                  <a:solidFill>
                    <a:srgbClr val="FFFFFF"/>
                  </a:solidFill>
                  <a:latin typeface="Arial" charset="0"/>
                </a:defRPr>
              </a:lvl5pPr>
              <a:lvl6pPr marL="25146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6pPr>
              <a:lvl7pPr marL="29718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7pPr>
              <a:lvl8pPr marL="34290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8pPr>
              <a:lvl9pPr marL="3886200" indent="-228600" eaLnBrk="0" fontAlgn="base" hangingPunct="0">
                <a:spcBef>
                  <a:spcPct val="20000"/>
                </a:spcBef>
                <a:spcAft>
                  <a:spcPct val="0"/>
                </a:spcAft>
                <a:buClr>
                  <a:srgbClr val="FAFD00"/>
                </a:buClr>
                <a:buSzPct val="160000"/>
                <a:buChar char="•"/>
                <a:defRPr sz="3200" b="1">
                  <a:solidFill>
                    <a:srgbClr val="FFFFFF"/>
                  </a:solidFill>
                  <a:latin typeface="Arial" charset="0"/>
                </a:defRPr>
              </a:lvl9pPr>
            </a:lstStyle>
            <a:p>
              <a:pPr>
                <a:lnSpc>
                  <a:spcPct val="85000"/>
                </a:lnSpc>
                <a:spcBef>
                  <a:spcPct val="30000"/>
                </a:spcBef>
                <a:buClrTx/>
                <a:buSzTx/>
                <a:buFontTx/>
                <a:buNone/>
              </a:pPr>
              <a:endParaRPr lang="en-AU" altLang="en-US" sz="1700" b="0">
                <a:solidFill>
                  <a:prstClr val="black"/>
                </a:solidFill>
              </a:endParaRPr>
            </a:p>
          </p:txBody>
        </p:sp>
        <p:sp>
          <p:nvSpPr>
            <p:cNvPr id="23" name="Line 7"/>
            <p:cNvSpPr>
              <a:spLocks noChangeShapeType="1"/>
            </p:cNvSpPr>
            <p:nvPr/>
          </p:nvSpPr>
          <p:spPr bwMode="auto">
            <a:xfrm>
              <a:off x="110717591" y="107141609"/>
              <a:ext cx="6671603" cy="3"/>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AU">
                <a:solidFill>
                  <a:prstClr val="black"/>
                </a:solidFill>
              </a:endParaRPr>
            </a:p>
          </p:txBody>
        </p:sp>
        <p:sp>
          <p:nvSpPr>
            <p:cNvPr id="24" name="Line 8"/>
            <p:cNvSpPr>
              <a:spLocks noChangeShapeType="1"/>
            </p:cNvSpPr>
            <p:nvPr/>
          </p:nvSpPr>
          <p:spPr bwMode="auto">
            <a:xfrm>
              <a:off x="113981703" y="105570213"/>
              <a:ext cx="6" cy="3181406"/>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AU">
                <a:solidFill>
                  <a:prstClr val="black"/>
                </a:solidFill>
              </a:endParaRPr>
            </a:p>
          </p:txBody>
        </p:sp>
      </p:gr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4388613"/>
            <a:ext cx="1343078" cy="1144302"/>
          </a:xfrm>
          <a:prstGeom prst="rect">
            <a:avLst/>
          </a:prstGeom>
        </p:spPr>
      </p:pic>
    </p:spTree>
    <p:extLst>
      <p:ext uri="{BB962C8B-B14F-4D97-AF65-F5344CB8AC3E}">
        <p14:creationId xmlns:p14="http://schemas.microsoft.com/office/powerpoint/2010/main" val="2283623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184395570"/>
              </p:ext>
            </p:extLst>
          </p:nvPr>
        </p:nvGraphicFramePr>
        <p:xfrm>
          <a:off x="2070100" y="114470"/>
          <a:ext cx="4857749" cy="6233091"/>
        </p:xfrm>
        <a:graphic>
          <a:graphicData uri="http://schemas.openxmlformats.org/drawingml/2006/table">
            <a:tbl>
              <a:tblPr/>
              <a:tblGrid>
                <a:gridCol w="1419928"/>
                <a:gridCol w="680782"/>
                <a:gridCol w="661607"/>
                <a:gridCol w="663803"/>
                <a:gridCol w="678588"/>
                <a:gridCol w="753041"/>
              </a:tblGrid>
              <a:tr h="326428">
                <a:tc gridSpan="6">
                  <a:txBody>
                    <a:bodyPr/>
                    <a:lstStyle/>
                    <a:p>
                      <a:pPr marR="0" indent="0" algn="l" rtl="0">
                        <a:spcBef>
                          <a:spcPts val="0"/>
                        </a:spcBef>
                        <a:spcAft>
                          <a:spcPts val="0"/>
                        </a:spcAft>
                      </a:pPr>
                      <a:r>
                        <a:rPr lang="en-AU" sz="950" kern="1400" dirty="0">
                          <a:solidFill>
                            <a:srgbClr val="000000"/>
                          </a:solidFill>
                          <a:effectLst/>
                          <a:latin typeface="Arial Black"/>
                        </a:rPr>
                        <a:t>Figure 6.8                               </a:t>
                      </a:r>
                      <a:r>
                        <a:rPr lang="en-AU" sz="950" kern="1400" dirty="0" smtClean="0">
                          <a:solidFill>
                            <a:srgbClr val="000000"/>
                          </a:solidFill>
                          <a:effectLst/>
                          <a:latin typeface="Arial Black"/>
                        </a:rPr>
                        <a:t>   </a:t>
                      </a:r>
                      <a:r>
                        <a:rPr lang="en-AU" sz="1000" kern="1400" dirty="0" smtClean="0">
                          <a:solidFill>
                            <a:srgbClr val="000000"/>
                          </a:solidFill>
                          <a:effectLst/>
                          <a:latin typeface="Arial Black"/>
                        </a:rPr>
                        <a:t>Australia   </a:t>
                      </a:r>
                      <a:endParaRPr lang="en-AU" sz="1000" kern="1400" dirty="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316126">
                <a:tc gridSpan="6">
                  <a:txBody>
                    <a:bodyPr/>
                    <a:lstStyle/>
                    <a:p>
                      <a:pPr marR="0" indent="0" algn="ctr" rtl="0">
                        <a:spcBef>
                          <a:spcPts val="0"/>
                        </a:spcBef>
                        <a:spcAft>
                          <a:spcPts val="0"/>
                        </a:spcAft>
                      </a:pPr>
                      <a:r>
                        <a:rPr lang="en-AU" sz="1000" kern="1400" dirty="0">
                          <a:solidFill>
                            <a:srgbClr val="000000"/>
                          </a:solidFill>
                          <a:effectLst/>
                          <a:latin typeface="Arial Black"/>
                        </a:rPr>
                        <a:t>Stock and Flow of Peritoneal Dialysis by Age Groups   2008 - 2012</a:t>
                      </a:r>
                      <a:endParaRPr lang="en-AU" sz="1000" kern="1400" dirty="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19526">
                <a:tc>
                  <a:txBody>
                    <a:bodyPr/>
                    <a:lstStyle/>
                    <a:p>
                      <a:pPr marR="0" indent="0" algn="l" rtl="0">
                        <a:spcBef>
                          <a:spcPts val="0"/>
                        </a:spcBef>
                        <a:spcAft>
                          <a:spcPts val="0"/>
                        </a:spcAft>
                      </a:pPr>
                      <a:r>
                        <a:rPr lang="en-AU" sz="800" b="1" kern="1400" dirty="0">
                          <a:solidFill>
                            <a:srgbClr val="000000"/>
                          </a:solidFill>
                          <a:effectLst/>
                          <a:latin typeface="Tahoma"/>
                        </a:rPr>
                        <a:t>   Age Groups</a:t>
                      </a:r>
                      <a:endParaRPr lang="en-AU" sz="800" kern="1400" dirty="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800" b="1" kern="1400">
                          <a:solidFill>
                            <a:srgbClr val="000000"/>
                          </a:solidFill>
                          <a:effectLst/>
                          <a:latin typeface="Tahoma"/>
                        </a:rPr>
                        <a:t>2006</a:t>
                      </a:r>
                      <a:endParaRPr lang="en-AU" sz="800" kern="1400">
                        <a:solidFill>
                          <a:srgbClr val="000000"/>
                        </a:solidFill>
                        <a:effectLst/>
                        <a:latin typeface="Times New Roman"/>
                      </a:endParaRPr>
                    </a:p>
                  </a:txBody>
                  <a:tcPr marL="25944" marR="25944" marT="12972" marB="12972"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800" b="1" kern="1400">
                          <a:solidFill>
                            <a:srgbClr val="000000"/>
                          </a:solidFill>
                          <a:effectLst/>
                          <a:latin typeface="Tahoma"/>
                        </a:rPr>
                        <a:t>2007</a:t>
                      </a:r>
                      <a:endParaRPr lang="en-AU" sz="800" kern="1400">
                        <a:solidFill>
                          <a:srgbClr val="000000"/>
                        </a:solidFill>
                        <a:effectLst/>
                        <a:latin typeface="Times New Roman"/>
                      </a:endParaRPr>
                    </a:p>
                  </a:txBody>
                  <a:tcPr marL="25944" marR="25944" marT="12972" marB="12972"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800" b="1" kern="1400">
                          <a:solidFill>
                            <a:srgbClr val="000000"/>
                          </a:solidFill>
                          <a:effectLst/>
                          <a:latin typeface="Tahoma"/>
                        </a:rPr>
                        <a:t>2008</a:t>
                      </a:r>
                      <a:endParaRPr lang="en-AU" sz="800" kern="1400">
                        <a:solidFill>
                          <a:srgbClr val="000000"/>
                        </a:solidFill>
                        <a:effectLst/>
                        <a:latin typeface="Times New Roman"/>
                      </a:endParaRPr>
                    </a:p>
                  </a:txBody>
                  <a:tcPr marL="25944" marR="25944" marT="12972" marB="12972"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800" b="1" kern="1400">
                          <a:solidFill>
                            <a:srgbClr val="000000"/>
                          </a:solidFill>
                          <a:effectLst/>
                          <a:latin typeface="Tahoma"/>
                        </a:rPr>
                        <a:t>2019</a:t>
                      </a:r>
                      <a:endParaRPr lang="en-AU" sz="800" kern="1400">
                        <a:solidFill>
                          <a:srgbClr val="000000"/>
                        </a:solidFill>
                        <a:effectLst/>
                        <a:latin typeface="Times New Roman"/>
                      </a:endParaRPr>
                    </a:p>
                  </a:txBody>
                  <a:tcPr marL="25944" marR="25944" marT="12972" marB="12972"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800" b="1" kern="1400">
                          <a:solidFill>
                            <a:srgbClr val="000000"/>
                          </a:solidFill>
                          <a:effectLst/>
                          <a:latin typeface="Tahoma"/>
                        </a:rPr>
                        <a:t>2012</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r>
              <a:tr h="157199">
                <a:tc>
                  <a:txBody>
                    <a:bodyPr/>
                    <a:lstStyle/>
                    <a:p>
                      <a:pPr marR="0" indent="0" algn="l"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800" kern="1400" dirty="0">
                          <a:solidFill>
                            <a:srgbClr val="000000"/>
                          </a:solidFill>
                          <a:effectLst/>
                          <a:latin typeface="Tahoma"/>
                        </a:rPr>
                        <a:t> </a:t>
                      </a:r>
                      <a:endParaRPr lang="en-AU" sz="800" kern="1400" dirty="0">
                        <a:solidFill>
                          <a:srgbClr val="000000"/>
                        </a:solidFill>
                        <a:effectLst/>
                        <a:latin typeface="Times New Roman"/>
                      </a:endParaRPr>
                    </a:p>
                  </a:txBody>
                  <a:tcPr marL="25944" marR="25944" marT="12972" marB="1297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944" marR="25944" marT="12972" marB="1297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944" marR="25944" marT="12972" marB="1297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944" marR="25944" marT="12972" marB="1297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178655">
                <a:tc>
                  <a:txBody>
                    <a:bodyPr/>
                    <a:lstStyle/>
                    <a:p>
                      <a:pPr marR="0" indent="0" algn="l" rtl="0">
                        <a:spcBef>
                          <a:spcPts val="0"/>
                        </a:spcBef>
                        <a:spcAft>
                          <a:spcPts val="0"/>
                        </a:spcAft>
                      </a:pPr>
                      <a:r>
                        <a:rPr lang="en-AU" sz="800" b="1" kern="1400">
                          <a:solidFill>
                            <a:srgbClr val="000000"/>
                          </a:solidFill>
                          <a:effectLst/>
                          <a:latin typeface="Tahoma"/>
                        </a:rPr>
                        <a:t>New Patients *</a:t>
                      </a:r>
                      <a:endParaRPr lang="en-AU"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0"/>
                        </a:spcAft>
                      </a:pPr>
                      <a:r>
                        <a:rPr lang="en-AU" sz="800" kern="1400" dirty="0">
                          <a:solidFill>
                            <a:srgbClr val="000000"/>
                          </a:solidFill>
                          <a:effectLst/>
                          <a:latin typeface="Tahoma"/>
                        </a:rPr>
                        <a:t> </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00-14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14 (1%)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25 (3%)</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20 (3%)</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22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20 (2%)</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807">
                <a:tc>
                  <a:txBody>
                    <a:bodyPr/>
                    <a:lstStyle/>
                    <a:p>
                      <a:pPr marR="0" indent="0" algn="l" rtl="0">
                        <a:spcBef>
                          <a:spcPts val="0"/>
                        </a:spcBef>
                        <a:spcAft>
                          <a:spcPts val="1400"/>
                        </a:spcAft>
                      </a:pPr>
                      <a:r>
                        <a:rPr lang="en-US" sz="800" kern="1400">
                          <a:solidFill>
                            <a:srgbClr val="000000"/>
                          </a:solidFill>
                          <a:effectLst/>
                          <a:latin typeface="Arial"/>
                        </a:rPr>
                        <a:t>15-24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30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23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16 (2%)</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26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25 (3%)</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25-34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53 (5%)</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55 (6%)</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42 (6%)</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42 (5%)</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58 (6%)</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35-44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93 (9%)</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76 (9%)</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79 (10%)</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86 (10%)</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115 (12%)</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45-54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170 (17%)</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121 (14%)</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130 (17%)</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150 (18%)</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137 (14%)</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55-64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217 (22%)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195 (22%)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165 (22%)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174 (21%)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211 (22%)</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65-74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225 (23%)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225 (25%)</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182 (24%)</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178 (21%)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237 (24%)</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75-84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181 (18%)</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151 (17%)</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113 (15%)</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136 (16%)</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154 (16%)</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&gt;=85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14 (1%)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23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11 (1%)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16 (2%)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19 (2%)</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78234">
                <a:tc>
                  <a:txBody>
                    <a:bodyPr/>
                    <a:lstStyle/>
                    <a:p>
                      <a:pPr marR="0" indent="0" algn="l" rtl="0">
                        <a:spcBef>
                          <a:spcPts val="0"/>
                        </a:spcBef>
                        <a:spcAft>
                          <a:spcPts val="1400"/>
                        </a:spcAft>
                      </a:pPr>
                      <a:r>
                        <a:rPr lang="en-US" sz="800" b="1" kern="1400">
                          <a:solidFill>
                            <a:srgbClr val="000000"/>
                          </a:solidFill>
                          <a:effectLst/>
                          <a:latin typeface="Arial"/>
                        </a:rPr>
                        <a:t>Total</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997</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894</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b="1" kern="1400" dirty="0">
                          <a:solidFill>
                            <a:srgbClr val="000000"/>
                          </a:solidFill>
                          <a:effectLst/>
                          <a:latin typeface="Arial"/>
                        </a:rPr>
                        <a:t>758</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830</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976</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71410">
                <a:tc>
                  <a:txBody>
                    <a:bodyPr/>
                    <a:lstStyle/>
                    <a:p>
                      <a:pPr marR="0" indent="0" algn="l" rtl="0">
                        <a:spcBef>
                          <a:spcPts val="0"/>
                        </a:spcBef>
                        <a:spcAft>
                          <a:spcPts val="0"/>
                        </a:spcAft>
                      </a:pPr>
                      <a:r>
                        <a:rPr lang="en-AU" sz="800" b="1" kern="1400">
                          <a:solidFill>
                            <a:srgbClr val="000000"/>
                          </a:solidFill>
                          <a:effectLst/>
                          <a:latin typeface="Tahoma"/>
                        </a:rPr>
                        <a:t>Patients Dialysing</a:t>
                      </a:r>
                      <a:endParaRPr lang="en-AU"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1400"/>
                        </a:spcAft>
                      </a:pPr>
                      <a:r>
                        <a:rPr lang="en-AU" sz="800" kern="1400">
                          <a:solidFill>
                            <a:srgbClr val="000000"/>
                          </a:solidFill>
                          <a:effectLst/>
                          <a:latin typeface="Arial"/>
                        </a:rPr>
                        <a:t> </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Times New Roman"/>
                        </a:rPr>
                        <a:t> </a:t>
                      </a: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Times New Roman"/>
                        </a:rPr>
                        <a:t> </a:t>
                      </a: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Times New Roman"/>
                        </a:rPr>
                        <a:t> </a:t>
                      </a: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Times New Roman"/>
                        </a:rPr>
                        <a:t> </a:t>
                      </a: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78234">
                <a:tc>
                  <a:txBody>
                    <a:bodyPr/>
                    <a:lstStyle/>
                    <a:p>
                      <a:pPr marR="0" indent="0" algn="l" rtl="0">
                        <a:spcBef>
                          <a:spcPts val="0"/>
                        </a:spcBef>
                        <a:spcAft>
                          <a:spcPts val="1400"/>
                        </a:spcAft>
                      </a:pPr>
                      <a:r>
                        <a:rPr lang="en-US" sz="800" kern="1400">
                          <a:solidFill>
                            <a:srgbClr val="000000"/>
                          </a:solidFill>
                          <a:effectLst/>
                          <a:latin typeface="Arial"/>
                        </a:rPr>
                        <a:t>00-14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28 (1%)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32 (1%)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27 (1%)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25 (1%)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29 (1%)</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15-24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44 (2%)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52 (2%)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40 (2%)</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44 (2%)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35 (2%)</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25-34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84 (4%)</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93 (4%)</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91 (4%)</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91 (4%)</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95 (4%)</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35-44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177 (8%)</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171 (8%)</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174 (8%)</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178 (9%)</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202 (9%)</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45-54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359 (16%)</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327 (15%)</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292 (14%)</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307 (15%)</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325 (15%)</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55-64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492 (22%)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467 (21%)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456 (22%)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439 (21%)</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477 (21%)</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65-74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556 (25%)</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571 (26%)</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536 (26%)</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511 (25%)</a:t>
                      </a:r>
                      <a:endParaRPr lang="en-AU" sz="800" kern="1400" dirty="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545 (24%)</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75-84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437 (19%)</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420 (19%)</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409 (20%)</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416 (20%)</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453 (20%)</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&gt;=85 years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65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69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66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63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66 (3%)</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55425">
                <a:tc>
                  <a:txBody>
                    <a:bodyPr/>
                    <a:lstStyle/>
                    <a:p>
                      <a:pPr marR="0" indent="0" algn="l" rtl="0">
                        <a:spcBef>
                          <a:spcPts val="0"/>
                        </a:spcBef>
                        <a:spcAft>
                          <a:spcPts val="1400"/>
                        </a:spcAft>
                      </a:pPr>
                      <a:r>
                        <a:rPr lang="en-US" sz="800" b="1" kern="1400">
                          <a:solidFill>
                            <a:srgbClr val="000000"/>
                          </a:solidFill>
                          <a:effectLst/>
                          <a:latin typeface="Arial"/>
                        </a:rPr>
                        <a:t>Total</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2242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2202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2091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2074</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b="1" kern="1400" dirty="0">
                          <a:solidFill>
                            <a:srgbClr val="000000"/>
                          </a:solidFill>
                          <a:effectLst/>
                          <a:latin typeface="Arial"/>
                        </a:rPr>
                        <a:t>2227</a:t>
                      </a:r>
                      <a:endParaRPr lang="en-AU" sz="800" kern="1400" dirty="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71410">
                <a:tc>
                  <a:txBody>
                    <a:bodyPr/>
                    <a:lstStyle/>
                    <a:p>
                      <a:pPr marR="0" indent="0" algn="l" rtl="0">
                        <a:spcBef>
                          <a:spcPts val="0"/>
                        </a:spcBef>
                        <a:spcAft>
                          <a:spcPts val="0"/>
                        </a:spcAft>
                      </a:pPr>
                      <a:r>
                        <a:rPr lang="en-AU" sz="800" b="1" kern="1400">
                          <a:solidFill>
                            <a:srgbClr val="000000"/>
                          </a:solidFill>
                          <a:effectLst/>
                          <a:latin typeface="Tahoma"/>
                        </a:rPr>
                        <a:t>Primary Renal Disease *</a:t>
                      </a:r>
                      <a:endParaRPr lang="en-AU"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1400"/>
                        </a:spcAft>
                      </a:pPr>
                      <a:r>
                        <a:rPr lang="en-AU" sz="800" kern="1400">
                          <a:solidFill>
                            <a:srgbClr val="000000"/>
                          </a:solidFill>
                          <a:effectLst/>
                          <a:latin typeface="Arial"/>
                        </a:rPr>
                        <a:t> </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Times New Roman"/>
                        </a:rPr>
                        <a:t> </a:t>
                      </a: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Times New Roman"/>
                        </a:rPr>
                        <a:t> </a:t>
                      </a: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Times New Roman"/>
                        </a:rPr>
                        <a:t> </a:t>
                      </a: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Times New Roman"/>
                        </a:rPr>
                        <a:t> </a:t>
                      </a: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Glomerulonephritis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260 (26%)</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252 (28%)</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200 (26%)</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223 (27%)</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244 (25%)</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Analgesic Nephropathy</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28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13 (1%)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13 (2%)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9 (1%)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10 (1%)</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Hypertension</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118 (12%)</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148 (17%)</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97 (13%)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112 (13%)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105 (11%)</a:t>
                      </a:r>
                      <a:endParaRPr lang="en-AU" sz="800" kern="1400" dirty="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Polycystic Disease</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67 (7%)</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55 (6%)</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53 (7%)</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45 (5%)</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51 (5%)</a:t>
                      </a:r>
                      <a:endParaRPr lang="en-AU" sz="800" kern="1400" dirty="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Reflux Nephropathy</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40 (4%)</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39 (4%)</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22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23 (3%)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35 (4%)</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Diabetic Nephropathy</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328 (33%)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266 (30%)</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251 (33%)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272 (33%)</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309 (32%)</a:t>
                      </a:r>
                      <a:endParaRPr lang="en-AU" sz="800" kern="140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Miscellaneous</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80 (8%)</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81 (9%)</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84 (11%)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95 (11%)</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152 (16%)</a:t>
                      </a:r>
                      <a:endParaRPr lang="en-AU" sz="800" kern="1400" dirty="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145750">
                <a:tc>
                  <a:txBody>
                    <a:bodyPr/>
                    <a:lstStyle/>
                    <a:p>
                      <a:pPr marR="0" indent="0" algn="l" rtl="0">
                        <a:spcBef>
                          <a:spcPts val="0"/>
                        </a:spcBef>
                        <a:spcAft>
                          <a:spcPts val="1400"/>
                        </a:spcAft>
                      </a:pPr>
                      <a:r>
                        <a:rPr lang="en-US" sz="800" kern="1400">
                          <a:solidFill>
                            <a:srgbClr val="000000"/>
                          </a:solidFill>
                          <a:effectLst/>
                          <a:latin typeface="Arial"/>
                        </a:rPr>
                        <a:t>Uncertain</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76 (8%)</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40 (4%)</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38 (5%)</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51 (6%)</a:t>
                      </a:r>
                      <a:endParaRPr lang="en-AU" sz="800" kern="1400">
                        <a:solidFill>
                          <a:srgbClr val="000000"/>
                        </a:solidFill>
                        <a:effectLst/>
                        <a:latin typeface="Times New Roman"/>
                      </a:endParaRPr>
                    </a:p>
                  </a:txBody>
                  <a:tcPr marL="25944" marR="25944" marT="12972" marB="12972"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70 (7%)</a:t>
                      </a:r>
                      <a:endParaRPr lang="en-AU" sz="800" kern="1400" dirty="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a:noFill/>
                    </a:lnB>
                  </a:tcPr>
                </a:tc>
              </a:tr>
              <a:tr h="223220">
                <a:tc>
                  <a:txBody>
                    <a:bodyPr/>
                    <a:lstStyle/>
                    <a:p>
                      <a:pPr marR="0" indent="0" algn="l" rtl="0">
                        <a:spcBef>
                          <a:spcPts val="0"/>
                        </a:spcBef>
                        <a:spcAft>
                          <a:spcPts val="1400"/>
                        </a:spcAft>
                      </a:pPr>
                      <a:r>
                        <a:rPr lang="en-US" sz="800" b="1" kern="1400">
                          <a:solidFill>
                            <a:srgbClr val="000000"/>
                          </a:solidFill>
                          <a:effectLst/>
                          <a:latin typeface="Arial"/>
                        </a:rPr>
                        <a:t>Total</a:t>
                      </a:r>
                      <a:endParaRPr lang="en-US" sz="800" kern="1400">
                        <a:solidFill>
                          <a:srgbClr val="000000"/>
                        </a:solidFill>
                        <a:effectLst/>
                        <a:latin typeface="Times New Roman"/>
                      </a:endParaRPr>
                    </a:p>
                  </a:txBody>
                  <a:tcPr marL="25944" marR="25944" marT="12972" marB="12972" anchor="ctr">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800" b="1" kern="1400">
                          <a:solidFill>
                            <a:srgbClr val="000000"/>
                          </a:solidFill>
                          <a:effectLst/>
                          <a:latin typeface="Arial"/>
                        </a:rPr>
                        <a:t>997</a:t>
                      </a:r>
                      <a:endParaRPr lang="en-AU" sz="800" kern="1400">
                        <a:solidFill>
                          <a:srgbClr val="000000"/>
                        </a:solidFill>
                        <a:effectLst/>
                        <a:latin typeface="Times New Roman"/>
                      </a:endParaRPr>
                    </a:p>
                  </a:txBody>
                  <a:tcPr marL="25944" marR="25944" marT="12972" marB="12972"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800" b="1" kern="1400">
                          <a:solidFill>
                            <a:srgbClr val="000000"/>
                          </a:solidFill>
                          <a:effectLst/>
                          <a:latin typeface="Arial"/>
                        </a:rPr>
                        <a:t>894</a:t>
                      </a:r>
                      <a:endParaRPr lang="en-AU" sz="800" kern="1400">
                        <a:solidFill>
                          <a:srgbClr val="000000"/>
                        </a:solidFill>
                        <a:effectLst/>
                        <a:latin typeface="Times New Roman"/>
                      </a:endParaRPr>
                    </a:p>
                  </a:txBody>
                  <a:tcPr marL="25944" marR="25944" marT="12972" marB="12972"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800" b="1" kern="1400">
                          <a:solidFill>
                            <a:srgbClr val="000000"/>
                          </a:solidFill>
                          <a:effectLst/>
                          <a:latin typeface="Arial"/>
                        </a:rPr>
                        <a:t>758</a:t>
                      </a:r>
                      <a:endParaRPr lang="en-AU" sz="800" kern="1400">
                        <a:solidFill>
                          <a:srgbClr val="000000"/>
                        </a:solidFill>
                        <a:effectLst/>
                        <a:latin typeface="Times New Roman"/>
                      </a:endParaRPr>
                    </a:p>
                  </a:txBody>
                  <a:tcPr marL="25944" marR="25944" marT="12972" marB="12972"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800" b="1" kern="1400">
                          <a:solidFill>
                            <a:srgbClr val="000000"/>
                          </a:solidFill>
                          <a:effectLst/>
                          <a:latin typeface="Arial"/>
                        </a:rPr>
                        <a:t>830</a:t>
                      </a:r>
                      <a:endParaRPr lang="en-AU" sz="800" kern="1400">
                        <a:solidFill>
                          <a:srgbClr val="000000"/>
                        </a:solidFill>
                        <a:effectLst/>
                        <a:latin typeface="Times New Roman"/>
                      </a:endParaRPr>
                    </a:p>
                  </a:txBody>
                  <a:tcPr marL="25944" marR="25944" marT="12972" marB="12972"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800" b="1" kern="1400" dirty="0">
                          <a:solidFill>
                            <a:srgbClr val="000000"/>
                          </a:solidFill>
                          <a:effectLst/>
                          <a:latin typeface="Arial"/>
                        </a:rPr>
                        <a:t>976</a:t>
                      </a:r>
                      <a:endParaRPr lang="en-AU" sz="800" kern="1400" dirty="0">
                        <a:solidFill>
                          <a:srgbClr val="000000"/>
                        </a:solidFill>
                        <a:effectLst/>
                        <a:latin typeface="Times New Roman"/>
                      </a:endParaRPr>
                    </a:p>
                  </a:txBody>
                  <a:tcPr marL="25944" marR="25944" marT="12972" marB="12972"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r h="260624">
                <a:tc gridSpan="6">
                  <a:txBody>
                    <a:bodyPr/>
                    <a:lstStyle/>
                    <a:p>
                      <a:pPr marR="0" indent="0" algn="ctr" rtl="0">
                        <a:spcBef>
                          <a:spcPts val="600"/>
                        </a:spcBef>
                        <a:spcAft>
                          <a:spcPts val="0"/>
                        </a:spcAft>
                      </a:pPr>
                      <a:r>
                        <a:rPr lang="en-AU" sz="800" kern="1400" dirty="0">
                          <a:solidFill>
                            <a:srgbClr val="000000"/>
                          </a:solidFill>
                          <a:effectLst/>
                          <a:latin typeface="Tahoma"/>
                        </a:rPr>
                        <a:t>      * </a:t>
                      </a:r>
                      <a:r>
                        <a:rPr lang="en-AU" sz="800" kern="1400" dirty="0">
                          <a:solidFill>
                            <a:srgbClr val="000000"/>
                          </a:solidFill>
                          <a:effectLst/>
                          <a:latin typeface="Arial"/>
                        </a:rPr>
                        <a:t>New patients receiving first peritoneal dialysis treatment</a:t>
                      </a:r>
                      <a:endParaRPr lang="en-AU" sz="800" kern="1400" dirty="0">
                        <a:solidFill>
                          <a:srgbClr val="000000"/>
                        </a:solidFill>
                        <a:effectLst/>
                        <a:latin typeface="Times New Roman"/>
                      </a:endParaRPr>
                    </a:p>
                  </a:txBody>
                  <a:tcPr marL="25944" marR="25944" marT="12972" marB="12972">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9" name="Control 1"/>
          <p:cNvSpPr>
            <a:spLocks noChangeArrowheads="1" noChangeShapeType="1"/>
          </p:cNvSpPr>
          <p:nvPr/>
        </p:nvSpPr>
        <p:spPr bwMode="auto">
          <a:xfrm>
            <a:off x="3651250" y="5281613"/>
            <a:ext cx="5341938" cy="62738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936334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247375" y="303212"/>
            <a:ext cx="8503200" cy="5713200"/>
            <a:chOff x="108422028" y="106005262"/>
            <a:chExt cx="3763658" cy="2840538"/>
          </a:xfrm>
        </p:grpSpPr>
        <p:sp>
          <p:nvSpPr>
            <p:cNvPr id="9" name="Text Box 3"/>
            <p:cNvSpPr txBox="1">
              <a:spLocks noChangeArrowheads="1"/>
            </p:cNvSpPr>
            <p:nvPr/>
          </p:nvSpPr>
          <p:spPr bwMode="auto">
            <a:xfrm>
              <a:off x="108430156" y="106005262"/>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smtClean="0">
                  <a:ln>
                    <a:noFill/>
                  </a:ln>
                  <a:solidFill>
                    <a:srgbClr val="000000"/>
                  </a:solidFill>
                  <a:effectLst/>
                  <a:latin typeface="Arial Black" pitchFamily="34" charset="0"/>
                  <a:cs typeface="Arial" pitchFamily="34" charset="0"/>
                </a:rPr>
                <a:t>Figure 6.9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8" name="Picture 4" descr="Figure6_9"/>
            <p:cNvPicPr>
              <a:picLocks noChangeAspect="1" noChangeArrowheads="1"/>
            </p:cNvPicPr>
            <p:nvPr/>
          </p:nvPicPr>
          <p:blipFill>
            <a:blip r:embed="rId3" cstate="print">
              <a:extLst>
                <a:ext uri="{28A0092B-C50C-407E-A947-70E740481C1C}">
                  <a14:useLocalDpi xmlns:a14="http://schemas.microsoft.com/office/drawing/2010/main" val="0"/>
                </a:ext>
              </a:extLst>
            </a:blip>
            <a:srcRect l="1573" r="1573"/>
            <a:stretch>
              <a:fillRect/>
            </a:stretch>
          </p:blipFill>
          <p:spPr bwMode="auto">
            <a:xfrm>
              <a:off x="108422028" y="106255128"/>
              <a:ext cx="3763658" cy="2590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043924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Text Box 3"/>
          <p:cNvSpPr txBox="1">
            <a:spLocks noChangeArrowheads="1"/>
          </p:cNvSpPr>
          <p:nvPr/>
        </p:nvSpPr>
        <p:spPr bwMode="auto">
          <a:xfrm>
            <a:off x="297652" y="307922"/>
            <a:ext cx="2339611" cy="5428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smtClean="0">
                <a:ln>
                  <a:noFill/>
                </a:ln>
                <a:solidFill>
                  <a:srgbClr val="000000"/>
                </a:solidFill>
                <a:effectLst/>
                <a:latin typeface="Arial Black" pitchFamily="34" charset="0"/>
                <a:cs typeface="Arial" pitchFamily="34" charset="0"/>
              </a:rPr>
              <a:t>Figure 6.10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132747499"/>
              </p:ext>
            </p:extLst>
          </p:nvPr>
        </p:nvGraphicFramePr>
        <p:xfrm>
          <a:off x="414338" y="764380"/>
          <a:ext cx="8265317" cy="4662442"/>
        </p:xfrm>
        <a:graphic>
          <a:graphicData uri="http://schemas.openxmlformats.org/drawingml/2006/table">
            <a:tbl>
              <a:tblPr/>
              <a:tblGrid>
                <a:gridCol w="2415966"/>
                <a:gridCol w="1158330"/>
                <a:gridCol w="1125707"/>
                <a:gridCol w="1129441"/>
                <a:gridCol w="1154596"/>
                <a:gridCol w="1281277"/>
              </a:tblGrid>
              <a:tr h="342901">
                <a:tc gridSpan="6">
                  <a:txBody>
                    <a:bodyPr/>
                    <a:lstStyle/>
                    <a:p>
                      <a:pPr marR="0" indent="0" algn="ctr" rtl="0">
                        <a:spcBef>
                          <a:spcPts val="0"/>
                        </a:spcBef>
                        <a:spcAft>
                          <a:spcPts val="0"/>
                        </a:spcAft>
                      </a:pPr>
                      <a:r>
                        <a:rPr lang="en-AU" sz="1600" kern="1400" dirty="0" smtClean="0">
                          <a:solidFill>
                            <a:srgbClr val="000000"/>
                          </a:solidFill>
                          <a:effectLst/>
                          <a:latin typeface="Arial Black"/>
                        </a:rPr>
                        <a:t>Australia   </a:t>
                      </a:r>
                      <a:endParaRPr lang="en-AU" sz="16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507207">
                <a:tc gridSpan="6">
                  <a:txBody>
                    <a:bodyPr/>
                    <a:lstStyle/>
                    <a:p>
                      <a:pPr marR="0" indent="0" algn="ctr" rtl="0">
                        <a:spcBef>
                          <a:spcPts val="0"/>
                        </a:spcBef>
                        <a:spcAft>
                          <a:spcPts val="1400"/>
                        </a:spcAft>
                      </a:pPr>
                      <a:r>
                        <a:rPr lang="en-AU" sz="1400" kern="1400" dirty="0">
                          <a:solidFill>
                            <a:srgbClr val="000000"/>
                          </a:solidFill>
                          <a:effectLst/>
                          <a:latin typeface="Arial Black"/>
                        </a:rPr>
                        <a:t>Number (per Million) of Prevalent PD Patients, Australia 2008-2012</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91400">
                <a:tc>
                  <a:txBody>
                    <a:bodyPr/>
                    <a:lstStyle/>
                    <a:p>
                      <a:pPr marR="0" indent="0" algn="ctr" rtl="0">
                        <a:spcBef>
                          <a:spcPts val="0"/>
                        </a:spcBef>
                        <a:spcAft>
                          <a:spcPts val="1400"/>
                        </a:spcAft>
                      </a:pPr>
                      <a:r>
                        <a:rPr lang="en-AU" sz="1300" kern="1400" dirty="0">
                          <a:solidFill>
                            <a:srgbClr val="000000"/>
                          </a:solidFill>
                          <a:effectLst/>
                          <a:latin typeface="Arial"/>
                        </a:rPr>
                        <a:t> </a:t>
                      </a:r>
                      <a:endParaRPr lang="en-AU" sz="13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1400"/>
                        </a:spcAft>
                      </a:pPr>
                      <a:r>
                        <a:rPr lang="en-AU" sz="1300" kern="1400" dirty="0">
                          <a:solidFill>
                            <a:srgbClr val="000000"/>
                          </a:solidFill>
                          <a:effectLst/>
                          <a:latin typeface="Arial"/>
                        </a:rPr>
                        <a:t>2008</a:t>
                      </a:r>
                      <a:endParaRPr lang="en-AU" sz="13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1400"/>
                        </a:spcAft>
                      </a:pPr>
                      <a:r>
                        <a:rPr lang="en-AU" sz="1300" kern="1400" dirty="0">
                          <a:solidFill>
                            <a:srgbClr val="000000"/>
                          </a:solidFill>
                          <a:effectLst/>
                          <a:latin typeface="Arial"/>
                        </a:rPr>
                        <a:t>2009</a:t>
                      </a:r>
                      <a:endParaRPr lang="en-AU" sz="13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1400"/>
                        </a:spcAft>
                      </a:pPr>
                      <a:r>
                        <a:rPr lang="en-AU" sz="1300" kern="1400" dirty="0">
                          <a:solidFill>
                            <a:srgbClr val="000000"/>
                          </a:solidFill>
                          <a:effectLst/>
                          <a:latin typeface="Arial"/>
                        </a:rPr>
                        <a:t>2010</a:t>
                      </a:r>
                      <a:endParaRPr lang="en-AU" sz="13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1400"/>
                        </a:spcAft>
                      </a:pPr>
                      <a:r>
                        <a:rPr lang="en-AU" sz="1300" kern="1400" dirty="0">
                          <a:solidFill>
                            <a:srgbClr val="000000"/>
                          </a:solidFill>
                          <a:effectLst/>
                          <a:latin typeface="Arial"/>
                        </a:rPr>
                        <a:t>2011</a:t>
                      </a:r>
                      <a:endParaRPr lang="en-AU" sz="13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1400"/>
                        </a:spcAft>
                      </a:pPr>
                      <a:r>
                        <a:rPr lang="en-AU" sz="1300" kern="1400" dirty="0">
                          <a:solidFill>
                            <a:srgbClr val="000000"/>
                          </a:solidFill>
                          <a:effectLst/>
                          <a:latin typeface="Arial"/>
                        </a:rPr>
                        <a:t>2012</a:t>
                      </a:r>
                      <a:endParaRPr lang="en-AU" sz="13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r>
              <a:tr h="329824">
                <a:tc>
                  <a:txBody>
                    <a:bodyPr/>
                    <a:lstStyle/>
                    <a:p>
                      <a:pPr marR="0" indent="0" algn="l" rtl="0">
                        <a:spcBef>
                          <a:spcPts val="0"/>
                        </a:spcBef>
                        <a:spcAft>
                          <a:spcPts val="1400"/>
                        </a:spcAft>
                      </a:pPr>
                      <a:r>
                        <a:rPr lang="en-AU" sz="1200" b="1" kern="1400" dirty="0">
                          <a:solidFill>
                            <a:srgbClr val="000000"/>
                          </a:solidFill>
                          <a:effectLst/>
                          <a:latin typeface="Arial"/>
                        </a:rPr>
                        <a:t> </a:t>
                      </a:r>
                      <a:endParaRPr lang="en-AU" sz="12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dirty="0">
                          <a:solidFill>
                            <a:srgbClr val="000000"/>
                          </a:solidFill>
                          <a:effectLst/>
                          <a:latin typeface="Arial"/>
                        </a:rPr>
                        <a:t> </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359050">
                <a:tc>
                  <a:txBody>
                    <a:bodyPr/>
                    <a:lstStyle/>
                    <a:p>
                      <a:pPr marR="0" indent="0" algn="l" rtl="0">
                        <a:spcBef>
                          <a:spcPts val="0"/>
                        </a:spcBef>
                        <a:spcAft>
                          <a:spcPts val="1400"/>
                        </a:spcAft>
                      </a:pPr>
                      <a:r>
                        <a:rPr lang="en-AU" sz="1200" b="1" kern="1400" dirty="0">
                          <a:solidFill>
                            <a:srgbClr val="000000"/>
                          </a:solidFill>
                          <a:effectLst/>
                          <a:latin typeface="Tahoma"/>
                        </a:rPr>
                        <a:t>APD/CAPD</a:t>
                      </a:r>
                      <a:endParaRPr lang="en-AU" sz="12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l" rtl="0">
                        <a:spcBef>
                          <a:spcPts val="0"/>
                        </a:spcBef>
                        <a:spcAft>
                          <a:spcPts val="1400"/>
                        </a:spcAft>
                      </a:pPr>
                      <a:r>
                        <a:rPr lang="en-AU" sz="1200" kern="1400" dirty="0">
                          <a:solidFill>
                            <a:srgbClr val="000000"/>
                          </a:solidFill>
                          <a:effectLst/>
                          <a:latin typeface="Arial"/>
                        </a:rPr>
                        <a:t> </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2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2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2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200" kern="1400">
                          <a:solidFill>
                            <a:srgbClr val="000000"/>
                          </a:solidFill>
                          <a:effectLst/>
                          <a:latin typeface="Times New Roman"/>
                        </a:rPr>
                        <a:t> </a:t>
                      </a: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6382">
                <a:tc>
                  <a:txBody>
                    <a:bodyPr/>
                    <a:lstStyle/>
                    <a:p>
                      <a:pPr marR="0" indent="0" algn="l" rtl="0">
                        <a:spcBef>
                          <a:spcPts val="0"/>
                        </a:spcBef>
                        <a:spcAft>
                          <a:spcPts val="1400"/>
                        </a:spcAft>
                      </a:pPr>
                      <a:r>
                        <a:rPr lang="en-AU" sz="1200" kern="1400" dirty="0">
                          <a:solidFill>
                            <a:srgbClr val="000000"/>
                          </a:solidFill>
                          <a:effectLst/>
                          <a:latin typeface="Arial"/>
                        </a:rPr>
                        <a:t>APD</a:t>
                      </a:r>
                      <a:endParaRPr lang="en-AU" sz="12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1271 (59.44)</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1313 (60.30)</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1279 (57.97)</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1283 (57.48)</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1374 (60.82)</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1854">
                <a:tc>
                  <a:txBody>
                    <a:bodyPr/>
                    <a:lstStyle/>
                    <a:p>
                      <a:pPr marR="0" indent="0" algn="l" rtl="0">
                        <a:spcBef>
                          <a:spcPts val="0"/>
                        </a:spcBef>
                        <a:spcAft>
                          <a:spcPts val="1400"/>
                        </a:spcAft>
                      </a:pPr>
                      <a:r>
                        <a:rPr lang="en-AU" sz="1200" kern="1400" dirty="0">
                          <a:solidFill>
                            <a:srgbClr val="000000"/>
                          </a:solidFill>
                          <a:effectLst/>
                          <a:latin typeface="Arial"/>
                        </a:rPr>
                        <a:t>CAPD</a:t>
                      </a:r>
                      <a:endParaRPr lang="en-AU" sz="12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971 (45.41)</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889 (40.82)</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812 (36.80)</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791 (35.44)</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853 (37.76)</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59050">
                <a:tc>
                  <a:txBody>
                    <a:bodyPr/>
                    <a:lstStyle/>
                    <a:p>
                      <a:pPr marR="0" indent="0" algn="l" rtl="0">
                        <a:spcBef>
                          <a:spcPts val="0"/>
                        </a:spcBef>
                        <a:spcAft>
                          <a:spcPts val="1400"/>
                        </a:spcAft>
                      </a:pPr>
                      <a:r>
                        <a:rPr lang="en-AU" sz="1200" b="1" kern="1400">
                          <a:solidFill>
                            <a:srgbClr val="000000"/>
                          </a:solidFill>
                          <a:effectLst/>
                          <a:latin typeface="Tahoma"/>
                        </a:rPr>
                        <a:t>Location</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l" rtl="0">
                        <a:spcBef>
                          <a:spcPts val="0"/>
                        </a:spcBef>
                        <a:spcAft>
                          <a:spcPts val="1400"/>
                        </a:spcAft>
                      </a:pPr>
                      <a:r>
                        <a:rPr lang="en-AU" sz="1200" kern="1400" dirty="0">
                          <a:solidFill>
                            <a:srgbClr val="000000"/>
                          </a:solidFill>
                          <a:effectLst/>
                          <a:latin typeface="Arial"/>
                        </a:rPr>
                        <a:t> </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200" kern="1400" dirty="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2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2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200" kern="1400">
                          <a:solidFill>
                            <a:srgbClr val="000000"/>
                          </a:solidFill>
                          <a:effectLst/>
                          <a:latin typeface="Times New Roman"/>
                        </a:rPr>
                        <a:t> </a:t>
                      </a: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1854">
                <a:tc>
                  <a:txBody>
                    <a:bodyPr/>
                    <a:lstStyle/>
                    <a:p>
                      <a:pPr marR="0" indent="0" algn="l" rtl="0">
                        <a:spcBef>
                          <a:spcPts val="0"/>
                        </a:spcBef>
                        <a:spcAft>
                          <a:spcPts val="1400"/>
                        </a:spcAft>
                      </a:pPr>
                      <a:r>
                        <a:rPr lang="en-AU" sz="1200" kern="1400">
                          <a:solidFill>
                            <a:srgbClr val="000000"/>
                          </a:solidFill>
                          <a:effectLst/>
                          <a:latin typeface="Arial"/>
                        </a:rPr>
                        <a:t>Home</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2206 (103.17)</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2178 (100.02)</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2075 (94.05)</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2050 (91.84)</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2184 (96.68)</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1854">
                <a:tc>
                  <a:txBody>
                    <a:bodyPr/>
                    <a:lstStyle/>
                    <a:p>
                      <a:pPr marR="0" indent="0" algn="l" rtl="0">
                        <a:spcBef>
                          <a:spcPts val="0"/>
                        </a:spcBef>
                        <a:spcAft>
                          <a:spcPts val="1400"/>
                        </a:spcAft>
                      </a:pPr>
                      <a:r>
                        <a:rPr lang="en-AU" sz="1200" kern="1400">
                          <a:solidFill>
                            <a:srgbClr val="000000"/>
                          </a:solidFill>
                          <a:effectLst/>
                          <a:latin typeface="Arial"/>
                        </a:rPr>
                        <a:t>Satellite</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0</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0</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0</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1 (0.04)</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 (0.04)</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1854">
                <a:tc>
                  <a:txBody>
                    <a:bodyPr/>
                    <a:lstStyle/>
                    <a:p>
                      <a:pPr marR="0" indent="0" algn="l" rtl="0">
                        <a:spcBef>
                          <a:spcPts val="0"/>
                        </a:spcBef>
                        <a:spcAft>
                          <a:spcPts val="1400"/>
                        </a:spcAft>
                      </a:pPr>
                      <a:r>
                        <a:rPr lang="en-AU" sz="1200" kern="1400">
                          <a:solidFill>
                            <a:srgbClr val="000000"/>
                          </a:solidFill>
                          <a:effectLst/>
                          <a:latin typeface="Arial"/>
                        </a:rPr>
                        <a:t>Hospital</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36 (1.68)</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24 (1.10)</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16 (0.73)</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23 (1.03)</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42 (1.86)</a:t>
                      </a:r>
                      <a:endParaRPr lang="en-AU" sz="12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1854">
                <a:tc>
                  <a:txBody>
                    <a:bodyPr/>
                    <a:lstStyle/>
                    <a:p>
                      <a:pPr marR="0" indent="0" algn="l" rtl="0">
                        <a:spcBef>
                          <a:spcPts val="0"/>
                        </a:spcBef>
                        <a:spcAft>
                          <a:spcPts val="1400"/>
                        </a:spcAft>
                      </a:pPr>
                      <a:r>
                        <a:rPr lang="en-AU" sz="1200" b="1" kern="1400">
                          <a:solidFill>
                            <a:srgbClr val="000000"/>
                          </a:solidFill>
                          <a:effectLst/>
                          <a:latin typeface="Arial"/>
                        </a:rPr>
                        <a:t>Total</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2242 (104.86)</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b="1" kern="1400" dirty="0">
                          <a:solidFill>
                            <a:srgbClr val="000000"/>
                          </a:solidFill>
                          <a:effectLst/>
                          <a:latin typeface="Arial"/>
                        </a:rPr>
                        <a:t>2202 (101.12)</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2091 (94.78)</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2074 (92.92)</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b="1" kern="1400" dirty="0">
                          <a:solidFill>
                            <a:srgbClr val="000000"/>
                          </a:solidFill>
                          <a:effectLst/>
                          <a:latin typeface="Arial"/>
                        </a:rPr>
                        <a:t>2227 (98.58)</a:t>
                      </a:r>
                      <a:endParaRPr lang="en-AU" sz="12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37358">
                <a:tc>
                  <a:txBody>
                    <a:bodyPr/>
                    <a:lstStyle/>
                    <a:p>
                      <a:pPr marR="0" indent="0" algn="l" rtl="0">
                        <a:spcBef>
                          <a:spcPts val="0"/>
                        </a:spcBef>
                        <a:spcAft>
                          <a:spcPts val="1400"/>
                        </a:spcAft>
                      </a:pPr>
                      <a:r>
                        <a:rPr lang="en-AU" sz="1200"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dirty="0">
                          <a:solidFill>
                            <a:srgbClr val="000000"/>
                          </a:solidFill>
                          <a:effectLst/>
                          <a:latin typeface="Arial"/>
                        </a:rPr>
                        <a:t> </a:t>
                      </a:r>
                      <a:endParaRPr lang="en-AU" sz="1200" kern="1400" dirty="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dirty="0">
                          <a:solidFill>
                            <a:srgbClr val="000000"/>
                          </a:solidFill>
                          <a:effectLst/>
                          <a:latin typeface="Arial"/>
                        </a:rPr>
                        <a:t> </a:t>
                      </a:r>
                      <a:endParaRPr lang="en-AU" sz="1200" kern="1400" dirty="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dirty="0">
                          <a:solidFill>
                            <a:srgbClr val="000000"/>
                          </a:solidFill>
                          <a:effectLst/>
                          <a:latin typeface="Arial"/>
                        </a:rPr>
                        <a:t> </a:t>
                      </a:r>
                      <a:endParaRPr lang="en-AU" sz="1200" kern="1400" dirty="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dirty="0">
                          <a:solidFill>
                            <a:srgbClr val="000000"/>
                          </a:solidFill>
                          <a:effectLst/>
                          <a:latin typeface="Arial"/>
                        </a:rPr>
                        <a:t> </a:t>
                      </a:r>
                      <a:endParaRPr lang="en-AU" sz="12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bl>
          </a:graphicData>
        </a:graphic>
      </p:graphicFrame>
      <p:sp>
        <p:nvSpPr>
          <p:cNvPr id="13" name="Control 1"/>
          <p:cNvSpPr>
            <a:spLocks noChangeArrowheads="1" noChangeShapeType="1"/>
          </p:cNvSpPr>
          <p:nvPr/>
        </p:nvSpPr>
        <p:spPr bwMode="auto">
          <a:xfrm>
            <a:off x="6848475" y="6786563"/>
            <a:ext cx="5341938" cy="25590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1128225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247375" y="234951"/>
            <a:ext cx="8503200" cy="5713200"/>
            <a:chOff x="103059185" y="106857261"/>
            <a:chExt cx="2777400" cy="2094018"/>
          </a:xfrm>
        </p:grpSpPr>
        <p:sp>
          <p:nvSpPr>
            <p:cNvPr id="9" name="Text Box 3"/>
            <p:cNvSpPr txBox="1">
              <a:spLocks noChangeArrowheads="1"/>
            </p:cNvSpPr>
            <p:nvPr/>
          </p:nvSpPr>
          <p:spPr bwMode="auto">
            <a:xfrm>
              <a:off x="103066455" y="106857261"/>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6.11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40" name="Picture 4" descr="Figure6_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59185" y="107099679"/>
              <a:ext cx="2777400" cy="185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731521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12" name="Table 11"/>
          <p:cNvGraphicFramePr>
            <a:graphicFrameLocks noGrp="1"/>
          </p:cNvGraphicFramePr>
          <p:nvPr>
            <p:extLst>
              <p:ext uri="{D42A27DB-BD31-4B8C-83A1-F6EECF244321}">
                <p14:modId xmlns:p14="http://schemas.microsoft.com/office/powerpoint/2010/main" val="591171584"/>
              </p:ext>
            </p:extLst>
          </p:nvPr>
        </p:nvGraphicFramePr>
        <p:xfrm>
          <a:off x="507206" y="371474"/>
          <a:ext cx="8158161" cy="5579269"/>
        </p:xfrm>
        <a:graphic>
          <a:graphicData uri="http://schemas.openxmlformats.org/drawingml/2006/table">
            <a:tbl>
              <a:tblPr/>
              <a:tblGrid>
                <a:gridCol w="1448693"/>
                <a:gridCol w="1373320"/>
                <a:gridCol w="1326972"/>
                <a:gridCol w="1348630"/>
                <a:gridCol w="1336422"/>
                <a:gridCol w="1324124"/>
              </a:tblGrid>
              <a:tr h="447408">
                <a:tc gridSpan="6">
                  <a:txBody>
                    <a:bodyPr/>
                    <a:lstStyle/>
                    <a:p>
                      <a:pPr marR="0" indent="0" algn="l" rtl="0">
                        <a:spcBef>
                          <a:spcPts val="0"/>
                        </a:spcBef>
                        <a:spcAft>
                          <a:spcPts val="0"/>
                        </a:spcAft>
                      </a:pPr>
                      <a:r>
                        <a:rPr lang="en-AU" sz="950" kern="1400">
                          <a:solidFill>
                            <a:srgbClr val="000000"/>
                          </a:solidFill>
                          <a:effectLst/>
                          <a:latin typeface="Arial Black"/>
                        </a:rPr>
                        <a:t>Figure 6.12</a:t>
                      </a:r>
                      <a:endParaRPr lang="en-AU" sz="10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879576">
                <a:tc gridSpan="6">
                  <a:txBody>
                    <a:bodyPr/>
                    <a:lstStyle/>
                    <a:p>
                      <a:pPr marR="0" indent="0" algn="ctr" rtl="0">
                        <a:spcBef>
                          <a:spcPts val="0"/>
                        </a:spcBef>
                        <a:spcAft>
                          <a:spcPts val="0"/>
                        </a:spcAft>
                      </a:pPr>
                      <a:r>
                        <a:rPr lang="en-AU" sz="1600" kern="1400" dirty="0">
                          <a:solidFill>
                            <a:srgbClr val="000000"/>
                          </a:solidFill>
                          <a:effectLst/>
                          <a:latin typeface="Arial Black"/>
                        </a:rPr>
                        <a:t>Number (per Million) of Prevalent PD Patients</a:t>
                      </a:r>
                      <a:endParaRPr lang="en-AU" sz="1600" kern="1400" dirty="0">
                        <a:solidFill>
                          <a:srgbClr val="000000"/>
                        </a:solidFill>
                        <a:effectLst/>
                        <a:latin typeface="Times New Roman"/>
                      </a:endParaRPr>
                    </a:p>
                    <a:p>
                      <a:pPr marR="0" indent="0" algn="ctr" rtl="0">
                        <a:spcBef>
                          <a:spcPts val="0"/>
                        </a:spcBef>
                        <a:spcAft>
                          <a:spcPts val="0"/>
                        </a:spcAft>
                      </a:pPr>
                      <a:r>
                        <a:rPr lang="en-AU" sz="1600" kern="1400" dirty="0">
                          <a:solidFill>
                            <a:srgbClr val="000000"/>
                          </a:solidFill>
                          <a:effectLst/>
                          <a:latin typeface="Arial Black"/>
                        </a:rPr>
                        <a:t>New Zealand 2008-2012</a:t>
                      </a:r>
                      <a:endParaRPr lang="en-AU" sz="16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325180">
                <a:tc>
                  <a:txBody>
                    <a:bodyPr/>
                    <a:lstStyle/>
                    <a:p>
                      <a:pPr marR="0" indent="0" algn="l" rtl="0">
                        <a:spcBef>
                          <a:spcPts val="0"/>
                        </a:spcBef>
                        <a:spcAft>
                          <a:spcPts val="0"/>
                        </a:spcAft>
                      </a:pPr>
                      <a:r>
                        <a:rPr lang="en-AU" sz="1400" b="1"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400" b="1" kern="1400">
                          <a:solidFill>
                            <a:srgbClr val="000000"/>
                          </a:solidFill>
                          <a:effectLst/>
                          <a:latin typeface="Tahoma"/>
                        </a:rPr>
                        <a:t>2008</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400" b="1" kern="1400">
                          <a:solidFill>
                            <a:srgbClr val="000000"/>
                          </a:solidFill>
                          <a:effectLst/>
                          <a:latin typeface="Tahoma"/>
                        </a:rPr>
                        <a:t>2009</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400" b="1" kern="1400">
                          <a:solidFill>
                            <a:srgbClr val="000000"/>
                          </a:solidFill>
                          <a:effectLst/>
                          <a:latin typeface="Tahoma"/>
                        </a:rPr>
                        <a:t>2010</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400" b="1" kern="1400">
                          <a:solidFill>
                            <a:srgbClr val="000000"/>
                          </a:solidFill>
                          <a:effectLst/>
                          <a:latin typeface="Tahoma"/>
                        </a:rPr>
                        <a:t>2011</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400" b="1" kern="1400">
                          <a:solidFill>
                            <a:srgbClr val="000000"/>
                          </a:solidFill>
                          <a:effectLst/>
                          <a:latin typeface="Tahoma"/>
                        </a:rPr>
                        <a:t>2012</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r>
              <a:tr h="227098">
                <a:tc>
                  <a:txBody>
                    <a:bodyPr/>
                    <a:lstStyle/>
                    <a:p>
                      <a:pPr marR="0" indent="0" algn="l"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349023">
                <a:tc>
                  <a:txBody>
                    <a:bodyPr/>
                    <a:lstStyle/>
                    <a:p>
                      <a:pPr marR="0" indent="0" algn="l" rtl="0">
                        <a:spcBef>
                          <a:spcPts val="0"/>
                        </a:spcBef>
                        <a:spcAft>
                          <a:spcPts val="1400"/>
                        </a:spcAft>
                      </a:pPr>
                      <a:r>
                        <a:rPr lang="en-AU" sz="1400" b="1" kern="1400" dirty="0">
                          <a:solidFill>
                            <a:srgbClr val="000000"/>
                          </a:solidFill>
                          <a:effectLst/>
                          <a:latin typeface="Tahoma"/>
                        </a:rPr>
                        <a:t>APD / CAPD</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l" rtl="0">
                        <a:spcBef>
                          <a:spcPts val="0"/>
                        </a:spcBef>
                        <a:spcAft>
                          <a:spcPts val="1400"/>
                        </a:spcAft>
                      </a:pPr>
                      <a:r>
                        <a:rPr lang="en-AU" sz="1400" kern="1400" dirty="0">
                          <a:solidFill>
                            <a:srgbClr val="000000"/>
                          </a:solidFill>
                          <a:effectLst/>
                          <a:latin typeface="Arial"/>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4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4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4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spcBef>
                          <a:spcPts val="0"/>
                        </a:spcBef>
                        <a:spcAft>
                          <a:spcPts val="1400"/>
                        </a:spcAft>
                      </a:pPr>
                      <a:r>
                        <a:rPr lang="en-AU" sz="1400" kern="1400">
                          <a:solidFill>
                            <a:srgbClr val="000000"/>
                          </a:solidFill>
                          <a:effectLst/>
                          <a:latin typeface="Times New Roman"/>
                        </a:rPr>
                        <a:t> </a:t>
                      </a: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585837">
                <a:tc>
                  <a:txBody>
                    <a:bodyPr/>
                    <a:lstStyle/>
                    <a:p>
                      <a:pPr marR="0" indent="0" algn="l" rtl="0">
                        <a:spcBef>
                          <a:spcPts val="0"/>
                        </a:spcBef>
                        <a:spcAft>
                          <a:spcPts val="1400"/>
                        </a:spcAft>
                      </a:pPr>
                      <a:r>
                        <a:rPr lang="en-AU" sz="1400" kern="1400">
                          <a:solidFill>
                            <a:srgbClr val="000000"/>
                          </a:solidFill>
                          <a:effectLst/>
                          <a:latin typeface="Arial"/>
                        </a:rPr>
                        <a:t>APD</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288 (67.47)</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337 (78.09)</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359 (82.19)</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350 (79.45)</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366 (82.56)</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536406">
                <a:tc>
                  <a:txBody>
                    <a:bodyPr/>
                    <a:lstStyle/>
                    <a:p>
                      <a:pPr marR="0" indent="0" algn="l" rtl="0">
                        <a:spcBef>
                          <a:spcPts val="0"/>
                        </a:spcBef>
                        <a:spcAft>
                          <a:spcPts val="1400"/>
                        </a:spcAft>
                      </a:pPr>
                      <a:r>
                        <a:rPr lang="en-AU" sz="1400" kern="1400">
                          <a:solidFill>
                            <a:srgbClr val="000000"/>
                          </a:solidFill>
                          <a:effectLst/>
                          <a:latin typeface="Arial"/>
                        </a:rPr>
                        <a:t>CAPD</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475 (111.27)</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463 (107.28)</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473 (108.29)</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442 (100.34)</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406 (91.58)</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45618">
                <a:tc>
                  <a:txBody>
                    <a:bodyPr/>
                    <a:lstStyle/>
                    <a:p>
                      <a:pPr marR="0" indent="0" algn="l" rtl="0">
                        <a:spcBef>
                          <a:spcPts val="0"/>
                        </a:spcBef>
                        <a:spcAft>
                          <a:spcPts val="1400"/>
                        </a:spcAft>
                      </a:pPr>
                      <a:r>
                        <a:rPr lang="en-AU" sz="1400" b="1" kern="1400">
                          <a:solidFill>
                            <a:srgbClr val="000000"/>
                          </a:solidFill>
                          <a:effectLst/>
                          <a:latin typeface="Tahoma"/>
                        </a:rPr>
                        <a:t>Location</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Times New Roman"/>
                        </a:rPr>
                        <a:t> </a:t>
                      </a: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537036">
                <a:tc>
                  <a:txBody>
                    <a:bodyPr/>
                    <a:lstStyle/>
                    <a:p>
                      <a:pPr marR="0" indent="0" algn="l" rtl="0">
                        <a:spcBef>
                          <a:spcPts val="0"/>
                        </a:spcBef>
                        <a:spcAft>
                          <a:spcPts val="1400"/>
                        </a:spcAft>
                      </a:pPr>
                      <a:r>
                        <a:rPr lang="en-AU" sz="1400" kern="1400">
                          <a:solidFill>
                            <a:srgbClr val="000000"/>
                          </a:solidFill>
                          <a:effectLst/>
                          <a:latin typeface="Arial"/>
                        </a:rPr>
                        <a:t>Home</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758 (177.56)</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796 (184.44)</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828 (189.57)</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788 (178.88)</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758 (170.99)</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535774">
                <a:tc>
                  <a:txBody>
                    <a:bodyPr/>
                    <a:lstStyle/>
                    <a:p>
                      <a:pPr marR="0" indent="0" algn="l" rtl="0">
                        <a:spcBef>
                          <a:spcPts val="0"/>
                        </a:spcBef>
                        <a:spcAft>
                          <a:spcPts val="1400"/>
                        </a:spcAft>
                      </a:pPr>
                      <a:r>
                        <a:rPr lang="en-AU" sz="1400" kern="1400">
                          <a:solidFill>
                            <a:srgbClr val="000000"/>
                          </a:solidFill>
                          <a:effectLst/>
                          <a:latin typeface="Arial"/>
                        </a:rPr>
                        <a:t>Hospital</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5 (1.17)</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4 (0.93)</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4 (0.92)</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4 (0.91)</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14 (3.16)</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579480">
                <a:tc>
                  <a:txBody>
                    <a:bodyPr/>
                    <a:lstStyle/>
                    <a:p>
                      <a:pPr marR="0" indent="0" algn="l" rtl="0">
                        <a:spcBef>
                          <a:spcPts val="0"/>
                        </a:spcBef>
                        <a:spcAft>
                          <a:spcPts val="1400"/>
                        </a:spcAft>
                      </a:pPr>
                      <a:r>
                        <a:rPr lang="en-AU" sz="1400" b="1" kern="1400">
                          <a:solidFill>
                            <a:srgbClr val="000000"/>
                          </a:solidFill>
                          <a:effectLst/>
                          <a:latin typeface="Arial"/>
                        </a:rPr>
                        <a:t>Total</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763 (178.74)</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800 (185.37)</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832 (190.48)</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dirty="0">
                          <a:solidFill>
                            <a:srgbClr val="000000"/>
                          </a:solidFill>
                          <a:effectLst/>
                          <a:latin typeface="Arial"/>
                        </a:rPr>
                        <a:t>792 (179.79)</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772 (174.14)</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30833">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bl>
          </a:graphicData>
        </a:graphic>
      </p:graphicFrame>
      <p:sp>
        <p:nvSpPr>
          <p:cNvPr id="13" name="Control 1"/>
          <p:cNvSpPr>
            <a:spLocks noChangeArrowheads="1" noChangeShapeType="1"/>
          </p:cNvSpPr>
          <p:nvPr/>
        </p:nvSpPr>
        <p:spPr bwMode="auto">
          <a:xfrm>
            <a:off x="-25400" y="9566275"/>
            <a:ext cx="4473575" cy="28082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3367891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01278" y="425100"/>
            <a:ext cx="8105077" cy="5713200"/>
            <a:chOff x="106969356" y="106065945"/>
            <a:chExt cx="3089239" cy="2395644"/>
          </a:xfrm>
        </p:grpSpPr>
        <p:sp>
          <p:nvSpPr>
            <p:cNvPr id="9" name="Text Box 3"/>
            <p:cNvSpPr txBox="1">
              <a:spLocks noChangeArrowheads="1"/>
            </p:cNvSpPr>
            <p:nvPr/>
          </p:nvSpPr>
          <p:spPr bwMode="auto">
            <a:xfrm>
              <a:off x="106969356" y="106065945"/>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6.13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127557" y="106311885"/>
              <a:ext cx="2931038" cy="2149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4017175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73912" y="310356"/>
            <a:ext cx="8084619" cy="5713200"/>
            <a:chOff x="110307995" y="106023413"/>
            <a:chExt cx="3106926" cy="2425293"/>
          </a:xfrm>
        </p:grpSpPr>
        <p:sp>
          <p:nvSpPr>
            <p:cNvPr id="9" name="Text Box 3"/>
            <p:cNvSpPr txBox="1">
              <a:spLocks noChangeArrowheads="1"/>
            </p:cNvSpPr>
            <p:nvPr/>
          </p:nvSpPr>
          <p:spPr bwMode="auto">
            <a:xfrm>
              <a:off x="110307995" y="106023413"/>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6.14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0458440" y="106271511"/>
              <a:ext cx="2956481" cy="2177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522107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3459311544"/>
              </p:ext>
            </p:extLst>
          </p:nvPr>
        </p:nvGraphicFramePr>
        <p:xfrm>
          <a:off x="2350294" y="135737"/>
          <a:ext cx="4679155" cy="6169535"/>
        </p:xfrm>
        <a:graphic>
          <a:graphicData uri="http://schemas.openxmlformats.org/drawingml/2006/table">
            <a:tbl>
              <a:tblPr/>
              <a:tblGrid>
                <a:gridCol w="1445132"/>
                <a:gridCol w="629458"/>
                <a:gridCol w="651548"/>
                <a:gridCol w="660980"/>
                <a:gridCol w="629458"/>
                <a:gridCol w="662579"/>
              </a:tblGrid>
              <a:tr h="257170">
                <a:tc gridSpan="6">
                  <a:txBody>
                    <a:bodyPr/>
                    <a:lstStyle/>
                    <a:p>
                      <a:pPr marR="0" indent="0" algn="l" rtl="0">
                        <a:spcBef>
                          <a:spcPts val="0"/>
                        </a:spcBef>
                        <a:spcAft>
                          <a:spcPts val="0"/>
                        </a:spcAft>
                      </a:pPr>
                      <a:r>
                        <a:rPr lang="en-AU" sz="900" kern="1400" dirty="0">
                          <a:solidFill>
                            <a:srgbClr val="000000"/>
                          </a:solidFill>
                          <a:effectLst/>
                          <a:latin typeface="Arial Black"/>
                        </a:rPr>
                        <a:t>Figure </a:t>
                      </a:r>
                      <a:r>
                        <a:rPr lang="en-AU" sz="900" kern="1400" dirty="0" smtClean="0">
                          <a:solidFill>
                            <a:srgbClr val="000000"/>
                          </a:solidFill>
                          <a:effectLst/>
                          <a:latin typeface="Arial Black"/>
                        </a:rPr>
                        <a:t>6.15</a:t>
                      </a:r>
                      <a:r>
                        <a:rPr lang="en-AU" sz="900" kern="1400" baseline="0" dirty="0" smtClean="0">
                          <a:solidFill>
                            <a:srgbClr val="000000"/>
                          </a:solidFill>
                          <a:effectLst/>
                          <a:latin typeface="Arial Black"/>
                        </a:rPr>
                        <a:t>    </a:t>
                      </a:r>
                      <a:r>
                        <a:rPr lang="en-AU" sz="900" kern="1400" dirty="0" smtClean="0">
                          <a:solidFill>
                            <a:srgbClr val="000000"/>
                          </a:solidFill>
                          <a:effectLst/>
                          <a:latin typeface="Arial Black"/>
                        </a:rPr>
                        <a:t>                         </a:t>
                      </a:r>
                      <a:r>
                        <a:rPr lang="en-AU" sz="900" kern="1400" dirty="0">
                          <a:solidFill>
                            <a:srgbClr val="000000"/>
                          </a:solidFill>
                          <a:effectLst/>
                          <a:latin typeface="Arial Black"/>
                        </a:rPr>
                        <a:t>New Zealand</a:t>
                      </a:r>
                      <a:endParaRPr lang="en-AU" sz="900" kern="1400" dirty="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91234">
                <a:tc gridSpan="6">
                  <a:txBody>
                    <a:bodyPr/>
                    <a:lstStyle/>
                    <a:p>
                      <a:pPr marR="0" indent="0" algn="ctr" rtl="0">
                        <a:spcBef>
                          <a:spcPts val="0"/>
                        </a:spcBef>
                        <a:spcAft>
                          <a:spcPts val="0"/>
                        </a:spcAft>
                      </a:pPr>
                      <a:r>
                        <a:rPr lang="en-AU" sz="900" kern="1400" dirty="0">
                          <a:solidFill>
                            <a:srgbClr val="000000"/>
                          </a:solidFill>
                          <a:effectLst/>
                          <a:latin typeface="Arial Black"/>
                        </a:rPr>
                        <a:t>Stock and Flow of Peritoneal Dialysis by Age Groups   2008 - 2012</a:t>
                      </a:r>
                      <a:endParaRPr lang="en-AU" sz="900" kern="1400" dirty="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04973">
                <a:tc>
                  <a:txBody>
                    <a:bodyPr/>
                    <a:lstStyle/>
                    <a:p>
                      <a:pPr marR="0" indent="0" algn="l" rtl="0">
                        <a:spcBef>
                          <a:spcPts val="0"/>
                        </a:spcBef>
                        <a:spcAft>
                          <a:spcPts val="0"/>
                        </a:spcAft>
                      </a:pPr>
                      <a:r>
                        <a:rPr lang="en-AU" sz="800" b="1" kern="1400" dirty="0">
                          <a:solidFill>
                            <a:srgbClr val="000000"/>
                          </a:solidFill>
                          <a:effectLst/>
                          <a:latin typeface="Tahoma"/>
                        </a:rPr>
                        <a:t>   Age Groups</a:t>
                      </a:r>
                      <a:endParaRPr lang="en-AU" sz="800" kern="1400" dirty="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800" b="1" kern="1400">
                          <a:solidFill>
                            <a:srgbClr val="000000"/>
                          </a:solidFill>
                          <a:effectLst/>
                          <a:latin typeface="Tahoma"/>
                        </a:rPr>
                        <a:t>2008</a:t>
                      </a:r>
                      <a:endParaRPr lang="en-AU" sz="800" kern="1400">
                        <a:solidFill>
                          <a:srgbClr val="000000"/>
                        </a:solidFill>
                        <a:effectLst/>
                        <a:latin typeface="Times New Roman"/>
                      </a:endParaRPr>
                    </a:p>
                  </a:txBody>
                  <a:tcPr marL="25512" marR="25512" marT="12756" marB="1275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800" b="1" kern="1400">
                          <a:solidFill>
                            <a:srgbClr val="000000"/>
                          </a:solidFill>
                          <a:effectLst/>
                          <a:latin typeface="Tahoma"/>
                        </a:rPr>
                        <a:t>2009</a:t>
                      </a:r>
                      <a:endParaRPr lang="en-AU" sz="800" kern="1400">
                        <a:solidFill>
                          <a:srgbClr val="000000"/>
                        </a:solidFill>
                        <a:effectLst/>
                        <a:latin typeface="Times New Roman"/>
                      </a:endParaRPr>
                    </a:p>
                  </a:txBody>
                  <a:tcPr marL="25512" marR="25512" marT="12756" marB="1275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800" b="1" kern="1400">
                          <a:solidFill>
                            <a:srgbClr val="000000"/>
                          </a:solidFill>
                          <a:effectLst/>
                          <a:latin typeface="Tahoma"/>
                        </a:rPr>
                        <a:t>2010</a:t>
                      </a:r>
                      <a:endParaRPr lang="en-AU" sz="800" kern="1400">
                        <a:solidFill>
                          <a:srgbClr val="000000"/>
                        </a:solidFill>
                        <a:effectLst/>
                        <a:latin typeface="Times New Roman"/>
                      </a:endParaRPr>
                    </a:p>
                  </a:txBody>
                  <a:tcPr marL="25512" marR="25512" marT="12756" marB="1275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800" b="1" kern="1400">
                          <a:solidFill>
                            <a:srgbClr val="000000"/>
                          </a:solidFill>
                          <a:effectLst/>
                          <a:latin typeface="Tahoma"/>
                        </a:rPr>
                        <a:t>2011</a:t>
                      </a:r>
                      <a:endParaRPr lang="en-AU" sz="800" kern="1400">
                        <a:solidFill>
                          <a:srgbClr val="000000"/>
                        </a:solidFill>
                        <a:effectLst/>
                        <a:latin typeface="Times New Roman"/>
                      </a:endParaRPr>
                    </a:p>
                  </a:txBody>
                  <a:tcPr marL="25512" marR="25512" marT="12756" marB="1275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800" b="1" kern="1400">
                          <a:solidFill>
                            <a:srgbClr val="000000"/>
                          </a:solidFill>
                          <a:effectLst/>
                          <a:latin typeface="Tahoma"/>
                        </a:rPr>
                        <a:t>2012</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r>
              <a:tr h="145586">
                <a:tc>
                  <a:txBody>
                    <a:bodyPr/>
                    <a:lstStyle/>
                    <a:p>
                      <a:pPr marR="0" indent="0" algn="l" rtl="0">
                        <a:spcBef>
                          <a:spcPts val="0"/>
                        </a:spcBef>
                        <a:spcAft>
                          <a:spcPts val="0"/>
                        </a:spcAft>
                      </a:pPr>
                      <a:r>
                        <a:rPr lang="en-AU" sz="800" kern="1400" dirty="0">
                          <a:solidFill>
                            <a:srgbClr val="000000"/>
                          </a:solidFill>
                          <a:effectLst/>
                          <a:latin typeface="Tahoma"/>
                        </a:rPr>
                        <a:t> </a:t>
                      </a:r>
                      <a:endParaRPr lang="en-AU" sz="800" kern="1400" dirty="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206179">
                <a:tc>
                  <a:txBody>
                    <a:bodyPr/>
                    <a:lstStyle/>
                    <a:p>
                      <a:pPr marR="0" indent="0" algn="l" rtl="0">
                        <a:spcBef>
                          <a:spcPts val="0"/>
                        </a:spcBef>
                        <a:spcAft>
                          <a:spcPts val="0"/>
                        </a:spcAft>
                      </a:pPr>
                      <a:r>
                        <a:rPr lang="en-AU" sz="800" b="1" kern="1400" dirty="0">
                          <a:solidFill>
                            <a:srgbClr val="000000"/>
                          </a:solidFill>
                          <a:effectLst/>
                          <a:latin typeface="Tahoma"/>
                        </a:rPr>
                        <a:t>New Patients *</a:t>
                      </a:r>
                      <a:endParaRPr lang="en-AU" sz="800" kern="1400" dirty="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00-14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10 (4%)</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 (2%)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 (2%)</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15-24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13 (5%)</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8 (3%)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 (2%)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11 (4%)</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25-34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11 (4%)</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9 (3%)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9 (3%)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12 (5%)</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10 (4%)</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35-44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18 (7%)</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28 (10%)</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21 (8%)</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21 (9%)</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25 (10%)</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45-54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58 (21%)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60 (21%)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41 (15%)</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38 (16%)</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60 (23%)</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55-64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77 (28%)</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63 (22%)</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88 (32%)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72 (30%)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73 (28%)</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65-74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65 (24%)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83 (29%)</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70 (25%)</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66 (27%)</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63 (24%)</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63410">
                <a:tc>
                  <a:txBody>
                    <a:bodyPr/>
                    <a:lstStyle/>
                    <a:p>
                      <a:pPr marR="0" indent="0" algn="l" rtl="0">
                        <a:spcBef>
                          <a:spcPts val="0"/>
                        </a:spcBef>
                        <a:spcAft>
                          <a:spcPts val="1400"/>
                        </a:spcAft>
                      </a:pPr>
                      <a:r>
                        <a:rPr lang="en-AU" sz="800" kern="1400">
                          <a:solidFill>
                            <a:srgbClr val="000000"/>
                          </a:solidFill>
                          <a:effectLst/>
                          <a:latin typeface="Arial"/>
                        </a:rPr>
                        <a:t>75-84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22 (8%)</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33 (12%)</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35 (13%)</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23 (10%)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14 (5%)</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&gt;=85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0 (0%)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 (0%)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0 (0%)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 (0%)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 (0%)</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76731">
                <a:tc>
                  <a:txBody>
                    <a:bodyPr/>
                    <a:lstStyle/>
                    <a:p>
                      <a:pPr marR="0" indent="0" algn="l" rtl="0">
                        <a:spcBef>
                          <a:spcPts val="0"/>
                        </a:spcBef>
                        <a:spcAft>
                          <a:spcPts val="1400"/>
                        </a:spcAft>
                      </a:pPr>
                      <a:r>
                        <a:rPr lang="en-AU" sz="800" b="1" kern="1400">
                          <a:solidFill>
                            <a:srgbClr val="000000"/>
                          </a:solidFill>
                          <a:effectLst/>
                          <a:latin typeface="Arial"/>
                        </a:rPr>
                        <a:t>Total</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274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284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b="1" kern="1400" dirty="0">
                          <a:solidFill>
                            <a:srgbClr val="000000"/>
                          </a:solidFill>
                          <a:effectLst/>
                          <a:latin typeface="Arial"/>
                        </a:rPr>
                        <a:t>275</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242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263</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206179">
                <a:tc>
                  <a:txBody>
                    <a:bodyPr/>
                    <a:lstStyle/>
                    <a:p>
                      <a:pPr marR="0" indent="0" algn="l" rtl="0">
                        <a:spcBef>
                          <a:spcPts val="0"/>
                        </a:spcBef>
                        <a:spcAft>
                          <a:spcPts val="0"/>
                        </a:spcAft>
                      </a:pPr>
                      <a:r>
                        <a:rPr lang="en-AU" sz="800" b="1" kern="1400">
                          <a:solidFill>
                            <a:srgbClr val="000000"/>
                          </a:solidFill>
                          <a:effectLst/>
                          <a:latin typeface="Tahoma"/>
                        </a:rPr>
                        <a:t>Patients Dialysing</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dirty="0">
                          <a:solidFill>
                            <a:srgbClr val="000000"/>
                          </a:solidFill>
                          <a:effectLst/>
                          <a:latin typeface="Tahoma"/>
                        </a:rPr>
                        <a:t> </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00-14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13 (2%)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10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7 (1%)</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9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 (1%)</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15-24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27 (4%)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26 (3%)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22 (3%)</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22 (3%)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17 (2%)</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25-34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30 (4%)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32 (4%)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29 (3%)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27 (3%)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33 (4%)</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35-44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58 (8%)</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62 (8%)</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61 (7%)</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58 (7%)</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60 (8%)</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45-54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140 (18%)</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149 (19%)</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132 (16%)</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113 (14%)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122 (16%)</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55-64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210 (28%)</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205 (26%)</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240 (29%)</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231 (29%)</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216 (28%)</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65-74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183 (24%)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222 (28%)</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226 (27%)</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223 (28%)</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226 (29%)</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52297">
                <a:tc>
                  <a:txBody>
                    <a:bodyPr/>
                    <a:lstStyle/>
                    <a:p>
                      <a:pPr marR="0" indent="0" algn="l" rtl="0">
                        <a:spcBef>
                          <a:spcPts val="0"/>
                        </a:spcBef>
                        <a:spcAft>
                          <a:spcPts val="1400"/>
                        </a:spcAft>
                      </a:pPr>
                      <a:r>
                        <a:rPr lang="en-AU" sz="800" kern="1400">
                          <a:solidFill>
                            <a:srgbClr val="000000"/>
                          </a:solidFill>
                          <a:effectLst/>
                          <a:latin typeface="Arial"/>
                        </a:rPr>
                        <a:t>75-84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85 (11%)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83 (10%)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109 (13%)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103 (13%)</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88 (11%)</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AU" sz="800" kern="1400">
                          <a:solidFill>
                            <a:srgbClr val="000000"/>
                          </a:solidFill>
                          <a:effectLst/>
                          <a:latin typeface="Arial"/>
                        </a:rPr>
                        <a:t>&gt;=85 years</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17 (2%)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11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6 (1%)</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 (1%)</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52105">
                <a:tc>
                  <a:txBody>
                    <a:bodyPr/>
                    <a:lstStyle/>
                    <a:p>
                      <a:pPr marR="0" indent="0" algn="l" rtl="0">
                        <a:spcBef>
                          <a:spcPts val="0"/>
                        </a:spcBef>
                        <a:spcAft>
                          <a:spcPts val="1400"/>
                        </a:spcAft>
                      </a:pPr>
                      <a:r>
                        <a:rPr lang="en-AU" sz="800" b="1" kern="1400">
                          <a:solidFill>
                            <a:srgbClr val="000000"/>
                          </a:solidFill>
                          <a:effectLst/>
                          <a:latin typeface="Arial"/>
                        </a:rPr>
                        <a:t>Total</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763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800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832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b="1" kern="1400" dirty="0">
                          <a:solidFill>
                            <a:srgbClr val="000000"/>
                          </a:solidFill>
                          <a:effectLst/>
                          <a:latin typeface="Arial"/>
                        </a:rPr>
                        <a:t>792</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b="1" kern="1400">
                          <a:solidFill>
                            <a:srgbClr val="000000"/>
                          </a:solidFill>
                          <a:effectLst/>
                          <a:latin typeface="Arial"/>
                        </a:rPr>
                        <a:t>772</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206179">
                <a:tc>
                  <a:txBody>
                    <a:bodyPr/>
                    <a:lstStyle/>
                    <a:p>
                      <a:pPr marR="0" indent="0" algn="l" rtl="0">
                        <a:spcBef>
                          <a:spcPts val="0"/>
                        </a:spcBef>
                        <a:spcAft>
                          <a:spcPts val="0"/>
                        </a:spcAft>
                      </a:pPr>
                      <a:r>
                        <a:rPr lang="en-AU" sz="800" b="1" kern="1400">
                          <a:solidFill>
                            <a:srgbClr val="000000"/>
                          </a:solidFill>
                          <a:effectLst/>
                          <a:latin typeface="Tahoma"/>
                        </a:rPr>
                        <a:t>Primary Renal Disease *</a:t>
                      </a:r>
                      <a:endParaRPr lang="en-AU"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a:solidFill>
                            <a:srgbClr val="000000"/>
                          </a:solidFill>
                          <a:effectLst/>
                          <a:latin typeface="Tahoma"/>
                        </a:rPr>
                        <a:t> </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dirty="0">
                          <a:solidFill>
                            <a:srgbClr val="000000"/>
                          </a:solidFill>
                          <a:effectLst/>
                          <a:latin typeface="Tahoma"/>
                        </a:rPr>
                        <a:t> </a:t>
                      </a:r>
                      <a:endParaRPr lang="en-AU" sz="800" kern="1400" dirty="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0"/>
                        </a:spcAft>
                      </a:pPr>
                      <a:r>
                        <a:rPr lang="en-AU" sz="800" kern="1400" dirty="0">
                          <a:solidFill>
                            <a:srgbClr val="000000"/>
                          </a:solidFill>
                          <a:effectLst/>
                          <a:latin typeface="Tahoma"/>
                        </a:rPr>
                        <a:t> </a:t>
                      </a:r>
                      <a:endParaRPr lang="en-AU" sz="800" kern="1400" dirty="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US" sz="800" kern="1400">
                          <a:solidFill>
                            <a:srgbClr val="000000"/>
                          </a:solidFill>
                          <a:effectLst/>
                          <a:latin typeface="Arial"/>
                        </a:rPr>
                        <a:t>Glomerulonephritis</a:t>
                      </a:r>
                      <a:endParaRPr lang="en-US"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65 (24%)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57 (20%)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65 (24%)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55 (23%)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59 (22%)</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US" sz="800" kern="1400">
                          <a:solidFill>
                            <a:srgbClr val="000000"/>
                          </a:solidFill>
                          <a:effectLst/>
                          <a:latin typeface="Arial"/>
                        </a:rPr>
                        <a:t>Analgesic Nephropathy</a:t>
                      </a:r>
                      <a:endParaRPr lang="en-US"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0 (0%)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3 (1%)</a:t>
                      </a:r>
                      <a:endParaRPr lang="en-AU" sz="800" kern="1400" dirty="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US" sz="800" kern="1400">
                          <a:solidFill>
                            <a:srgbClr val="000000"/>
                          </a:solidFill>
                          <a:effectLst/>
                          <a:latin typeface="Arial"/>
                        </a:rPr>
                        <a:t>Hypertension</a:t>
                      </a:r>
                      <a:endParaRPr lang="en-US"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35 (13%)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33 (12%)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36 (13%)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29 (12%)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22 (8%)</a:t>
                      </a:r>
                      <a:endParaRPr lang="en-AU" sz="800" kern="1400" dirty="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US" sz="800" kern="1400">
                          <a:solidFill>
                            <a:srgbClr val="000000"/>
                          </a:solidFill>
                          <a:effectLst/>
                          <a:latin typeface="Arial"/>
                        </a:rPr>
                        <a:t>Polycystic Disease</a:t>
                      </a:r>
                      <a:endParaRPr lang="en-US"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12 (4%)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18 (6%)</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7 (3%)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11 (5%)</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13 (5%)</a:t>
                      </a:r>
                      <a:endParaRPr lang="en-AU" sz="800" kern="140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US" sz="800" kern="1400">
                          <a:solidFill>
                            <a:srgbClr val="000000"/>
                          </a:solidFill>
                          <a:effectLst/>
                          <a:latin typeface="Arial"/>
                        </a:rPr>
                        <a:t>Reflux Nephropathy</a:t>
                      </a:r>
                      <a:endParaRPr lang="en-US"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5 (2%)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 (1%)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4 (2%)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7 (3%)</a:t>
                      </a:r>
                      <a:endParaRPr lang="en-AU" sz="800" kern="1400" dirty="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US" sz="800" kern="1400">
                          <a:solidFill>
                            <a:srgbClr val="000000"/>
                          </a:solidFill>
                          <a:effectLst/>
                          <a:latin typeface="Arial"/>
                        </a:rPr>
                        <a:t>Diabetic Nephropathy</a:t>
                      </a:r>
                      <a:endParaRPr lang="en-US"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115 (42%)</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128 (45%)</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134 (49%)</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106 (44%)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118 (45%)</a:t>
                      </a:r>
                      <a:endParaRPr lang="en-AU" sz="800" kern="1400" dirty="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US" sz="800" kern="1400">
                          <a:solidFill>
                            <a:srgbClr val="000000"/>
                          </a:solidFill>
                          <a:effectLst/>
                          <a:latin typeface="Arial"/>
                        </a:rPr>
                        <a:t>Miscellaneous</a:t>
                      </a:r>
                      <a:endParaRPr lang="en-US"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27 (10%)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31 (11%)</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20 (7%)</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23 (10%)</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32 (12%)</a:t>
                      </a:r>
                      <a:endParaRPr lang="en-AU" sz="800" kern="1400" dirty="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45586">
                <a:tc>
                  <a:txBody>
                    <a:bodyPr/>
                    <a:lstStyle/>
                    <a:p>
                      <a:pPr marR="0" indent="0" algn="l" rtl="0">
                        <a:spcBef>
                          <a:spcPts val="0"/>
                        </a:spcBef>
                        <a:spcAft>
                          <a:spcPts val="1400"/>
                        </a:spcAft>
                      </a:pPr>
                      <a:r>
                        <a:rPr lang="en-US" sz="800" kern="1400">
                          <a:solidFill>
                            <a:srgbClr val="000000"/>
                          </a:solidFill>
                          <a:effectLst/>
                          <a:latin typeface="Arial"/>
                        </a:rPr>
                        <a:t>Uncertain</a:t>
                      </a:r>
                      <a:endParaRPr lang="en-US"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14 (5%)</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12 (4%)</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7 (3%)</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a:solidFill>
                            <a:srgbClr val="000000"/>
                          </a:solidFill>
                          <a:effectLst/>
                          <a:latin typeface="Arial"/>
                        </a:rPr>
                        <a:t>11 (5%)</a:t>
                      </a:r>
                      <a:endParaRPr lang="en-AU" sz="800" kern="1400">
                        <a:solidFill>
                          <a:srgbClr val="000000"/>
                        </a:solidFill>
                        <a:effectLst/>
                        <a:latin typeface="Times New Roman"/>
                      </a:endParaRPr>
                    </a:p>
                  </a:txBody>
                  <a:tcPr marL="25512" marR="25512" marT="12756" marB="12756" anchor="ctr">
                    <a:lnL>
                      <a:noFill/>
                    </a:lnL>
                    <a:lnR>
                      <a:noFill/>
                    </a:lnR>
                    <a:lnT>
                      <a:noFill/>
                    </a:lnT>
                    <a:lnB>
                      <a:noFill/>
                    </a:lnB>
                  </a:tcPr>
                </a:tc>
                <a:tc>
                  <a:txBody>
                    <a:bodyPr/>
                    <a:lstStyle/>
                    <a:p>
                      <a:pPr marR="0" indent="0" algn="ctr" rtl="0">
                        <a:spcBef>
                          <a:spcPts val="0"/>
                        </a:spcBef>
                        <a:spcAft>
                          <a:spcPts val="1400"/>
                        </a:spcAft>
                      </a:pPr>
                      <a:r>
                        <a:rPr lang="en-AU" sz="800" kern="1400" dirty="0">
                          <a:solidFill>
                            <a:srgbClr val="000000"/>
                          </a:solidFill>
                          <a:effectLst/>
                          <a:latin typeface="Arial"/>
                        </a:rPr>
                        <a:t>9 (3%)</a:t>
                      </a:r>
                      <a:endParaRPr lang="en-AU" sz="800" kern="1400" dirty="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a:noFill/>
                    </a:lnB>
                  </a:tcPr>
                </a:tc>
              </a:tr>
              <a:tr h="180335">
                <a:tc>
                  <a:txBody>
                    <a:bodyPr/>
                    <a:lstStyle/>
                    <a:p>
                      <a:pPr marR="0" indent="0" algn="l" rtl="0">
                        <a:spcBef>
                          <a:spcPts val="0"/>
                        </a:spcBef>
                        <a:spcAft>
                          <a:spcPts val="1400"/>
                        </a:spcAft>
                      </a:pPr>
                      <a:r>
                        <a:rPr lang="en-US" sz="800" b="1" kern="1400">
                          <a:solidFill>
                            <a:srgbClr val="000000"/>
                          </a:solidFill>
                          <a:effectLst/>
                          <a:latin typeface="Arial"/>
                        </a:rPr>
                        <a:t>Total</a:t>
                      </a:r>
                      <a:endParaRPr lang="en-US" sz="800" kern="140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800" b="1" kern="1400">
                          <a:solidFill>
                            <a:srgbClr val="000000"/>
                          </a:solidFill>
                          <a:effectLst/>
                          <a:latin typeface="Arial"/>
                        </a:rPr>
                        <a:t>274</a:t>
                      </a:r>
                      <a:endParaRPr lang="en-AU" sz="800" kern="1400">
                        <a:solidFill>
                          <a:srgbClr val="000000"/>
                        </a:solidFill>
                        <a:effectLst/>
                        <a:latin typeface="Times New Roman"/>
                      </a:endParaRPr>
                    </a:p>
                  </a:txBody>
                  <a:tcPr marL="25512" marR="25512" marT="12756" marB="1275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800" b="1" kern="1400">
                          <a:solidFill>
                            <a:srgbClr val="000000"/>
                          </a:solidFill>
                          <a:effectLst/>
                          <a:latin typeface="Arial"/>
                        </a:rPr>
                        <a:t>284</a:t>
                      </a:r>
                      <a:endParaRPr lang="en-AU" sz="800" kern="1400">
                        <a:solidFill>
                          <a:srgbClr val="000000"/>
                        </a:solidFill>
                        <a:effectLst/>
                        <a:latin typeface="Times New Roman"/>
                      </a:endParaRPr>
                    </a:p>
                  </a:txBody>
                  <a:tcPr marL="25512" marR="25512" marT="12756" marB="1275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800" b="1" kern="1400">
                          <a:solidFill>
                            <a:srgbClr val="000000"/>
                          </a:solidFill>
                          <a:effectLst/>
                          <a:latin typeface="Arial"/>
                        </a:rPr>
                        <a:t>275</a:t>
                      </a:r>
                      <a:endParaRPr lang="en-AU" sz="800" kern="1400">
                        <a:solidFill>
                          <a:srgbClr val="000000"/>
                        </a:solidFill>
                        <a:effectLst/>
                        <a:latin typeface="Times New Roman"/>
                      </a:endParaRPr>
                    </a:p>
                  </a:txBody>
                  <a:tcPr marL="25512" marR="25512" marT="12756" marB="1275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800" b="1" kern="1400">
                          <a:solidFill>
                            <a:srgbClr val="000000"/>
                          </a:solidFill>
                          <a:effectLst/>
                          <a:latin typeface="Arial"/>
                        </a:rPr>
                        <a:t>242</a:t>
                      </a:r>
                      <a:endParaRPr lang="en-AU" sz="800" kern="1400">
                        <a:solidFill>
                          <a:srgbClr val="000000"/>
                        </a:solidFill>
                        <a:effectLst/>
                        <a:latin typeface="Times New Roman"/>
                      </a:endParaRPr>
                    </a:p>
                  </a:txBody>
                  <a:tcPr marL="25512" marR="25512" marT="12756" marB="1275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800" b="1" kern="1400" dirty="0">
                          <a:solidFill>
                            <a:srgbClr val="000000"/>
                          </a:solidFill>
                          <a:effectLst/>
                          <a:latin typeface="Arial"/>
                        </a:rPr>
                        <a:t>263</a:t>
                      </a:r>
                      <a:endParaRPr lang="en-AU" sz="800" kern="1400" dirty="0">
                        <a:solidFill>
                          <a:srgbClr val="000000"/>
                        </a:solidFill>
                        <a:effectLst/>
                        <a:latin typeface="Times New Roman"/>
                      </a:endParaRPr>
                    </a:p>
                  </a:txBody>
                  <a:tcPr marL="25512" marR="25512" marT="12756" marB="1275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r h="286943">
                <a:tc gridSpan="6">
                  <a:txBody>
                    <a:bodyPr/>
                    <a:lstStyle/>
                    <a:p>
                      <a:pPr marR="0" indent="0" algn="ctr" rtl="0">
                        <a:spcBef>
                          <a:spcPts val="400"/>
                        </a:spcBef>
                        <a:spcAft>
                          <a:spcPts val="0"/>
                        </a:spcAft>
                      </a:pPr>
                      <a:r>
                        <a:rPr lang="en-AU" sz="800" kern="1400" dirty="0">
                          <a:solidFill>
                            <a:srgbClr val="000000"/>
                          </a:solidFill>
                          <a:effectLst/>
                          <a:latin typeface="Tahoma"/>
                        </a:rPr>
                        <a:t>          * </a:t>
                      </a:r>
                      <a:r>
                        <a:rPr lang="en-AU" sz="800" kern="1400" dirty="0">
                          <a:solidFill>
                            <a:srgbClr val="000000"/>
                          </a:solidFill>
                          <a:effectLst/>
                          <a:latin typeface="Arial"/>
                        </a:rPr>
                        <a:t>New patients receiving first peritoneal dialysis treatment</a:t>
                      </a:r>
                      <a:endParaRPr lang="en-AU" sz="800" kern="1400" dirty="0">
                        <a:solidFill>
                          <a:srgbClr val="000000"/>
                        </a:solidFill>
                        <a:effectLst/>
                        <a:latin typeface="Times New Roman"/>
                      </a:endParaRPr>
                    </a:p>
                    <a:p>
                      <a:pPr marR="0" indent="0" algn="ctr" rtl="0">
                        <a:spcBef>
                          <a:spcPts val="0"/>
                        </a:spcBef>
                        <a:spcAft>
                          <a:spcPts val="0"/>
                        </a:spcAft>
                      </a:pPr>
                      <a:r>
                        <a:rPr lang="en-AU" sz="800" kern="1400" dirty="0">
                          <a:solidFill>
                            <a:srgbClr val="000000"/>
                          </a:solidFill>
                          <a:effectLst/>
                          <a:latin typeface="Tahoma"/>
                        </a:rPr>
                        <a:t> </a:t>
                      </a:r>
                      <a:endParaRPr lang="en-AU" sz="800" kern="1400" dirty="0">
                        <a:solidFill>
                          <a:srgbClr val="000000"/>
                        </a:solidFill>
                        <a:effectLst/>
                        <a:latin typeface="Times New Roman"/>
                      </a:endParaRPr>
                    </a:p>
                  </a:txBody>
                  <a:tcPr marL="25512" marR="25512" marT="12756" marB="1275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9" name="Control 1"/>
          <p:cNvSpPr>
            <a:spLocks noChangeArrowheads="1" noChangeShapeType="1"/>
          </p:cNvSpPr>
          <p:nvPr/>
        </p:nvSpPr>
        <p:spPr bwMode="auto">
          <a:xfrm>
            <a:off x="4079875" y="5422900"/>
            <a:ext cx="5084763" cy="63849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3895321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Control 1"/>
          <p:cNvSpPr>
            <a:spLocks noChangeArrowheads="1" noChangeShapeType="1"/>
          </p:cNvSpPr>
          <p:nvPr/>
        </p:nvSpPr>
        <p:spPr bwMode="auto">
          <a:xfrm>
            <a:off x="4079875" y="5422900"/>
            <a:ext cx="5084763" cy="63849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12" name="Table 11"/>
          <p:cNvGraphicFramePr>
            <a:graphicFrameLocks noGrp="1"/>
          </p:cNvGraphicFramePr>
          <p:nvPr>
            <p:extLst>
              <p:ext uri="{D42A27DB-BD31-4B8C-83A1-F6EECF244321}">
                <p14:modId xmlns:p14="http://schemas.microsoft.com/office/powerpoint/2010/main" val="3358169539"/>
              </p:ext>
            </p:extLst>
          </p:nvPr>
        </p:nvGraphicFramePr>
        <p:xfrm>
          <a:off x="314329" y="1007266"/>
          <a:ext cx="8508203" cy="3987162"/>
        </p:xfrm>
        <a:graphic>
          <a:graphicData uri="http://schemas.openxmlformats.org/drawingml/2006/table">
            <a:tbl>
              <a:tblPr/>
              <a:tblGrid>
                <a:gridCol w="773473"/>
                <a:gridCol w="773473"/>
                <a:gridCol w="773473"/>
                <a:gridCol w="773473"/>
                <a:gridCol w="773473"/>
                <a:gridCol w="773473"/>
                <a:gridCol w="773473"/>
                <a:gridCol w="773473"/>
                <a:gridCol w="773473"/>
                <a:gridCol w="773473"/>
                <a:gridCol w="773473"/>
              </a:tblGrid>
              <a:tr h="342902">
                <a:tc gridSpan="11">
                  <a:txBody>
                    <a:bodyPr/>
                    <a:lstStyle/>
                    <a:p>
                      <a:pPr marR="0" indent="0" algn="l" rtl="0">
                        <a:spcBef>
                          <a:spcPts val="0"/>
                        </a:spcBef>
                        <a:spcAft>
                          <a:spcPts val="0"/>
                        </a:spcAft>
                      </a:pPr>
                      <a:r>
                        <a:rPr lang="en-AU" sz="950" kern="1400" dirty="0">
                          <a:solidFill>
                            <a:srgbClr val="000000"/>
                          </a:solidFill>
                          <a:effectLst/>
                          <a:latin typeface="Arial Black"/>
                        </a:rPr>
                        <a:t>Figure </a:t>
                      </a:r>
                      <a:r>
                        <a:rPr lang="en-AU" sz="950" kern="1400" dirty="0" smtClean="0">
                          <a:solidFill>
                            <a:srgbClr val="000000"/>
                          </a:solidFill>
                          <a:effectLst/>
                          <a:latin typeface="Arial Black"/>
                        </a:rPr>
                        <a:t>6.16</a:t>
                      </a:r>
                      <a:endParaRPr lang="en-AU" sz="10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80047">
                <a:tc gridSpan="11">
                  <a:txBody>
                    <a:bodyPr/>
                    <a:lstStyle/>
                    <a:p>
                      <a:pPr marR="0" indent="0" algn="ctr" rtl="0">
                        <a:spcBef>
                          <a:spcPts val="100"/>
                        </a:spcBef>
                        <a:spcAft>
                          <a:spcPts val="0"/>
                        </a:spcAft>
                      </a:pPr>
                      <a:r>
                        <a:rPr lang="en-AU" sz="1400" kern="1400" dirty="0" err="1">
                          <a:solidFill>
                            <a:srgbClr val="000000"/>
                          </a:solidFill>
                          <a:effectLst/>
                          <a:latin typeface="Arial Black"/>
                        </a:rPr>
                        <a:t>Icodextrin</a:t>
                      </a:r>
                      <a:r>
                        <a:rPr lang="en-AU" sz="1400" kern="1400" dirty="0">
                          <a:solidFill>
                            <a:srgbClr val="000000"/>
                          </a:solidFill>
                          <a:effectLst/>
                          <a:latin typeface="Arial Black"/>
                        </a:rPr>
                        <a:t> Usage by Modality Type - December 2012</a:t>
                      </a:r>
                      <a:endParaRPr lang="en-AU" sz="14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60337">
                <a:tc rowSpan="2">
                  <a:txBody>
                    <a:bodyPr/>
                    <a:lstStyle/>
                    <a:p>
                      <a:pPr marR="0" indent="0" algn="ctr" rtl="0">
                        <a:spcBef>
                          <a:spcPts val="0"/>
                        </a:spcBef>
                        <a:spcAft>
                          <a:spcPts val="0"/>
                        </a:spcAft>
                      </a:pPr>
                      <a:r>
                        <a:rPr lang="en-AU" sz="1200" b="1" kern="1400" dirty="0">
                          <a:solidFill>
                            <a:srgbClr val="000000"/>
                          </a:solidFill>
                          <a:effectLst/>
                          <a:latin typeface="Tahoma"/>
                        </a:rPr>
                        <a:t>Modality </a:t>
                      </a:r>
                      <a:endParaRPr lang="en-AU" sz="1200" kern="1400" dirty="0">
                        <a:solidFill>
                          <a:srgbClr val="000000"/>
                        </a:solidFill>
                        <a:effectLst/>
                        <a:latin typeface="Times New Roman"/>
                      </a:endParaRPr>
                    </a:p>
                    <a:p>
                      <a:pPr marR="0" indent="0" algn="ctr" rtl="0">
                        <a:spcBef>
                          <a:spcPts val="0"/>
                        </a:spcBef>
                        <a:spcAft>
                          <a:spcPts val="0"/>
                        </a:spcAft>
                      </a:pPr>
                      <a:r>
                        <a:rPr lang="en-AU" sz="1200" b="1" kern="1400" dirty="0">
                          <a:solidFill>
                            <a:srgbClr val="000000"/>
                          </a:solidFill>
                          <a:effectLst/>
                          <a:latin typeface="Tahoma"/>
                        </a:rPr>
                        <a:t>Type</a:t>
                      </a:r>
                      <a:endParaRPr lang="en-AU" sz="12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5">
                  <a:txBody>
                    <a:bodyPr/>
                    <a:lstStyle/>
                    <a:p>
                      <a:pPr marR="0" indent="0" algn="ctr" rtl="0">
                        <a:spcBef>
                          <a:spcPts val="0"/>
                        </a:spcBef>
                        <a:spcAft>
                          <a:spcPts val="0"/>
                        </a:spcAft>
                      </a:pPr>
                      <a:r>
                        <a:rPr lang="en-AU" sz="1200" b="1" kern="1400" dirty="0">
                          <a:solidFill>
                            <a:srgbClr val="000000"/>
                          </a:solidFill>
                          <a:effectLst/>
                          <a:latin typeface="Tahoma"/>
                        </a:rPr>
                        <a:t>Australia</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marR="0" indent="0" algn="l" rtl="0">
                        <a:spcBef>
                          <a:spcPts val="0"/>
                        </a:spcBef>
                        <a:spcAft>
                          <a:spcPts val="0"/>
                        </a:spcAft>
                      </a:pPr>
                      <a:r>
                        <a:rPr lang="en-AU" sz="1200" b="1"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4">
                  <a:txBody>
                    <a:bodyPr/>
                    <a:lstStyle/>
                    <a:p>
                      <a:pPr marR="0" indent="0" algn="ctr" rtl="0">
                        <a:spcBef>
                          <a:spcPts val="0"/>
                        </a:spcBef>
                        <a:spcAft>
                          <a:spcPts val="0"/>
                        </a:spcAft>
                      </a:pPr>
                      <a:r>
                        <a:rPr lang="en-AU" sz="1200" b="1" kern="1400">
                          <a:solidFill>
                            <a:srgbClr val="000000"/>
                          </a:solidFill>
                          <a:effectLst/>
                          <a:latin typeface="Tahoma"/>
                        </a:rPr>
                        <a:t>New Zealand</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r>
              <a:tr h="431704">
                <a:tc vMerge="1">
                  <a:txBody>
                    <a:bodyPr/>
                    <a:lstStyle/>
                    <a:p>
                      <a:endParaRPr lang="en-AU"/>
                    </a:p>
                  </a:txBody>
                  <a:tcPr/>
                </a:tc>
                <a:tc>
                  <a:txBody>
                    <a:bodyPr/>
                    <a:lstStyle/>
                    <a:p>
                      <a:pPr marR="0" indent="0" algn="ctr" rtl="0">
                        <a:spcBef>
                          <a:spcPts val="0"/>
                        </a:spcBef>
                        <a:spcAft>
                          <a:spcPts val="0"/>
                        </a:spcAft>
                      </a:pPr>
                      <a:r>
                        <a:rPr lang="en-AU" sz="1200" b="1" kern="1400" dirty="0">
                          <a:solidFill>
                            <a:srgbClr val="000000"/>
                          </a:solidFill>
                          <a:effectLst/>
                          <a:latin typeface="Tahoma"/>
                        </a:rPr>
                        <a:t> </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dirty="0">
                          <a:solidFill>
                            <a:srgbClr val="000000"/>
                          </a:solidFill>
                          <a:effectLst/>
                          <a:latin typeface="Tahoma"/>
                        </a:rPr>
                        <a:t>No</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dirty="0">
                          <a:solidFill>
                            <a:srgbClr val="000000"/>
                          </a:solidFill>
                          <a:effectLst/>
                          <a:latin typeface="Tahoma"/>
                        </a:rPr>
                        <a:t>Yes</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NR*</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Total</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No</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Yes</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NR*</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Total</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r>
              <a:tr h="339666">
                <a:tc rowSpan="2">
                  <a:txBody>
                    <a:bodyPr/>
                    <a:lstStyle/>
                    <a:p>
                      <a:pPr marR="0" indent="0" algn="ctr" rtl="0">
                        <a:lnSpc>
                          <a:spcPct val="75000"/>
                        </a:lnSpc>
                        <a:spcBef>
                          <a:spcPts val="0"/>
                        </a:spcBef>
                        <a:spcAft>
                          <a:spcPts val="0"/>
                        </a:spcAft>
                      </a:pPr>
                      <a:r>
                        <a:rPr lang="en-AU" sz="1200" b="1" kern="1400">
                          <a:solidFill>
                            <a:srgbClr val="000000"/>
                          </a:solidFill>
                          <a:effectLst/>
                          <a:latin typeface="Tahoma"/>
                        </a:rPr>
                        <a:t>CAPD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n</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546</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292</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15</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853</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US" sz="1200" kern="1400">
                          <a:solidFill>
                            <a:srgbClr val="000000"/>
                          </a:solidFill>
                          <a:effectLst/>
                          <a:latin typeface="Tahoma"/>
                        </a:rPr>
                        <a:t> </a:t>
                      </a:r>
                      <a:endParaRPr lang="en-US"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286</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119</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1</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406</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293181">
                <a:tc vMerge="1">
                  <a:txBody>
                    <a:bodyPr/>
                    <a:lstStyle/>
                    <a:p>
                      <a:endParaRPr lang="en-AU"/>
                    </a:p>
                  </a:txBody>
                  <a:tcPr/>
                </a:tc>
                <a:tc>
                  <a:txBody>
                    <a:bodyPr/>
                    <a:lstStyle/>
                    <a:p>
                      <a:pPr marR="0" indent="0" algn="ctr" rtl="0">
                        <a:spcBef>
                          <a:spcPts val="0"/>
                        </a:spcBef>
                        <a:spcAft>
                          <a:spcPts val="1400"/>
                        </a:spcAft>
                      </a:pPr>
                      <a:r>
                        <a:rPr lang="en-AU" sz="1200" kern="1400">
                          <a:solidFill>
                            <a:srgbClr val="000000"/>
                          </a:solidFill>
                          <a:effectLst/>
                          <a:latin typeface="Arial"/>
                        </a:rPr>
                        <a:t>%</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64.01%</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34.23%</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dirty="0">
                          <a:solidFill>
                            <a:srgbClr val="000000"/>
                          </a:solidFill>
                          <a:effectLst/>
                          <a:latin typeface="Arial"/>
                        </a:rPr>
                        <a:t>1.76%</a:t>
                      </a:r>
                      <a:endParaRPr lang="en-AU" sz="1200" kern="1400" dirty="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dirty="0">
                          <a:solidFill>
                            <a:srgbClr val="000000"/>
                          </a:solidFill>
                          <a:effectLst/>
                          <a:latin typeface="Arial"/>
                        </a:rPr>
                        <a:t> </a:t>
                      </a:r>
                      <a:endParaRPr lang="en-AU" sz="1200" kern="1400" dirty="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US" sz="1200" kern="1400">
                          <a:solidFill>
                            <a:srgbClr val="000000"/>
                          </a:solidFill>
                          <a:effectLst/>
                          <a:latin typeface="Tahoma"/>
                        </a:rPr>
                        <a:t> </a:t>
                      </a:r>
                      <a:endParaRPr lang="en-US"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70.44%</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29.31%</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0.25%</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3175" cap="flat" cmpd="sng" algn="ctr">
                      <a:solidFill>
                        <a:srgbClr val="0000FF"/>
                      </a:solidFill>
                      <a:prstDash val="solid"/>
                      <a:round/>
                      <a:headEnd type="none" w="med" len="med"/>
                      <a:tailEnd type="none" w="med" len="med"/>
                    </a:lnB>
                  </a:tcPr>
                </a:tc>
              </a:tr>
              <a:tr h="293181">
                <a:tc rowSpan="2">
                  <a:txBody>
                    <a:bodyPr/>
                    <a:lstStyle/>
                    <a:p>
                      <a:pPr marR="0" indent="0" algn="ctr" rtl="0">
                        <a:lnSpc>
                          <a:spcPct val="75000"/>
                        </a:lnSpc>
                        <a:spcBef>
                          <a:spcPts val="0"/>
                        </a:spcBef>
                        <a:spcAft>
                          <a:spcPts val="0"/>
                        </a:spcAft>
                      </a:pPr>
                      <a:r>
                        <a:rPr lang="en-AU" sz="1200" b="1" kern="1400">
                          <a:solidFill>
                            <a:srgbClr val="000000"/>
                          </a:solidFill>
                          <a:effectLst/>
                          <a:latin typeface="Tahoma"/>
                        </a:rPr>
                        <a:t>APD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3175"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n</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768</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582</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24</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1374</a:t>
                      </a:r>
                      <a:endParaRPr lang="en-AU" sz="1200" kern="1400" dirty="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US" sz="1200" kern="1400" dirty="0">
                          <a:solidFill>
                            <a:srgbClr val="000000"/>
                          </a:solidFill>
                          <a:effectLst/>
                          <a:latin typeface="Tahoma"/>
                        </a:rPr>
                        <a:t> </a:t>
                      </a:r>
                      <a:endParaRPr lang="en-US" sz="1200" kern="1400" dirty="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113</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251</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2</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366</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a:noFill/>
                    </a:lnB>
                  </a:tcPr>
                </a:tc>
              </a:tr>
              <a:tr h="302926">
                <a:tc vMerge="1">
                  <a:txBody>
                    <a:bodyPr/>
                    <a:lstStyle/>
                    <a:p>
                      <a:endParaRPr lang="en-AU"/>
                    </a:p>
                  </a:txBody>
                  <a:tcPr/>
                </a:tc>
                <a:tc>
                  <a:txBody>
                    <a:bodyPr/>
                    <a:lstStyle/>
                    <a:p>
                      <a:pPr marR="0" indent="0" algn="ctr" rtl="0">
                        <a:spcBef>
                          <a:spcPts val="0"/>
                        </a:spcBef>
                        <a:spcAft>
                          <a:spcPts val="1400"/>
                        </a:spcAft>
                      </a:pPr>
                      <a:r>
                        <a:rPr lang="en-AU" sz="1200" kern="1400">
                          <a:solidFill>
                            <a:srgbClr val="000000"/>
                          </a:solidFill>
                          <a:effectLst/>
                          <a:latin typeface="Arial"/>
                        </a:rPr>
                        <a:t>%</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55.90%</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42.36%</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1.75%</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US" sz="1200" kern="1400" dirty="0">
                          <a:solidFill>
                            <a:srgbClr val="000000"/>
                          </a:solidFill>
                          <a:effectLst/>
                          <a:latin typeface="Tahoma"/>
                        </a:rPr>
                        <a:t> </a:t>
                      </a:r>
                      <a:endParaRPr lang="en-US" sz="1200" kern="1400" dirty="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dirty="0">
                          <a:solidFill>
                            <a:srgbClr val="000000"/>
                          </a:solidFill>
                          <a:effectLst/>
                          <a:latin typeface="Arial"/>
                        </a:rPr>
                        <a:t>30.87%</a:t>
                      </a:r>
                      <a:endParaRPr lang="en-AU" sz="1200" kern="1400" dirty="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68.58%</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0.55%</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r h="330104">
                <a:tc rowSpan="2">
                  <a:txBody>
                    <a:bodyPr/>
                    <a:lstStyle/>
                    <a:p>
                      <a:pPr marR="0" indent="0" algn="ctr" rtl="0">
                        <a:spcBef>
                          <a:spcPts val="0"/>
                        </a:spcBef>
                        <a:spcAft>
                          <a:spcPts val="0"/>
                        </a:spcAft>
                      </a:pPr>
                      <a:r>
                        <a:rPr lang="en-AU" sz="1200" b="1" kern="1400">
                          <a:solidFill>
                            <a:srgbClr val="000000"/>
                          </a:solidFill>
                          <a:effectLst/>
                          <a:latin typeface="Tahoma"/>
                        </a:rPr>
                        <a:t>Total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n</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1314</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874</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39</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2227</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US" sz="1200" b="1" kern="1400">
                          <a:solidFill>
                            <a:srgbClr val="000000"/>
                          </a:solidFill>
                          <a:effectLst/>
                          <a:latin typeface="Tahoma"/>
                        </a:rPr>
                        <a:t> </a:t>
                      </a:r>
                      <a:endParaRPr lang="en-US"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dirty="0">
                          <a:solidFill>
                            <a:srgbClr val="000000"/>
                          </a:solidFill>
                          <a:effectLst/>
                          <a:latin typeface="Arial"/>
                        </a:rPr>
                        <a:t>399</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370</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3</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772</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379320">
                <a:tc vMerge="1">
                  <a:txBody>
                    <a:bodyPr/>
                    <a:lstStyle/>
                    <a:p>
                      <a:endParaRPr lang="en-AU"/>
                    </a:p>
                  </a:txBody>
                  <a:tcPr/>
                </a:tc>
                <a:tc>
                  <a:txBody>
                    <a:bodyPr/>
                    <a:lstStyle/>
                    <a:p>
                      <a:pPr marR="0" indent="0" algn="ctr" rtl="0">
                        <a:spcBef>
                          <a:spcPts val="0"/>
                        </a:spcBef>
                        <a:spcAft>
                          <a:spcPts val="1400"/>
                        </a:spcAft>
                      </a:pPr>
                      <a:r>
                        <a:rPr lang="en-AU" sz="1200" b="1" kern="1400">
                          <a:solidFill>
                            <a:srgbClr val="000000"/>
                          </a:solidFill>
                          <a:effectLst/>
                          <a:latin typeface="Arial"/>
                        </a:rPr>
                        <a:t>%</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59.00%</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39.25%</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1.75%</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US" sz="1200" b="1" kern="1400">
                          <a:solidFill>
                            <a:srgbClr val="000000"/>
                          </a:solidFill>
                          <a:effectLst/>
                          <a:latin typeface="Tahoma"/>
                        </a:rPr>
                        <a:t> </a:t>
                      </a:r>
                      <a:endParaRPr lang="en-US"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51.68%</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dirty="0">
                          <a:solidFill>
                            <a:srgbClr val="000000"/>
                          </a:solidFill>
                          <a:effectLst/>
                          <a:latin typeface="Arial"/>
                        </a:rPr>
                        <a:t>47.93%</a:t>
                      </a:r>
                      <a:endParaRPr lang="en-AU" sz="1200" kern="1400" dirty="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dirty="0">
                          <a:solidFill>
                            <a:srgbClr val="000000"/>
                          </a:solidFill>
                          <a:effectLst/>
                          <a:latin typeface="Arial"/>
                        </a:rPr>
                        <a:t>0.39%</a:t>
                      </a:r>
                      <a:endParaRPr lang="en-AU" sz="1200" kern="1400" dirty="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r h="333794">
                <a:tc gridSpan="11">
                  <a:txBody>
                    <a:bodyPr/>
                    <a:lstStyle/>
                    <a:p>
                      <a:pPr marR="0" indent="0" algn="ctr" rtl="0">
                        <a:spcBef>
                          <a:spcPts val="0"/>
                        </a:spcBef>
                        <a:spcAft>
                          <a:spcPts val="1400"/>
                        </a:spcAft>
                      </a:pPr>
                      <a:r>
                        <a:rPr lang="en-AU" sz="1200" kern="1400" dirty="0">
                          <a:solidFill>
                            <a:srgbClr val="000000"/>
                          </a:solidFill>
                          <a:effectLst/>
                          <a:latin typeface="Arial"/>
                        </a:rPr>
                        <a:t>NR* - Not Reported</a:t>
                      </a:r>
                      <a:endParaRPr lang="en-AU" sz="12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13" name="Control 2"/>
          <p:cNvSpPr>
            <a:spLocks noChangeArrowheads="1" noChangeShapeType="1"/>
          </p:cNvSpPr>
          <p:nvPr/>
        </p:nvSpPr>
        <p:spPr bwMode="auto">
          <a:xfrm>
            <a:off x="2955925" y="5407025"/>
            <a:ext cx="5289550" cy="211296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1429991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422724" y="425100"/>
            <a:ext cx="8503200" cy="5713200"/>
            <a:chOff x="107350245" y="109675930"/>
            <a:chExt cx="2640849" cy="2448595"/>
          </a:xfrm>
        </p:grpSpPr>
        <p:sp>
          <p:nvSpPr>
            <p:cNvPr id="9" name="Text Box 3"/>
            <p:cNvSpPr txBox="1">
              <a:spLocks noChangeArrowheads="1"/>
            </p:cNvSpPr>
            <p:nvPr/>
          </p:nvSpPr>
          <p:spPr bwMode="auto">
            <a:xfrm>
              <a:off x="107350245" y="109675930"/>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6.17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8" name="Picture 4" descr="Fig6_19"/>
            <p:cNvPicPr>
              <a:picLocks noChangeAspect="1" noChangeArrowheads="1"/>
            </p:cNvPicPr>
            <p:nvPr/>
          </p:nvPicPr>
          <p:blipFill>
            <a:blip r:embed="rId3" cstate="print">
              <a:extLst>
                <a:ext uri="{28A0092B-C50C-407E-A947-70E740481C1C}">
                  <a14:useLocalDpi xmlns:a14="http://schemas.microsoft.com/office/drawing/2010/main" val="0"/>
                </a:ext>
              </a:extLst>
            </a:blip>
            <a:srcRect l="2557" r="2557"/>
            <a:stretch>
              <a:fillRect/>
            </a:stretch>
          </p:blipFill>
          <p:spPr bwMode="auto">
            <a:xfrm>
              <a:off x="107353014" y="109926125"/>
              <a:ext cx="2638080" cy="219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7189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2816664513"/>
              </p:ext>
            </p:extLst>
          </p:nvPr>
        </p:nvGraphicFramePr>
        <p:xfrm>
          <a:off x="1931193" y="292894"/>
          <a:ext cx="5691187" cy="5845409"/>
        </p:xfrm>
        <a:graphic>
          <a:graphicData uri="http://schemas.openxmlformats.org/drawingml/2006/table">
            <a:tbl>
              <a:tblPr/>
              <a:tblGrid>
                <a:gridCol w="1775109"/>
                <a:gridCol w="769872"/>
                <a:gridCol w="786563"/>
                <a:gridCol w="833405"/>
                <a:gridCol w="763119"/>
                <a:gridCol w="763119"/>
              </a:tblGrid>
              <a:tr h="397753">
                <a:tc gridSpan="6">
                  <a:txBody>
                    <a:bodyPr/>
                    <a:lstStyle/>
                    <a:p>
                      <a:pPr marR="0" indent="0" algn="l" rtl="0">
                        <a:spcBef>
                          <a:spcPts val="0"/>
                        </a:spcBef>
                        <a:spcAft>
                          <a:spcPts val="0"/>
                        </a:spcAft>
                      </a:pPr>
                      <a:r>
                        <a:rPr lang="en-AU" sz="950" kern="1400" dirty="0">
                          <a:solidFill>
                            <a:srgbClr val="000000"/>
                          </a:solidFill>
                          <a:effectLst/>
                          <a:latin typeface="Arial Black"/>
                        </a:rPr>
                        <a:t>Figure 6.1</a:t>
                      </a:r>
                      <a:endParaRPr lang="en-AU" sz="10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652919">
                <a:tc gridSpan="6">
                  <a:txBody>
                    <a:bodyPr/>
                    <a:lstStyle/>
                    <a:p>
                      <a:pPr marR="0" indent="0" algn="ctr" rtl="0">
                        <a:spcBef>
                          <a:spcPts val="0"/>
                        </a:spcBef>
                        <a:spcAft>
                          <a:spcPts val="0"/>
                        </a:spcAft>
                      </a:pPr>
                      <a:r>
                        <a:rPr lang="en-AU" sz="1600" kern="1400" dirty="0">
                          <a:solidFill>
                            <a:srgbClr val="000000"/>
                          </a:solidFill>
                          <a:effectLst/>
                          <a:latin typeface="Arial Black"/>
                        </a:rPr>
                        <a:t>Proportion (%) Peritoneal Dialysis of all</a:t>
                      </a:r>
                      <a:endParaRPr lang="en-AU" sz="1600" kern="1400" dirty="0">
                        <a:solidFill>
                          <a:srgbClr val="000000"/>
                        </a:solidFill>
                        <a:effectLst/>
                        <a:latin typeface="Times New Roman"/>
                      </a:endParaRPr>
                    </a:p>
                    <a:p>
                      <a:pPr marR="0" indent="0" algn="ctr" rtl="0">
                        <a:spcBef>
                          <a:spcPts val="0"/>
                        </a:spcBef>
                        <a:spcAft>
                          <a:spcPts val="0"/>
                        </a:spcAft>
                      </a:pPr>
                      <a:r>
                        <a:rPr lang="en-AU" sz="1600" kern="1400" dirty="0">
                          <a:solidFill>
                            <a:srgbClr val="000000"/>
                          </a:solidFill>
                          <a:effectLst/>
                          <a:latin typeface="Arial Black"/>
                        </a:rPr>
                        <a:t>Home Dialysis Patients   2008 - 2012</a:t>
                      </a:r>
                      <a:endParaRPr lang="en-AU" sz="16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03505">
                <a:tc>
                  <a:txBody>
                    <a:bodyPr/>
                    <a:lstStyle/>
                    <a:p>
                      <a:pPr marR="0" indent="0" algn="l" rtl="0">
                        <a:spcBef>
                          <a:spcPts val="0"/>
                        </a:spcBef>
                        <a:spcAft>
                          <a:spcPts val="0"/>
                        </a:spcAft>
                      </a:pPr>
                      <a:r>
                        <a:rPr lang="en-AU" sz="1400" b="1" kern="1400" dirty="0">
                          <a:solidFill>
                            <a:srgbClr val="000000"/>
                          </a:solidFill>
                          <a:effectLst/>
                          <a:latin typeface="Tahoma"/>
                        </a:rPr>
                        <a:t>   State</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400" b="1" kern="1400">
                          <a:solidFill>
                            <a:srgbClr val="000000"/>
                          </a:solidFill>
                          <a:effectLst/>
                          <a:latin typeface="Tahoma"/>
                        </a:rPr>
                        <a:t>2008</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400" b="1" kern="1400">
                          <a:solidFill>
                            <a:srgbClr val="000000"/>
                          </a:solidFill>
                          <a:effectLst/>
                          <a:latin typeface="Tahoma"/>
                        </a:rPr>
                        <a:t>2009</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400" b="1" kern="1400">
                          <a:solidFill>
                            <a:srgbClr val="000000"/>
                          </a:solidFill>
                          <a:effectLst/>
                          <a:latin typeface="Tahoma"/>
                        </a:rPr>
                        <a:t>2010</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400" b="1" kern="1400">
                          <a:solidFill>
                            <a:srgbClr val="000000"/>
                          </a:solidFill>
                          <a:effectLst/>
                          <a:latin typeface="Tahoma"/>
                        </a:rPr>
                        <a:t>2011</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400" b="1" kern="1400">
                          <a:solidFill>
                            <a:srgbClr val="000000"/>
                          </a:solidFill>
                          <a:effectLst/>
                          <a:latin typeface="Tahoma"/>
                        </a:rPr>
                        <a:t>2012</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r>
              <a:tr h="238604">
                <a:tc>
                  <a:txBody>
                    <a:bodyPr/>
                    <a:lstStyle/>
                    <a:p>
                      <a:pPr marR="0" indent="0" algn="l"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329644">
                <a:tc>
                  <a:txBody>
                    <a:bodyPr/>
                    <a:lstStyle/>
                    <a:p>
                      <a:pPr marR="0" indent="0" algn="l" rtl="0">
                        <a:spcBef>
                          <a:spcPts val="0"/>
                        </a:spcBef>
                        <a:spcAft>
                          <a:spcPts val="1400"/>
                        </a:spcAft>
                      </a:pPr>
                      <a:r>
                        <a:rPr lang="en-US" sz="1400" kern="1400">
                          <a:solidFill>
                            <a:srgbClr val="000000"/>
                          </a:solidFill>
                          <a:effectLst/>
                          <a:latin typeface="Arial"/>
                        </a:rPr>
                        <a:t>Queensland</a:t>
                      </a:r>
                      <a:endParaRPr lang="en-US"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52%</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50%</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48%</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44%</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41%</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9644">
                <a:tc>
                  <a:txBody>
                    <a:bodyPr/>
                    <a:lstStyle/>
                    <a:p>
                      <a:pPr marR="0" indent="0" algn="l" rtl="0">
                        <a:spcBef>
                          <a:spcPts val="0"/>
                        </a:spcBef>
                        <a:spcAft>
                          <a:spcPts val="1400"/>
                        </a:spcAft>
                      </a:pPr>
                      <a:r>
                        <a:rPr lang="en-US" sz="1400" kern="1400">
                          <a:solidFill>
                            <a:srgbClr val="000000"/>
                          </a:solidFill>
                          <a:effectLst/>
                          <a:latin typeface="Arial"/>
                        </a:rPr>
                        <a:t>New South Wales</a:t>
                      </a:r>
                      <a:endParaRPr lang="en-US"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44%</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42%</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40%</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42%</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520527">
                <a:tc>
                  <a:txBody>
                    <a:bodyPr/>
                    <a:lstStyle/>
                    <a:p>
                      <a:pPr marR="0" indent="0" algn="l" rtl="0">
                        <a:spcBef>
                          <a:spcPts val="0"/>
                        </a:spcBef>
                        <a:spcAft>
                          <a:spcPts val="1400"/>
                        </a:spcAft>
                      </a:pPr>
                      <a:r>
                        <a:rPr lang="en-US" sz="1400" kern="1400">
                          <a:solidFill>
                            <a:srgbClr val="000000"/>
                          </a:solidFill>
                          <a:effectLst/>
                          <a:latin typeface="Arial"/>
                        </a:rPr>
                        <a:t>Australian Capital Territory</a:t>
                      </a:r>
                      <a:endParaRPr lang="en-US"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41%</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35%</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30%</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27%</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37%</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9644">
                <a:tc>
                  <a:txBody>
                    <a:bodyPr/>
                    <a:lstStyle/>
                    <a:p>
                      <a:pPr marR="0" indent="0" algn="l" rtl="0">
                        <a:spcBef>
                          <a:spcPts val="0"/>
                        </a:spcBef>
                        <a:spcAft>
                          <a:spcPts val="1400"/>
                        </a:spcAft>
                      </a:pPr>
                      <a:r>
                        <a:rPr lang="en-US" sz="1400" kern="1400">
                          <a:solidFill>
                            <a:srgbClr val="000000"/>
                          </a:solidFill>
                          <a:effectLst/>
                          <a:latin typeface="Arial"/>
                        </a:rPr>
                        <a:t>Victoria</a:t>
                      </a:r>
                      <a:endParaRPr lang="en-US"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47%</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44%</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42%</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42%</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9644">
                <a:tc>
                  <a:txBody>
                    <a:bodyPr/>
                    <a:lstStyle/>
                    <a:p>
                      <a:pPr marR="0" indent="0" algn="l" rtl="0">
                        <a:spcBef>
                          <a:spcPts val="0"/>
                        </a:spcBef>
                        <a:spcAft>
                          <a:spcPts val="1400"/>
                        </a:spcAft>
                      </a:pPr>
                      <a:r>
                        <a:rPr lang="en-US" sz="1400" kern="1400">
                          <a:solidFill>
                            <a:srgbClr val="000000"/>
                          </a:solidFill>
                          <a:effectLst/>
                          <a:latin typeface="Arial"/>
                        </a:rPr>
                        <a:t>Tasmania</a:t>
                      </a:r>
                      <a:endParaRPr lang="en-US"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36%</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35%</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32%</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24%</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12%</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9644">
                <a:tc>
                  <a:txBody>
                    <a:bodyPr/>
                    <a:lstStyle/>
                    <a:p>
                      <a:pPr marR="0" indent="0" algn="l" rtl="0">
                        <a:spcBef>
                          <a:spcPts val="0"/>
                        </a:spcBef>
                        <a:spcAft>
                          <a:spcPts val="1400"/>
                        </a:spcAft>
                      </a:pPr>
                      <a:r>
                        <a:rPr lang="en-US" sz="1400" kern="1400">
                          <a:solidFill>
                            <a:srgbClr val="000000"/>
                          </a:solidFill>
                          <a:effectLst/>
                          <a:latin typeface="Arial"/>
                        </a:rPr>
                        <a:t>South Australia</a:t>
                      </a:r>
                      <a:endParaRPr lang="en-US"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69%</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44%</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46%</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35%</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9644">
                <a:tc>
                  <a:txBody>
                    <a:bodyPr/>
                    <a:lstStyle/>
                    <a:p>
                      <a:pPr marR="0" indent="0" algn="l" rtl="0">
                        <a:spcBef>
                          <a:spcPts val="0"/>
                        </a:spcBef>
                        <a:spcAft>
                          <a:spcPts val="1400"/>
                        </a:spcAft>
                      </a:pPr>
                      <a:r>
                        <a:rPr lang="en-US" sz="1400" kern="1400">
                          <a:solidFill>
                            <a:srgbClr val="000000"/>
                          </a:solidFill>
                          <a:effectLst/>
                          <a:latin typeface="Arial"/>
                        </a:rPr>
                        <a:t>Northern Territory</a:t>
                      </a:r>
                      <a:endParaRPr lang="en-US"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37%</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33%</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44%</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38%</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38%</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9644">
                <a:tc>
                  <a:txBody>
                    <a:bodyPr/>
                    <a:lstStyle/>
                    <a:p>
                      <a:pPr marR="0" indent="0" algn="l" rtl="0">
                        <a:spcBef>
                          <a:spcPts val="0"/>
                        </a:spcBef>
                        <a:spcAft>
                          <a:spcPts val="1400"/>
                        </a:spcAft>
                      </a:pPr>
                      <a:r>
                        <a:rPr lang="en-US" sz="1400" kern="1400">
                          <a:solidFill>
                            <a:srgbClr val="000000"/>
                          </a:solidFill>
                          <a:effectLst/>
                          <a:latin typeface="Arial"/>
                        </a:rPr>
                        <a:t>Western Australia</a:t>
                      </a:r>
                      <a:endParaRPr lang="en-US"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82%</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78%</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73%</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73%</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72%</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61457">
                <a:tc>
                  <a:txBody>
                    <a:bodyPr/>
                    <a:lstStyle/>
                    <a:p>
                      <a:pPr marR="0" indent="0" algn="l" rtl="0">
                        <a:spcBef>
                          <a:spcPts val="0"/>
                        </a:spcBef>
                        <a:spcAft>
                          <a:spcPts val="1400"/>
                        </a:spcAft>
                      </a:pPr>
                      <a:r>
                        <a:rPr lang="en-US" sz="1400" b="1" kern="1400">
                          <a:solidFill>
                            <a:srgbClr val="000000"/>
                          </a:solidFill>
                          <a:effectLst/>
                          <a:latin typeface="Arial"/>
                        </a:rPr>
                        <a:t>Australia</a:t>
                      </a:r>
                      <a:endParaRPr lang="en-US"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1400"/>
                        </a:spcAft>
                      </a:pPr>
                      <a:r>
                        <a:rPr lang="en-AU" sz="1400" b="1" kern="1400">
                          <a:solidFill>
                            <a:srgbClr val="000000"/>
                          </a:solidFill>
                          <a:effectLst/>
                          <a:latin typeface="Arial"/>
                        </a:rPr>
                        <a:t>50%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47%</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dirty="0">
                          <a:solidFill>
                            <a:srgbClr val="000000"/>
                          </a:solidFill>
                          <a:effectLst/>
                          <a:latin typeface="Arial"/>
                        </a:rPr>
                        <a:t>45%</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dirty="0">
                          <a:solidFill>
                            <a:srgbClr val="000000"/>
                          </a:solidFill>
                          <a:effectLst/>
                          <a:latin typeface="Arial"/>
                        </a:rPr>
                        <a:t>44%</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44%</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9644">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76676">
                <a:tc>
                  <a:txBody>
                    <a:bodyPr/>
                    <a:lstStyle/>
                    <a:p>
                      <a:pPr marR="0" indent="0" algn="l" rtl="0">
                        <a:spcBef>
                          <a:spcPts val="0"/>
                        </a:spcBef>
                        <a:spcAft>
                          <a:spcPts val="1400"/>
                        </a:spcAft>
                      </a:pPr>
                      <a:r>
                        <a:rPr lang="en-AU" sz="1400" b="1" kern="1400">
                          <a:solidFill>
                            <a:srgbClr val="000000"/>
                          </a:solidFill>
                          <a:effectLst/>
                          <a:latin typeface="Arial"/>
                        </a:rPr>
                        <a:t>New Zealand</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1400"/>
                        </a:spcAft>
                      </a:pPr>
                      <a:r>
                        <a:rPr lang="en-AU" sz="1400" b="1" kern="1400">
                          <a:solidFill>
                            <a:srgbClr val="000000"/>
                          </a:solidFill>
                          <a:effectLst/>
                          <a:latin typeface="Arial"/>
                        </a:rPr>
                        <a:t>59%</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55%</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53%</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dirty="0">
                          <a:solidFill>
                            <a:srgbClr val="000000"/>
                          </a:solidFill>
                          <a:effectLst/>
                          <a:latin typeface="Arial"/>
                        </a:rPr>
                        <a:t>50%</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b="1" kern="1400" dirty="0">
                          <a:solidFill>
                            <a:srgbClr val="000000"/>
                          </a:solidFill>
                          <a:effectLst/>
                          <a:latin typeface="Arial"/>
                        </a:rPr>
                        <a:t>46%</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56816">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bl>
          </a:graphicData>
        </a:graphic>
      </p:graphicFrame>
      <p:sp>
        <p:nvSpPr>
          <p:cNvPr id="12" name="Control 1"/>
          <p:cNvSpPr>
            <a:spLocks noChangeArrowheads="1" noChangeShapeType="1"/>
          </p:cNvSpPr>
          <p:nvPr/>
        </p:nvSpPr>
        <p:spPr bwMode="auto">
          <a:xfrm>
            <a:off x="3730625" y="7096125"/>
            <a:ext cx="2952750" cy="29448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143760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69092" y="286525"/>
            <a:ext cx="8503200" cy="5713200"/>
            <a:chOff x="110197034" y="109675924"/>
            <a:chExt cx="2638080" cy="2448595"/>
          </a:xfrm>
        </p:grpSpPr>
        <p:sp>
          <p:nvSpPr>
            <p:cNvPr id="9" name="Text Box 3"/>
            <p:cNvSpPr txBox="1">
              <a:spLocks noChangeArrowheads="1"/>
            </p:cNvSpPr>
            <p:nvPr/>
          </p:nvSpPr>
          <p:spPr bwMode="auto">
            <a:xfrm>
              <a:off x="110198733" y="109675924"/>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6.18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2" name="Picture 4" descr="Fig6_20"/>
            <p:cNvPicPr>
              <a:picLocks noChangeAspect="1" noChangeArrowheads="1"/>
            </p:cNvPicPr>
            <p:nvPr/>
          </p:nvPicPr>
          <p:blipFill>
            <a:blip r:embed="rId3" cstate="print">
              <a:extLst>
                <a:ext uri="{28A0092B-C50C-407E-A947-70E740481C1C}">
                  <a14:useLocalDpi xmlns:a14="http://schemas.microsoft.com/office/drawing/2010/main" val="0"/>
                </a:ext>
              </a:extLst>
            </a:blip>
            <a:srcRect l="2721" r="2721"/>
            <a:stretch>
              <a:fillRect/>
            </a:stretch>
          </p:blipFill>
          <p:spPr bwMode="auto">
            <a:xfrm>
              <a:off x="110197034" y="109926119"/>
              <a:ext cx="2638080" cy="219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216871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298451" y="317944"/>
            <a:ext cx="8503200" cy="5713200"/>
            <a:chOff x="108597440" y="112214422"/>
            <a:chExt cx="3083423" cy="2769103"/>
          </a:xfrm>
        </p:grpSpPr>
        <p:sp>
          <p:nvSpPr>
            <p:cNvPr id="9" name="Text Box 3"/>
            <p:cNvSpPr txBox="1">
              <a:spLocks noChangeArrowheads="1"/>
            </p:cNvSpPr>
            <p:nvPr/>
          </p:nvSpPr>
          <p:spPr bwMode="auto">
            <a:xfrm>
              <a:off x="108597713" y="112214422"/>
              <a:ext cx="1224000" cy="28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Black" pitchFamily="34" charset="0"/>
                  <a:cs typeface="Arial" pitchFamily="34" charset="0"/>
                </a:rPr>
                <a:t>Figure 6.19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6" name="Picture 4" descr="Fig6_21"/>
            <p:cNvPicPr>
              <a:picLocks noChangeAspect="1" noChangeArrowheads="1"/>
            </p:cNvPicPr>
            <p:nvPr/>
          </p:nvPicPr>
          <p:blipFill>
            <a:blip r:embed="rId3" cstate="print">
              <a:extLst>
                <a:ext uri="{28A0092B-C50C-407E-A947-70E740481C1C}">
                  <a14:useLocalDpi xmlns:a14="http://schemas.microsoft.com/office/drawing/2010/main" val="0"/>
                </a:ext>
              </a:extLst>
            </a:blip>
            <a:srcRect l="972" r="972"/>
            <a:stretch>
              <a:fillRect/>
            </a:stretch>
          </p:blipFill>
          <p:spPr bwMode="auto">
            <a:xfrm>
              <a:off x="108597440" y="112497393"/>
              <a:ext cx="3083423" cy="2486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479890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1775288281"/>
              </p:ext>
            </p:extLst>
          </p:nvPr>
        </p:nvGraphicFramePr>
        <p:xfrm>
          <a:off x="428623" y="907257"/>
          <a:ext cx="8279607" cy="4054970"/>
        </p:xfrm>
        <a:graphic>
          <a:graphicData uri="http://schemas.openxmlformats.org/drawingml/2006/table">
            <a:tbl>
              <a:tblPr/>
              <a:tblGrid>
                <a:gridCol w="989563"/>
                <a:gridCol w="815356"/>
                <a:gridCol w="850110"/>
                <a:gridCol w="850110"/>
                <a:gridCol w="611899"/>
                <a:gridCol w="611899"/>
                <a:gridCol w="746848"/>
                <a:gridCol w="746848"/>
                <a:gridCol w="685658"/>
                <a:gridCol w="685658"/>
                <a:gridCol w="685658"/>
              </a:tblGrid>
              <a:tr h="435768">
                <a:tc gridSpan="11">
                  <a:txBody>
                    <a:bodyPr/>
                    <a:lstStyle/>
                    <a:p>
                      <a:pPr marR="0" indent="0" algn="l" rtl="0">
                        <a:spcBef>
                          <a:spcPts val="0"/>
                        </a:spcBef>
                        <a:spcAft>
                          <a:spcPts val="0"/>
                        </a:spcAft>
                      </a:pPr>
                      <a:r>
                        <a:rPr lang="en-AU" sz="950" kern="1400" dirty="0">
                          <a:solidFill>
                            <a:srgbClr val="000000"/>
                          </a:solidFill>
                          <a:effectLst/>
                          <a:latin typeface="Arial Black"/>
                        </a:rPr>
                        <a:t>Figure </a:t>
                      </a:r>
                      <a:r>
                        <a:rPr lang="en-AU" sz="950" kern="1400" dirty="0" smtClean="0">
                          <a:solidFill>
                            <a:srgbClr val="000000"/>
                          </a:solidFill>
                          <a:effectLst/>
                          <a:latin typeface="Arial Black"/>
                        </a:rPr>
                        <a:t>6.20</a:t>
                      </a:r>
                      <a:endParaRPr lang="en-AU" sz="10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71488">
                <a:tc gridSpan="11">
                  <a:txBody>
                    <a:bodyPr/>
                    <a:lstStyle/>
                    <a:p>
                      <a:pPr marR="0" indent="0" algn="ctr" rtl="0">
                        <a:spcBef>
                          <a:spcPts val="100"/>
                        </a:spcBef>
                        <a:spcAft>
                          <a:spcPts val="0"/>
                        </a:spcAft>
                      </a:pPr>
                      <a:r>
                        <a:rPr lang="en-AU" sz="1400" kern="1400" dirty="0">
                          <a:solidFill>
                            <a:srgbClr val="000000"/>
                          </a:solidFill>
                          <a:effectLst/>
                          <a:latin typeface="Arial Black"/>
                        </a:rPr>
                        <a:t>Low GDP - Lactate Usage by Modality Type - December 2012</a:t>
                      </a:r>
                      <a:endParaRPr lang="en-AU" sz="14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23223">
                <a:tc rowSpan="2">
                  <a:txBody>
                    <a:bodyPr/>
                    <a:lstStyle/>
                    <a:p>
                      <a:pPr marR="0" indent="0" algn="ctr" rtl="0">
                        <a:spcBef>
                          <a:spcPts val="0"/>
                        </a:spcBef>
                        <a:spcAft>
                          <a:spcPts val="0"/>
                        </a:spcAft>
                      </a:pPr>
                      <a:r>
                        <a:rPr lang="en-AU" sz="1200" b="1" kern="1400" dirty="0">
                          <a:solidFill>
                            <a:srgbClr val="000000"/>
                          </a:solidFill>
                          <a:effectLst/>
                          <a:latin typeface="Tahoma"/>
                        </a:rPr>
                        <a:t>Modality </a:t>
                      </a:r>
                      <a:endParaRPr lang="en-AU" sz="1200" kern="1400" dirty="0">
                        <a:solidFill>
                          <a:srgbClr val="000000"/>
                        </a:solidFill>
                        <a:effectLst/>
                        <a:latin typeface="Times New Roman"/>
                      </a:endParaRPr>
                    </a:p>
                    <a:p>
                      <a:pPr marR="0" indent="0" algn="ctr" rtl="0">
                        <a:spcBef>
                          <a:spcPts val="0"/>
                        </a:spcBef>
                        <a:spcAft>
                          <a:spcPts val="0"/>
                        </a:spcAft>
                      </a:pPr>
                      <a:r>
                        <a:rPr lang="en-AU" sz="1200" b="1" kern="1400" dirty="0">
                          <a:solidFill>
                            <a:srgbClr val="000000"/>
                          </a:solidFill>
                          <a:effectLst/>
                          <a:latin typeface="Tahoma"/>
                        </a:rPr>
                        <a:t>Type</a:t>
                      </a:r>
                      <a:endParaRPr lang="en-AU" sz="12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5">
                  <a:txBody>
                    <a:bodyPr/>
                    <a:lstStyle/>
                    <a:p>
                      <a:pPr marR="0" indent="0" algn="ctr" rtl="0">
                        <a:spcBef>
                          <a:spcPts val="0"/>
                        </a:spcBef>
                        <a:spcAft>
                          <a:spcPts val="0"/>
                        </a:spcAft>
                      </a:pPr>
                      <a:r>
                        <a:rPr lang="en-AU" sz="1200" b="1" kern="1400" dirty="0">
                          <a:solidFill>
                            <a:srgbClr val="000000"/>
                          </a:solidFill>
                          <a:effectLst/>
                          <a:latin typeface="Tahoma"/>
                        </a:rPr>
                        <a:t>Australia</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marR="0" indent="0" algn="l" rtl="0">
                        <a:spcBef>
                          <a:spcPts val="0"/>
                        </a:spcBef>
                        <a:spcAft>
                          <a:spcPts val="0"/>
                        </a:spcAft>
                      </a:pPr>
                      <a:r>
                        <a:rPr lang="en-AU" sz="1200" b="1"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4">
                  <a:txBody>
                    <a:bodyPr/>
                    <a:lstStyle/>
                    <a:p>
                      <a:pPr marR="0" indent="0" algn="ctr" rtl="0">
                        <a:spcBef>
                          <a:spcPts val="0"/>
                        </a:spcBef>
                        <a:spcAft>
                          <a:spcPts val="0"/>
                        </a:spcAft>
                      </a:pPr>
                      <a:r>
                        <a:rPr lang="en-AU" sz="1200" b="1" kern="1400">
                          <a:solidFill>
                            <a:srgbClr val="000000"/>
                          </a:solidFill>
                          <a:effectLst/>
                          <a:latin typeface="Tahoma"/>
                        </a:rPr>
                        <a:t>New Zealand</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r>
              <a:tr h="407389">
                <a:tc vMerge="1">
                  <a:txBody>
                    <a:bodyPr/>
                    <a:lstStyle/>
                    <a:p>
                      <a:endParaRPr lang="en-AU"/>
                    </a:p>
                  </a:txBody>
                  <a:tcPr/>
                </a:tc>
                <a:tc>
                  <a:txBody>
                    <a:bodyPr/>
                    <a:lstStyle/>
                    <a:p>
                      <a:pPr marR="0" indent="0" algn="ctr" rtl="0">
                        <a:spcBef>
                          <a:spcPts val="0"/>
                        </a:spcBef>
                        <a:spcAft>
                          <a:spcPts val="0"/>
                        </a:spcAft>
                      </a:pPr>
                      <a:r>
                        <a:rPr lang="en-AU" sz="1200" b="1"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dirty="0">
                          <a:solidFill>
                            <a:srgbClr val="000000"/>
                          </a:solidFill>
                          <a:effectLst/>
                          <a:latin typeface="Tahoma"/>
                        </a:rPr>
                        <a:t>No</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dirty="0">
                          <a:solidFill>
                            <a:srgbClr val="000000"/>
                          </a:solidFill>
                          <a:effectLst/>
                          <a:latin typeface="Tahoma"/>
                        </a:rPr>
                        <a:t>Yes</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dirty="0">
                          <a:solidFill>
                            <a:srgbClr val="000000"/>
                          </a:solidFill>
                          <a:effectLst/>
                          <a:latin typeface="Tahoma"/>
                        </a:rPr>
                        <a:t>NR*</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dirty="0">
                          <a:solidFill>
                            <a:srgbClr val="000000"/>
                          </a:solidFill>
                          <a:effectLst/>
                          <a:latin typeface="Tahoma"/>
                        </a:rPr>
                        <a:t>Total</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No</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Yes</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NR*</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Total</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r>
              <a:tr h="346766">
                <a:tc rowSpan="2">
                  <a:txBody>
                    <a:bodyPr/>
                    <a:lstStyle/>
                    <a:p>
                      <a:pPr marR="0" indent="0" algn="ctr" rtl="0">
                        <a:lnSpc>
                          <a:spcPct val="75000"/>
                        </a:lnSpc>
                        <a:spcBef>
                          <a:spcPts val="0"/>
                        </a:spcBef>
                        <a:spcAft>
                          <a:spcPts val="0"/>
                        </a:spcAft>
                      </a:pPr>
                      <a:r>
                        <a:rPr lang="en-AU" sz="1200" b="1" kern="1400">
                          <a:solidFill>
                            <a:srgbClr val="000000"/>
                          </a:solidFill>
                          <a:effectLst/>
                          <a:latin typeface="Tahoma"/>
                        </a:rPr>
                        <a:t>CAPD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n</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775</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63</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15</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853</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405</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1</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406</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330220">
                <a:tc vMerge="1">
                  <a:txBody>
                    <a:bodyPr/>
                    <a:lstStyle/>
                    <a:p>
                      <a:endParaRPr lang="en-AU"/>
                    </a:p>
                  </a:txBody>
                  <a:tcPr/>
                </a:tc>
                <a:tc>
                  <a:txBody>
                    <a:bodyPr/>
                    <a:lstStyle/>
                    <a:p>
                      <a:pPr marR="0" indent="0" algn="ctr" rtl="0">
                        <a:spcBef>
                          <a:spcPts val="0"/>
                        </a:spcBef>
                        <a:spcAft>
                          <a:spcPts val="1400"/>
                        </a:spcAft>
                      </a:pPr>
                      <a:r>
                        <a:rPr lang="en-AU" sz="1200" kern="1400">
                          <a:solidFill>
                            <a:srgbClr val="000000"/>
                          </a:solidFill>
                          <a:effectLst/>
                          <a:latin typeface="Arial"/>
                        </a:rPr>
                        <a:t>%</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90.86%</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7.39%</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1.76%</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99.75%</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0.25%</a:t>
                      </a:r>
                      <a:endParaRPr lang="en-AU" sz="12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3175" cap="flat" cmpd="sng" algn="ctr">
                      <a:solidFill>
                        <a:srgbClr val="0000FF"/>
                      </a:solidFill>
                      <a:prstDash val="solid"/>
                      <a:round/>
                      <a:headEnd type="none" w="med" len="med"/>
                      <a:tailEnd type="none" w="med" len="med"/>
                    </a:lnB>
                  </a:tcPr>
                </a:tc>
              </a:tr>
              <a:tr h="269549">
                <a:tc rowSpan="2">
                  <a:txBody>
                    <a:bodyPr/>
                    <a:lstStyle/>
                    <a:p>
                      <a:pPr marR="0" indent="0" algn="ctr" rtl="0">
                        <a:lnSpc>
                          <a:spcPct val="75000"/>
                        </a:lnSpc>
                        <a:spcBef>
                          <a:spcPts val="0"/>
                        </a:spcBef>
                        <a:spcAft>
                          <a:spcPts val="0"/>
                        </a:spcAft>
                      </a:pPr>
                      <a:r>
                        <a:rPr lang="en-AU" sz="1200" b="1" kern="1400">
                          <a:solidFill>
                            <a:srgbClr val="000000"/>
                          </a:solidFill>
                          <a:effectLst/>
                          <a:latin typeface="Tahoma"/>
                        </a:rPr>
                        <a:t>APD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317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n</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1303</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47</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24</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1374</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355</a:t>
                      </a:r>
                      <a:endParaRPr lang="en-AU" sz="1200" kern="1400" dirty="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9</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2</a:t>
                      </a:r>
                      <a:endParaRPr lang="en-AU" sz="12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kern="1400">
                          <a:solidFill>
                            <a:srgbClr val="000000"/>
                          </a:solidFill>
                          <a:effectLst/>
                          <a:latin typeface="Arial"/>
                        </a:rPr>
                        <a:t>366</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a:noFill/>
                    </a:lnB>
                  </a:tcPr>
                </a:tc>
              </a:tr>
              <a:tr h="387491">
                <a:tc vMerge="1">
                  <a:txBody>
                    <a:bodyPr/>
                    <a:lstStyle/>
                    <a:p>
                      <a:endParaRPr lang="en-AU"/>
                    </a:p>
                  </a:txBody>
                  <a:tcPr/>
                </a:tc>
                <a:tc>
                  <a:txBody>
                    <a:bodyPr/>
                    <a:lstStyle/>
                    <a:p>
                      <a:pPr marR="0" indent="0" algn="ctr" rtl="0">
                        <a:spcBef>
                          <a:spcPts val="0"/>
                        </a:spcBef>
                        <a:spcAft>
                          <a:spcPts val="1400"/>
                        </a:spcAft>
                      </a:pPr>
                      <a:r>
                        <a:rPr lang="en-AU" sz="1200" kern="1400">
                          <a:solidFill>
                            <a:srgbClr val="000000"/>
                          </a:solidFill>
                          <a:effectLst/>
                          <a:latin typeface="Arial"/>
                        </a:rPr>
                        <a:t>%</a:t>
                      </a:r>
                      <a:endParaRPr lang="en-AU" sz="12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94.83%</a:t>
                      </a:r>
                      <a:endParaRPr lang="en-AU" sz="12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3.42%</a:t>
                      </a:r>
                      <a:endParaRPr lang="en-AU" sz="12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1.75%</a:t>
                      </a:r>
                      <a:endParaRPr lang="en-AU" sz="12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96.99%</a:t>
                      </a:r>
                      <a:endParaRPr lang="en-AU" sz="12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dirty="0">
                          <a:solidFill>
                            <a:srgbClr val="000000"/>
                          </a:solidFill>
                          <a:effectLst/>
                          <a:latin typeface="Arial"/>
                        </a:rPr>
                        <a:t>2.46%</a:t>
                      </a:r>
                      <a:endParaRPr lang="en-AU" sz="1200" kern="1400" dirty="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0.55%</a:t>
                      </a:r>
                      <a:endParaRPr lang="en-AU" sz="12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9525" cap="flat" cmpd="sng" algn="ctr">
                      <a:solidFill>
                        <a:srgbClr val="0000FF"/>
                      </a:solidFill>
                      <a:prstDash val="solid"/>
                      <a:round/>
                      <a:headEnd type="none" w="med" len="med"/>
                      <a:tailEnd type="none" w="med" len="med"/>
                    </a:lnB>
                  </a:tcPr>
                </a:tc>
              </a:tr>
              <a:tr h="336948">
                <a:tc rowSpan="2">
                  <a:txBody>
                    <a:bodyPr/>
                    <a:lstStyle/>
                    <a:p>
                      <a:pPr marR="0" indent="0" algn="ctr" rtl="0">
                        <a:spcBef>
                          <a:spcPts val="0"/>
                        </a:spcBef>
                        <a:spcAft>
                          <a:spcPts val="0"/>
                        </a:spcAft>
                      </a:pPr>
                      <a:r>
                        <a:rPr lang="en-AU" sz="1200" b="1" kern="1400">
                          <a:solidFill>
                            <a:srgbClr val="000000"/>
                          </a:solidFill>
                          <a:effectLst/>
                          <a:latin typeface="Tahoma"/>
                        </a:rPr>
                        <a:t>Total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9525"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n</a:t>
                      </a:r>
                      <a:endParaRPr lang="en-AU" sz="12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2078</a:t>
                      </a:r>
                      <a:endParaRPr lang="en-AU" sz="12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110</a:t>
                      </a:r>
                      <a:endParaRPr lang="en-AU" sz="12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39</a:t>
                      </a:r>
                      <a:endParaRPr lang="en-AU" sz="12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2227</a:t>
                      </a:r>
                      <a:endParaRPr lang="en-AU" sz="12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1200" b="1"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760</a:t>
                      </a:r>
                      <a:endParaRPr lang="en-AU" sz="12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9</a:t>
                      </a:r>
                      <a:endParaRPr lang="en-AU" sz="12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dirty="0">
                          <a:solidFill>
                            <a:srgbClr val="000000"/>
                          </a:solidFill>
                          <a:effectLst/>
                          <a:latin typeface="Arial"/>
                        </a:rPr>
                        <a:t>3</a:t>
                      </a:r>
                      <a:endParaRPr lang="en-AU" sz="1200" kern="1400" dirty="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200" b="1" kern="1400">
                          <a:solidFill>
                            <a:srgbClr val="000000"/>
                          </a:solidFill>
                          <a:effectLst/>
                          <a:latin typeface="Arial"/>
                        </a:rPr>
                        <a:t>772</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a:noFill/>
                    </a:lnB>
                  </a:tcPr>
                </a:tc>
              </a:tr>
              <a:tr h="351736">
                <a:tc vMerge="1">
                  <a:txBody>
                    <a:bodyPr/>
                    <a:lstStyle/>
                    <a:p>
                      <a:endParaRPr lang="en-AU"/>
                    </a:p>
                  </a:txBody>
                  <a:tcPr/>
                </a:tc>
                <a:tc>
                  <a:txBody>
                    <a:bodyPr/>
                    <a:lstStyle/>
                    <a:p>
                      <a:pPr marR="0" indent="0" algn="ctr" rtl="0">
                        <a:spcBef>
                          <a:spcPts val="0"/>
                        </a:spcBef>
                        <a:spcAft>
                          <a:spcPts val="1400"/>
                        </a:spcAft>
                      </a:pPr>
                      <a:r>
                        <a:rPr lang="en-AU" sz="1200" b="1" kern="1400">
                          <a:solidFill>
                            <a:srgbClr val="000000"/>
                          </a:solidFill>
                          <a:effectLst/>
                          <a:latin typeface="Arial"/>
                        </a:rPr>
                        <a:t>%</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93.31%</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4.94%</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1.75%</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200" b="1"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98.45%</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a:solidFill>
                            <a:srgbClr val="000000"/>
                          </a:solidFill>
                          <a:effectLst/>
                          <a:latin typeface="Arial"/>
                        </a:rPr>
                        <a:t>1.17%</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dirty="0">
                          <a:solidFill>
                            <a:srgbClr val="000000"/>
                          </a:solidFill>
                          <a:effectLst/>
                          <a:latin typeface="Arial"/>
                        </a:rPr>
                        <a:t>0.39%</a:t>
                      </a:r>
                      <a:endParaRPr lang="en-AU" sz="1200" kern="1400" dirty="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200" b="1" kern="1400" dirty="0">
                          <a:solidFill>
                            <a:srgbClr val="000000"/>
                          </a:solidFill>
                          <a:effectLst/>
                          <a:latin typeface="Arial"/>
                        </a:rPr>
                        <a:t> </a:t>
                      </a:r>
                      <a:endParaRPr lang="en-AU" sz="12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r h="294392">
                <a:tc gridSpan="11">
                  <a:txBody>
                    <a:bodyPr/>
                    <a:lstStyle/>
                    <a:p>
                      <a:pPr marR="0" indent="0" algn="ctr" rtl="0">
                        <a:spcBef>
                          <a:spcPts val="0"/>
                        </a:spcBef>
                        <a:spcAft>
                          <a:spcPts val="1400"/>
                        </a:spcAft>
                      </a:pPr>
                      <a:r>
                        <a:rPr lang="en-AU" sz="1200" kern="1400" dirty="0">
                          <a:solidFill>
                            <a:srgbClr val="000000"/>
                          </a:solidFill>
                          <a:effectLst/>
                          <a:latin typeface="Arial"/>
                        </a:rPr>
                        <a:t>NR* - Not Reported</a:t>
                      </a:r>
                      <a:endParaRPr lang="en-AU" sz="12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9" name="Control 1"/>
          <p:cNvSpPr>
            <a:spLocks noChangeArrowheads="1" noChangeShapeType="1"/>
          </p:cNvSpPr>
          <p:nvPr/>
        </p:nvSpPr>
        <p:spPr bwMode="auto">
          <a:xfrm>
            <a:off x="2894013" y="4170363"/>
            <a:ext cx="5541962" cy="227488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691930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12" name="Group 1"/>
          <p:cNvGrpSpPr>
            <a:grpSpLocks/>
          </p:cNvGrpSpPr>
          <p:nvPr/>
        </p:nvGrpSpPr>
        <p:grpSpPr bwMode="auto">
          <a:xfrm>
            <a:off x="299193" y="298963"/>
            <a:ext cx="8503200" cy="5713200"/>
            <a:chOff x="108858204" y="108502792"/>
            <a:chExt cx="3741559" cy="3180143"/>
          </a:xfrm>
        </p:grpSpPr>
        <p:sp>
          <p:nvSpPr>
            <p:cNvPr id="13" name="Text Box 2"/>
            <p:cNvSpPr txBox="1">
              <a:spLocks noChangeArrowheads="1"/>
            </p:cNvSpPr>
            <p:nvPr/>
          </p:nvSpPr>
          <p:spPr bwMode="auto">
            <a:xfrm>
              <a:off x="108858204" y="108502792"/>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6.21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699" name="Picture 3" descr="Fig6_23"/>
            <p:cNvPicPr>
              <a:picLocks noChangeAspect="1" noChangeArrowheads="1"/>
            </p:cNvPicPr>
            <p:nvPr/>
          </p:nvPicPr>
          <p:blipFill>
            <a:blip r:embed="rId3" cstate="print">
              <a:extLst>
                <a:ext uri="{28A0092B-C50C-407E-A947-70E740481C1C}">
                  <a14:useLocalDpi xmlns:a14="http://schemas.microsoft.com/office/drawing/2010/main" val="0"/>
                </a:ext>
              </a:extLst>
            </a:blip>
            <a:srcRect l="-313" r="-15845"/>
            <a:stretch>
              <a:fillRect/>
            </a:stretch>
          </p:blipFill>
          <p:spPr bwMode="auto">
            <a:xfrm>
              <a:off x="108891479" y="108651223"/>
              <a:ext cx="3708284" cy="303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2362571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247375" y="339420"/>
            <a:ext cx="8503200" cy="5713200"/>
            <a:chOff x="108934462" y="111630181"/>
            <a:chExt cx="3713414" cy="3268513"/>
          </a:xfrm>
        </p:grpSpPr>
        <p:sp>
          <p:nvSpPr>
            <p:cNvPr id="9" name="Text Box 2"/>
            <p:cNvSpPr txBox="1">
              <a:spLocks noChangeArrowheads="1"/>
            </p:cNvSpPr>
            <p:nvPr/>
          </p:nvSpPr>
          <p:spPr bwMode="auto">
            <a:xfrm>
              <a:off x="108934462" y="111630181"/>
              <a:ext cx="1071485" cy="246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6.22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3" name="Picture 3" descr="Fig6_24"/>
            <p:cNvPicPr>
              <a:picLocks noChangeAspect="1" noChangeArrowheads="1"/>
            </p:cNvPicPr>
            <p:nvPr/>
          </p:nvPicPr>
          <p:blipFill>
            <a:blip r:embed="rId3" cstate="print">
              <a:extLst>
                <a:ext uri="{28A0092B-C50C-407E-A947-70E740481C1C}">
                  <a14:useLocalDpi xmlns:a14="http://schemas.microsoft.com/office/drawing/2010/main" val="0"/>
                </a:ext>
              </a:extLst>
            </a:blip>
            <a:srcRect l="2853" r="2853"/>
            <a:stretch>
              <a:fillRect/>
            </a:stretch>
          </p:blipFill>
          <p:spPr bwMode="auto">
            <a:xfrm>
              <a:off x="108934462" y="111803332"/>
              <a:ext cx="3713414" cy="309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4070953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2232208254"/>
              </p:ext>
            </p:extLst>
          </p:nvPr>
        </p:nvGraphicFramePr>
        <p:xfrm>
          <a:off x="235740" y="1107282"/>
          <a:ext cx="8615365" cy="4138482"/>
        </p:xfrm>
        <a:graphic>
          <a:graphicData uri="http://schemas.openxmlformats.org/drawingml/2006/table">
            <a:tbl>
              <a:tblPr/>
              <a:tblGrid>
                <a:gridCol w="1022581"/>
                <a:gridCol w="806448"/>
                <a:gridCol w="819275"/>
                <a:gridCol w="819275"/>
                <a:gridCol w="632315"/>
                <a:gridCol w="550750"/>
                <a:gridCol w="748333"/>
                <a:gridCol w="792438"/>
                <a:gridCol w="792438"/>
                <a:gridCol w="815756"/>
                <a:gridCol w="815756"/>
              </a:tblGrid>
              <a:tr h="407193">
                <a:tc gridSpan="11">
                  <a:txBody>
                    <a:bodyPr/>
                    <a:lstStyle/>
                    <a:p>
                      <a:pPr marR="0" indent="0" algn="l" rtl="0">
                        <a:spcBef>
                          <a:spcPts val="0"/>
                        </a:spcBef>
                        <a:spcAft>
                          <a:spcPts val="0"/>
                        </a:spcAft>
                      </a:pPr>
                      <a:r>
                        <a:rPr lang="en-AU" sz="950" kern="1400" dirty="0">
                          <a:solidFill>
                            <a:srgbClr val="000000"/>
                          </a:solidFill>
                          <a:effectLst/>
                          <a:latin typeface="Arial Black"/>
                        </a:rPr>
                        <a:t>Figure </a:t>
                      </a:r>
                      <a:r>
                        <a:rPr lang="en-AU" sz="950" kern="1400" dirty="0" smtClean="0">
                          <a:solidFill>
                            <a:srgbClr val="000000"/>
                          </a:solidFill>
                          <a:effectLst/>
                          <a:latin typeface="Arial Black"/>
                        </a:rPr>
                        <a:t>6.23</a:t>
                      </a:r>
                      <a:endParaRPr lang="en-AU" sz="10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91877">
                <a:tc gridSpan="11">
                  <a:txBody>
                    <a:bodyPr/>
                    <a:lstStyle/>
                    <a:p>
                      <a:pPr marR="0" indent="0" algn="ctr" rtl="0">
                        <a:spcBef>
                          <a:spcPts val="100"/>
                        </a:spcBef>
                        <a:spcAft>
                          <a:spcPts val="0"/>
                        </a:spcAft>
                      </a:pPr>
                      <a:r>
                        <a:rPr lang="en-AU" sz="1400" kern="1400" dirty="0">
                          <a:solidFill>
                            <a:srgbClr val="000000"/>
                          </a:solidFill>
                          <a:effectLst/>
                          <a:latin typeface="Arial Black"/>
                        </a:rPr>
                        <a:t>Low GDP - </a:t>
                      </a:r>
                      <a:r>
                        <a:rPr lang="en-AU" sz="1400" kern="1400" dirty="0" err="1">
                          <a:solidFill>
                            <a:srgbClr val="000000"/>
                          </a:solidFill>
                          <a:effectLst/>
                          <a:latin typeface="Arial Black"/>
                        </a:rPr>
                        <a:t>Bicarb</a:t>
                      </a:r>
                      <a:r>
                        <a:rPr lang="en-AU" sz="1400" kern="1400" dirty="0">
                          <a:solidFill>
                            <a:srgbClr val="000000"/>
                          </a:solidFill>
                          <a:effectLst/>
                          <a:latin typeface="Arial Black"/>
                        </a:rPr>
                        <a:t> Usage by Modality Type - December 2012</a:t>
                      </a:r>
                      <a:endParaRPr lang="en-AU" sz="14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04893">
                <a:tc rowSpan="2">
                  <a:txBody>
                    <a:bodyPr/>
                    <a:lstStyle/>
                    <a:p>
                      <a:pPr marR="0" indent="0" algn="ctr" rtl="0">
                        <a:spcBef>
                          <a:spcPts val="0"/>
                        </a:spcBef>
                        <a:spcAft>
                          <a:spcPts val="0"/>
                        </a:spcAft>
                      </a:pPr>
                      <a:r>
                        <a:rPr lang="en-AU" sz="1400" b="1" kern="1400" dirty="0">
                          <a:solidFill>
                            <a:srgbClr val="000000"/>
                          </a:solidFill>
                          <a:effectLst/>
                          <a:latin typeface="Tahoma"/>
                        </a:rPr>
                        <a:t>Modality </a:t>
                      </a:r>
                      <a:endParaRPr lang="en-AU" sz="1400" kern="1400" dirty="0">
                        <a:solidFill>
                          <a:srgbClr val="000000"/>
                        </a:solidFill>
                        <a:effectLst/>
                        <a:latin typeface="Times New Roman"/>
                      </a:endParaRPr>
                    </a:p>
                    <a:p>
                      <a:pPr marR="0" indent="0" algn="ctr" rtl="0">
                        <a:spcBef>
                          <a:spcPts val="0"/>
                        </a:spcBef>
                        <a:spcAft>
                          <a:spcPts val="0"/>
                        </a:spcAft>
                      </a:pPr>
                      <a:r>
                        <a:rPr lang="en-AU" sz="1400" b="1" kern="1400" dirty="0">
                          <a:solidFill>
                            <a:srgbClr val="000000"/>
                          </a:solidFill>
                          <a:effectLst/>
                          <a:latin typeface="Tahoma"/>
                        </a:rPr>
                        <a:t>Type</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5">
                  <a:txBody>
                    <a:bodyPr/>
                    <a:lstStyle/>
                    <a:p>
                      <a:pPr marR="0" indent="0" algn="ctr" rtl="0">
                        <a:spcBef>
                          <a:spcPts val="0"/>
                        </a:spcBef>
                        <a:spcAft>
                          <a:spcPts val="0"/>
                        </a:spcAft>
                      </a:pPr>
                      <a:r>
                        <a:rPr lang="en-AU" sz="1400" b="1" kern="1400" dirty="0">
                          <a:solidFill>
                            <a:srgbClr val="000000"/>
                          </a:solidFill>
                          <a:effectLst/>
                          <a:latin typeface="Tahoma"/>
                        </a:rPr>
                        <a:t>Australia</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marR="0" indent="0" algn="l" rtl="0">
                        <a:spcBef>
                          <a:spcPts val="0"/>
                        </a:spcBef>
                        <a:spcAft>
                          <a:spcPts val="0"/>
                        </a:spcAft>
                      </a:pPr>
                      <a:r>
                        <a:rPr lang="en-AU" sz="1400" b="1"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4">
                  <a:txBody>
                    <a:bodyPr/>
                    <a:lstStyle/>
                    <a:p>
                      <a:pPr marR="0" indent="0" algn="ctr" rtl="0">
                        <a:spcBef>
                          <a:spcPts val="0"/>
                        </a:spcBef>
                        <a:spcAft>
                          <a:spcPts val="0"/>
                        </a:spcAft>
                      </a:pPr>
                      <a:r>
                        <a:rPr lang="en-AU" sz="1400" b="1" kern="1400">
                          <a:solidFill>
                            <a:srgbClr val="000000"/>
                          </a:solidFill>
                          <a:effectLst/>
                          <a:latin typeface="Tahoma"/>
                        </a:rPr>
                        <a:t>New Zealand</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r>
              <a:tr h="420314">
                <a:tc vMerge="1">
                  <a:txBody>
                    <a:bodyPr/>
                    <a:lstStyle/>
                    <a:p>
                      <a:endParaRPr lang="en-AU"/>
                    </a:p>
                  </a:txBody>
                  <a:tcPr/>
                </a:tc>
                <a:tc>
                  <a:txBody>
                    <a:bodyPr/>
                    <a:lstStyle/>
                    <a:p>
                      <a:pPr marR="0" indent="0" algn="ctr" rtl="0">
                        <a:spcBef>
                          <a:spcPts val="0"/>
                        </a:spcBef>
                        <a:spcAft>
                          <a:spcPts val="0"/>
                        </a:spcAft>
                      </a:pPr>
                      <a:r>
                        <a:rPr lang="en-AU" sz="1400" b="1"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dirty="0">
                          <a:solidFill>
                            <a:srgbClr val="000000"/>
                          </a:solidFill>
                          <a:effectLst/>
                          <a:latin typeface="Tahoma"/>
                        </a:rPr>
                        <a:t>No</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dirty="0">
                          <a:solidFill>
                            <a:srgbClr val="000000"/>
                          </a:solidFill>
                          <a:effectLst/>
                          <a:latin typeface="Tahoma"/>
                        </a:rPr>
                        <a:t>Yes</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NR*</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Total</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No</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Yes</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NR*</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Total</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r>
              <a:tr h="376223">
                <a:tc rowSpan="2">
                  <a:txBody>
                    <a:bodyPr/>
                    <a:lstStyle/>
                    <a:p>
                      <a:pPr marR="0" indent="0" algn="ctr" rtl="0">
                        <a:lnSpc>
                          <a:spcPct val="75000"/>
                        </a:lnSpc>
                        <a:spcBef>
                          <a:spcPts val="0"/>
                        </a:spcBef>
                        <a:spcAft>
                          <a:spcPts val="0"/>
                        </a:spcAft>
                      </a:pPr>
                      <a:r>
                        <a:rPr lang="en-AU" sz="1400" b="1" kern="1400">
                          <a:solidFill>
                            <a:srgbClr val="000000"/>
                          </a:solidFill>
                          <a:effectLst/>
                          <a:latin typeface="Tahoma"/>
                        </a:rPr>
                        <a:t>CAPD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n</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822</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15</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16</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853</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404</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1</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1</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406</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281643">
                <a:tc vMerge="1">
                  <a:txBody>
                    <a:bodyPr/>
                    <a:lstStyle/>
                    <a:p>
                      <a:endParaRPr lang="en-AU"/>
                    </a:p>
                  </a:txBody>
                  <a:tcPr/>
                </a:tc>
                <a:tc>
                  <a:txBody>
                    <a:bodyPr/>
                    <a:lstStyle/>
                    <a:p>
                      <a:pPr marR="0" indent="0" algn="ctr" rtl="0">
                        <a:spcBef>
                          <a:spcPts val="0"/>
                        </a:spcBef>
                        <a:spcAft>
                          <a:spcPts val="1400"/>
                        </a:spcAft>
                      </a:pPr>
                      <a:r>
                        <a:rPr lang="en-AU" sz="1400" kern="1400">
                          <a:solidFill>
                            <a:srgbClr val="000000"/>
                          </a:solidFill>
                          <a:effectLst/>
                          <a:latin typeface="Arial"/>
                        </a:rPr>
                        <a:t>%</a:t>
                      </a:r>
                      <a:endParaRPr lang="en-AU" sz="14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96.37%</a:t>
                      </a:r>
                      <a:endParaRPr lang="en-AU" sz="14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1.76%</a:t>
                      </a:r>
                      <a:endParaRPr lang="en-AU" sz="14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1.88%</a:t>
                      </a:r>
                      <a:endParaRPr lang="en-AU" sz="14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 </a:t>
                      </a:r>
                      <a:endParaRPr lang="en-AU" sz="14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99.51%</a:t>
                      </a:r>
                      <a:endParaRPr lang="en-AU" sz="14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0.25%</a:t>
                      </a:r>
                      <a:endParaRPr lang="en-AU" sz="14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0.25%</a:t>
                      </a:r>
                      <a:endParaRPr lang="en-AU" sz="1400" kern="1400">
                        <a:solidFill>
                          <a:srgbClr val="000000"/>
                        </a:solidFill>
                        <a:effectLst/>
                        <a:latin typeface="Times New Roman"/>
                      </a:endParaRPr>
                    </a:p>
                  </a:txBody>
                  <a:tcPr marL="35992" marR="35992" marT="17996" marB="17996" anchor="ctr">
                    <a:lnL>
                      <a:noFill/>
                    </a:lnL>
                    <a:lnR>
                      <a:noFill/>
                    </a:lnR>
                    <a:lnT>
                      <a:noFill/>
                    </a:lnT>
                    <a:lnB w="317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3175" cap="flat" cmpd="sng" algn="ctr">
                      <a:solidFill>
                        <a:srgbClr val="0000FF"/>
                      </a:solidFill>
                      <a:prstDash val="solid"/>
                      <a:round/>
                      <a:headEnd type="none" w="med" len="med"/>
                      <a:tailEnd type="none" w="med" len="med"/>
                    </a:lnB>
                  </a:tcPr>
                </a:tc>
              </a:tr>
              <a:tr h="281643">
                <a:tc rowSpan="2">
                  <a:txBody>
                    <a:bodyPr/>
                    <a:lstStyle/>
                    <a:p>
                      <a:pPr marR="0" indent="0" algn="ctr" rtl="0">
                        <a:lnSpc>
                          <a:spcPct val="75000"/>
                        </a:lnSpc>
                        <a:spcBef>
                          <a:spcPts val="0"/>
                        </a:spcBef>
                        <a:spcAft>
                          <a:spcPts val="0"/>
                        </a:spcAft>
                      </a:pPr>
                      <a:r>
                        <a:rPr lang="en-AU" sz="1400" b="1" kern="1400">
                          <a:solidFill>
                            <a:srgbClr val="000000"/>
                          </a:solidFill>
                          <a:effectLst/>
                          <a:latin typeface="Tahoma"/>
                        </a:rPr>
                        <a:t>APD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317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n</a:t>
                      </a:r>
                      <a:endParaRPr lang="en-AU" sz="14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1328</a:t>
                      </a:r>
                      <a:endParaRPr lang="en-AU" sz="14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22</a:t>
                      </a:r>
                      <a:endParaRPr lang="en-AU" sz="14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24</a:t>
                      </a:r>
                      <a:endParaRPr lang="en-AU" sz="14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1374</a:t>
                      </a:r>
                      <a:endParaRPr lang="en-AU" sz="14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362</a:t>
                      </a:r>
                      <a:endParaRPr lang="en-AU" sz="1400" kern="1400" dirty="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2</a:t>
                      </a:r>
                      <a:endParaRPr lang="en-AU" sz="14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2</a:t>
                      </a:r>
                      <a:endParaRPr lang="en-AU" sz="1400" kern="1400">
                        <a:solidFill>
                          <a:srgbClr val="000000"/>
                        </a:solidFill>
                        <a:effectLst/>
                        <a:latin typeface="Times New Roman"/>
                      </a:endParaRPr>
                    </a:p>
                  </a:txBody>
                  <a:tcPr marL="35992" marR="35992" marT="17996" marB="17996" anchor="ctr">
                    <a:lnL>
                      <a:noFill/>
                    </a:lnL>
                    <a:lnR>
                      <a:noFill/>
                    </a:lnR>
                    <a:lnT w="317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kern="1400">
                          <a:solidFill>
                            <a:srgbClr val="000000"/>
                          </a:solidFill>
                          <a:effectLst/>
                          <a:latin typeface="Arial"/>
                        </a:rPr>
                        <a:t>366</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3175" cap="flat" cmpd="sng" algn="ctr">
                      <a:solidFill>
                        <a:srgbClr val="0000FF"/>
                      </a:solidFill>
                      <a:prstDash val="solid"/>
                      <a:round/>
                      <a:headEnd type="none" w="med" len="med"/>
                      <a:tailEnd type="none" w="med" len="med"/>
                    </a:lnT>
                    <a:lnB>
                      <a:noFill/>
                    </a:lnB>
                  </a:tcPr>
                </a:tc>
              </a:tr>
              <a:tr h="360259">
                <a:tc vMerge="1">
                  <a:txBody>
                    <a:bodyPr/>
                    <a:lstStyle/>
                    <a:p>
                      <a:endParaRPr lang="en-AU"/>
                    </a:p>
                  </a:txBody>
                  <a:tcPr/>
                </a:tc>
                <a:tc>
                  <a:txBody>
                    <a:bodyPr/>
                    <a:lstStyle/>
                    <a:p>
                      <a:pPr marR="0" indent="0" algn="ctr" rtl="0">
                        <a:spcBef>
                          <a:spcPts val="0"/>
                        </a:spcBef>
                        <a:spcAft>
                          <a:spcPts val="1400"/>
                        </a:spcAft>
                      </a:pPr>
                      <a:r>
                        <a:rPr lang="en-AU" sz="1400" kern="1400">
                          <a:solidFill>
                            <a:srgbClr val="000000"/>
                          </a:solidFill>
                          <a:effectLst/>
                          <a:latin typeface="Arial"/>
                        </a:rPr>
                        <a:t>%</a:t>
                      </a:r>
                      <a:endParaRPr lang="en-AU" sz="14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96.65%</a:t>
                      </a:r>
                      <a:endParaRPr lang="en-AU" sz="14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1.60%</a:t>
                      </a:r>
                      <a:endParaRPr lang="en-AU" sz="14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1.75%</a:t>
                      </a:r>
                      <a:endParaRPr lang="en-AU" sz="14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 </a:t>
                      </a:r>
                      <a:endParaRPr lang="en-AU" sz="14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dirty="0">
                          <a:solidFill>
                            <a:srgbClr val="000000"/>
                          </a:solidFill>
                          <a:effectLst/>
                          <a:latin typeface="Arial"/>
                        </a:rPr>
                        <a:t>98.91%</a:t>
                      </a:r>
                      <a:endParaRPr lang="en-AU" sz="1400" kern="1400" dirty="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dirty="0">
                          <a:solidFill>
                            <a:srgbClr val="000000"/>
                          </a:solidFill>
                          <a:effectLst/>
                          <a:latin typeface="Arial"/>
                        </a:rPr>
                        <a:t>0.55%</a:t>
                      </a:r>
                      <a:endParaRPr lang="en-AU" sz="1400" kern="1400" dirty="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0.55%</a:t>
                      </a:r>
                      <a:endParaRPr lang="en-AU" sz="1400" kern="1400">
                        <a:solidFill>
                          <a:srgbClr val="000000"/>
                        </a:solidFill>
                        <a:effectLst/>
                        <a:latin typeface="Times New Roman"/>
                      </a:endParaRPr>
                    </a:p>
                  </a:txBody>
                  <a:tcPr marL="35992" marR="35992" marT="17996" marB="17996"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kern="1400">
                          <a:solidFill>
                            <a:srgbClr val="000000"/>
                          </a:solidFill>
                          <a:effectLst/>
                          <a:latin typeface="Arial"/>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9525" cap="flat" cmpd="sng" algn="ctr">
                      <a:solidFill>
                        <a:srgbClr val="0000FF"/>
                      </a:solidFill>
                      <a:prstDash val="solid"/>
                      <a:round/>
                      <a:headEnd type="none" w="med" len="med"/>
                      <a:tailEnd type="none" w="med" len="med"/>
                    </a:lnB>
                  </a:tcPr>
                </a:tc>
              </a:tr>
              <a:tr h="393722">
                <a:tc rowSpan="2">
                  <a:txBody>
                    <a:bodyPr/>
                    <a:lstStyle/>
                    <a:p>
                      <a:pPr marR="0" indent="0" algn="ctr" rtl="0">
                        <a:spcBef>
                          <a:spcPts val="0"/>
                        </a:spcBef>
                        <a:spcAft>
                          <a:spcPts val="0"/>
                        </a:spcAft>
                      </a:pPr>
                      <a:r>
                        <a:rPr lang="en-AU" sz="1400" b="1" kern="1400">
                          <a:solidFill>
                            <a:srgbClr val="000000"/>
                          </a:solidFill>
                          <a:effectLst/>
                          <a:latin typeface="Tahoma"/>
                        </a:rPr>
                        <a:t>Total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9525"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b="1" kern="1400">
                          <a:solidFill>
                            <a:srgbClr val="000000"/>
                          </a:solidFill>
                          <a:effectLst/>
                          <a:latin typeface="Arial"/>
                        </a:rPr>
                        <a:t>n</a:t>
                      </a:r>
                      <a:endParaRPr lang="en-AU" sz="14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2150</a:t>
                      </a:r>
                      <a:endParaRPr lang="en-AU" sz="14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37</a:t>
                      </a:r>
                      <a:endParaRPr lang="en-AU" sz="14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40</a:t>
                      </a:r>
                      <a:endParaRPr lang="en-AU" sz="14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2227</a:t>
                      </a:r>
                      <a:endParaRPr lang="en-AU" sz="14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1400" b="1"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766</a:t>
                      </a:r>
                      <a:endParaRPr lang="en-AU" sz="1400" kern="140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b="1" kern="1400" dirty="0">
                          <a:solidFill>
                            <a:srgbClr val="000000"/>
                          </a:solidFill>
                          <a:effectLst/>
                          <a:latin typeface="Arial"/>
                        </a:rPr>
                        <a:t>3</a:t>
                      </a:r>
                      <a:endParaRPr lang="en-AU" sz="1400" kern="1400" dirty="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b="1" kern="1400" dirty="0">
                          <a:solidFill>
                            <a:srgbClr val="000000"/>
                          </a:solidFill>
                          <a:effectLst/>
                          <a:latin typeface="Arial"/>
                        </a:rPr>
                        <a:t>3</a:t>
                      </a:r>
                      <a:endParaRPr lang="en-AU" sz="1400" kern="1400" dirty="0">
                        <a:solidFill>
                          <a:srgbClr val="000000"/>
                        </a:solidFill>
                        <a:effectLst/>
                        <a:latin typeface="Times New Roman"/>
                      </a:endParaRPr>
                    </a:p>
                  </a:txBody>
                  <a:tcPr marL="35992" marR="35992" marT="17996" marB="17996"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1400" b="1" kern="1400">
                          <a:solidFill>
                            <a:srgbClr val="000000"/>
                          </a:solidFill>
                          <a:effectLst/>
                          <a:latin typeface="Arial"/>
                        </a:rPr>
                        <a:t>772</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a:noFill/>
                    </a:lnB>
                  </a:tcPr>
                </a:tc>
              </a:tr>
              <a:tr h="402816">
                <a:tc vMerge="1">
                  <a:txBody>
                    <a:bodyPr/>
                    <a:lstStyle/>
                    <a:p>
                      <a:endParaRPr lang="en-AU"/>
                    </a:p>
                  </a:txBody>
                  <a:tcPr/>
                </a:tc>
                <a:tc>
                  <a:txBody>
                    <a:bodyPr/>
                    <a:lstStyle/>
                    <a:p>
                      <a:pPr marR="0" indent="0" algn="ctr" rtl="0">
                        <a:spcBef>
                          <a:spcPts val="0"/>
                        </a:spcBef>
                        <a:spcAft>
                          <a:spcPts val="1400"/>
                        </a:spcAft>
                      </a:pPr>
                      <a:r>
                        <a:rPr lang="en-AU" sz="1400" b="1" kern="1400">
                          <a:solidFill>
                            <a:srgbClr val="000000"/>
                          </a:solidFill>
                          <a:effectLst/>
                          <a:latin typeface="Arial"/>
                        </a:rPr>
                        <a:t>%</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b="1" kern="1400">
                          <a:solidFill>
                            <a:srgbClr val="000000"/>
                          </a:solidFill>
                          <a:effectLst/>
                          <a:latin typeface="Arial"/>
                        </a:rPr>
                        <a:t>96.54%</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b="1" kern="1400">
                          <a:solidFill>
                            <a:srgbClr val="000000"/>
                          </a:solidFill>
                          <a:effectLst/>
                          <a:latin typeface="Arial"/>
                        </a:rPr>
                        <a:t>1.66%</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b="1" kern="1400">
                          <a:solidFill>
                            <a:srgbClr val="000000"/>
                          </a:solidFill>
                          <a:effectLst/>
                          <a:latin typeface="Arial"/>
                        </a:rPr>
                        <a:t>1.80%</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b="1" kern="1400">
                          <a:solidFill>
                            <a:srgbClr val="000000"/>
                          </a:solidFill>
                          <a:effectLst/>
                          <a:latin typeface="Arial"/>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b="1"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b="1" kern="1400">
                          <a:solidFill>
                            <a:srgbClr val="000000"/>
                          </a:solidFill>
                          <a:effectLst/>
                          <a:latin typeface="Arial"/>
                        </a:rPr>
                        <a:t>99.22%</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b="1" kern="1400">
                          <a:solidFill>
                            <a:srgbClr val="000000"/>
                          </a:solidFill>
                          <a:effectLst/>
                          <a:latin typeface="Arial"/>
                        </a:rPr>
                        <a:t>0.39%</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b="1" kern="1400" dirty="0">
                          <a:solidFill>
                            <a:srgbClr val="000000"/>
                          </a:solidFill>
                          <a:effectLst/>
                          <a:latin typeface="Arial"/>
                        </a:rPr>
                        <a:t>0.39%</a:t>
                      </a:r>
                      <a:endParaRPr lang="en-AU" sz="1400" kern="1400" dirty="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1400" b="1" kern="1400" dirty="0">
                          <a:solidFill>
                            <a:srgbClr val="000000"/>
                          </a:solidFill>
                          <a:effectLst/>
                          <a:latin typeface="Arial"/>
                        </a:rPr>
                        <a:t> </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r h="317899">
                <a:tc gridSpan="11">
                  <a:txBody>
                    <a:bodyPr/>
                    <a:lstStyle/>
                    <a:p>
                      <a:pPr marR="0" indent="0" algn="ctr" rtl="0">
                        <a:spcBef>
                          <a:spcPts val="0"/>
                        </a:spcBef>
                        <a:spcAft>
                          <a:spcPts val="1400"/>
                        </a:spcAft>
                      </a:pPr>
                      <a:r>
                        <a:rPr lang="en-AU" sz="1400" kern="1400" dirty="0">
                          <a:solidFill>
                            <a:srgbClr val="000000"/>
                          </a:solidFill>
                          <a:effectLst/>
                          <a:latin typeface="Arial"/>
                        </a:rPr>
                        <a:t>NR* - Not Reported</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9" name="Control 1"/>
          <p:cNvSpPr>
            <a:spLocks noChangeArrowheads="1" noChangeShapeType="1"/>
          </p:cNvSpPr>
          <p:nvPr/>
        </p:nvSpPr>
        <p:spPr bwMode="auto">
          <a:xfrm>
            <a:off x="2622550" y="4214813"/>
            <a:ext cx="5622925" cy="22828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1265189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347387" y="353662"/>
            <a:ext cx="8503200" cy="5713200"/>
            <a:chOff x="108577413" y="108756564"/>
            <a:chExt cx="3032958" cy="2818409"/>
          </a:xfrm>
        </p:grpSpPr>
        <p:pic>
          <p:nvPicPr>
            <p:cNvPr id="27650" name="Picture 2" descr="Fig6_26"/>
            <p:cNvPicPr>
              <a:picLocks noChangeAspect="1" noChangeArrowheads="1"/>
            </p:cNvPicPr>
            <p:nvPr/>
          </p:nvPicPr>
          <p:blipFill>
            <a:blip r:embed="rId3" cstate="print">
              <a:extLst>
                <a:ext uri="{28A0092B-C50C-407E-A947-70E740481C1C}">
                  <a14:useLocalDpi xmlns:a14="http://schemas.microsoft.com/office/drawing/2010/main" val="0"/>
                </a:ext>
              </a:extLst>
            </a:blip>
            <a:srcRect t="391" b="391"/>
            <a:stretch>
              <a:fillRect/>
            </a:stretch>
          </p:blipFill>
          <p:spPr bwMode="auto">
            <a:xfrm>
              <a:off x="108579711" y="109020896"/>
              <a:ext cx="3030660" cy="2554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3"/>
            <p:cNvSpPr txBox="1">
              <a:spLocks noChangeArrowheads="1"/>
            </p:cNvSpPr>
            <p:nvPr/>
          </p:nvSpPr>
          <p:spPr bwMode="auto">
            <a:xfrm>
              <a:off x="108577413" y="108756564"/>
              <a:ext cx="891750" cy="27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Black" pitchFamily="34" charset="0"/>
                  <a:cs typeface="Arial" pitchFamily="34" charset="0"/>
                </a:rPr>
                <a:t>Figure 6.24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242877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422724" y="425100"/>
            <a:ext cx="8503200" cy="5713200"/>
            <a:chOff x="108577259" y="111783507"/>
            <a:chExt cx="3030644" cy="2777007"/>
          </a:xfrm>
        </p:grpSpPr>
        <p:pic>
          <p:nvPicPr>
            <p:cNvPr id="28674" name="Picture 2" descr="Fig6_27"/>
            <p:cNvPicPr>
              <a:picLocks noChangeAspect="1" noChangeArrowheads="1"/>
            </p:cNvPicPr>
            <p:nvPr/>
          </p:nvPicPr>
          <p:blipFill>
            <a:blip r:embed="rId3" cstate="print">
              <a:extLst>
                <a:ext uri="{28A0092B-C50C-407E-A947-70E740481C1C}">
                  <a14:useLocalDpi xmlns:a14="http://schemas.microsoft.com/office/drawing/2010/main" val="0"/>
                </a:ext>
              </a:extLst>
            </a:blip>
            <a:srcRect t="952" b="952"/>
            <a:stretch>
              <a:fillRect/>
            </a:stretch>
          </p:blipFill>
          <p:spPr bwMode="auto">
            <a:xfrm>
              <a:off x="108577259" y="112034977"/>
              <a:ext cx="3030644" cy="252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3"/>
            <p:cNvSpPr txBox="1">
              <a:spLocks noChangeArrowheads="1"/>
            </p:cNvSpPr>
            <p:nvPr/>
          </p:nvSpPr>
          <p:spPr bwMode="auto">
            <a:xfrm>
              <a:off x="108582576" y="111783507"/>
              <a:ext cx="915300" cy="25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Arial Black" pitchFamily="34" charset="0"/>
                  <a:cs typeface="Arial" pitchFamily="34" charset="0"/>
                </a:rPr>
                <a:t>Figure 6.25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015657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4089782507"/>
              </p:ext>
            </p:extLst>
          </p:nvPr>
        </p:nvGraphicFramePr>
        <p:xfrm>
          <a:off x="1587898" y="250033"/>
          <a:ext cx="5822154" cy="6031140"/>
        </p:xfrm>
        <a:graphic>
          <a:graphicData uri="http://schemas.openxmlformats.org/drawingml/2006/table">
            <a:tbl>
              <a:tblPr/>
              <a:tblGrid>
                <a:gridCol w="1291625"/>
                <a:gridCol w="791050"/>
                <a:gridCol w="949254"/>
                <a:gridCol w="934864"/>
                <a:gridCol w="932572"/>
                <a:gridCol w="922789"/>
              </a:tblGrid>
              <a:tr h="436308">
                <a:tc gridSpan="6">
                  <a:txBody>
                    <a:bodyPr/>
                    <a:lstStyle/>
                    <a:p>
                      <a:pPr marR="0" indent="0" algn="l" rtl="0">
                        <a:spcBef>
                          <a:spcPts val="0"/>
                        </a:spcBef>
                        <a:spcAft>
                          <a:spcPts val="0"/>
                        </a:spcAft>
                      </a:pPr>
                      <a:r>
                        <a:rPr lang="en-AU" sz="950" kern="1400" dirty="0">
                          <a:solidFill>
                            <a:srgbClr val="000000"/>
                          </a:solidFill>
                          <a:effectLst/>
                          <a:latin typeface="Arial Black"/>
                        </a:rPr>
                        <a:t>Figure </a:t>
                      </a:r>
                      <a:r>
                        <a:rPr lang="en-AU" sz="950" kern="1400" dirty="0" smtClean="0">
                          <a:solidFill>
                            <a:srgbClr val="000000"/>
                          </a:solidFill>
                          <a:effectLst/>
                          <a:latin typeface="Arial Black"/>
                        </a:rPr>
                        <a:t>6.26</a:t>
                      </a:r>
                      <a:endParaRPr lang="en-AU" sz="10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970733">
                <a:tc gridSpan="6">
                  <a:txBody>
                    <a:bodyPr/>
                    <a:lstStyle/>
                    <a:p>
                      <a:pPr marR="0" indent="0" algn="ctr" rtl="0">
                        <a:spcBef>
                          <a:spcPts val="0"/>
                        </a:spcBef>
                        <a:spcAft>
                          <a:spcPts val="0"/>
                        </a:spcAft>
                      </a:pPr>
                      <a:r>
                        <a:rPr lang="en-AU" sz="1400" kern="1400" dirty="0">
                          <a:solidFill>
                            <a:srgbClr val="000000"/>
                          </a:solidFill>
                          <a:effectLst/>
                          <a:latin typeface="Arial Black"/>
                        </a:rPr>
                        <a:t>Peritoneal Dialysis at 90 Days Patient Survival </a:t>
                      </a:r>
                      <a:endParaRPr lang="en-AU" sz="1400" kern="1400" dirty="0">
                        <a:solidFill>
                          <a:srgbClr val="000000"/>
                        </a:solidFill>
                        <a:effectLst/>
                        <a:latin typeface="Times New Roman"/>
                      </a:endParaRPr>
                    </a:p>
                    <a:p>
                      <a:pPr marR="0" indent="0" algn="ctr" rtl="0">
                        <a:spcBef>
                          <a:spcPts val="0"/>
                        </a:spcBef>
                        <a:spcAft>
                          <a:spcPts val="0"/>
                        </a:spcAft>
                      </a:pPr>
                      <a:r>
                        <a:rPr lang="en-AU" sz="1400" kern="1400" dirty="0">
                          <a:solidFill>
                            <a:srgbClr val="000000"/>
                          </a:solidFill>
                          <a:effectLst/>
                          <a:latin typeface="Arial Black"/>
                        </a:rPr>
                        <a:t>2001-2012, Censored for Transplant    </a:t>
                      </a:r>
                      <a:endParaRPr lang="en-AU" sz="1400" kern="1400" dirty="0">
                        <a:solidFill>
                          <a:srgbClr val="000000"/>
                        </a:solidFill>
                        <a:effectLst/>
                        <a:latin typeface="Times New Roman"/>
                      </a:endParaRPr>
                    </a:p>
                    <a:p>
                      <a:pPr marR="0" indent="0" algn="ctr" rtl="0">
                        <a:spcBef>
                          <a:spcPts val="100"/>
                        </a:spcBef>
                        <a:spcAft>
                          <a:spcPts val="100"/>
                        </a:spcAft>
                      </a:pPr>
                      <a:r>
                        <a:rPr lang="en-AU" sz="1400" kern="1400" dirty="0">
                          <a:solidFill>
                            <a:srgbClr val="000000"/>
                          </a:solidFill>
                          <a:effectLst/>
                          <a:latin typeface="Arial Black"/>
                        </a:rPr>
                        <a:t>% [95% Confidence Interval]</a:t>
                      </a:r>
                      <a:endParaRPr lang="en-AU" sz="14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369395">
                <a:tc rowSpan="2">
                  <a:txBody>
                    <a:bodyPr/>
                    <a:lstStyle/>
                    <a:p>
                      <a:pPr marR="0" indent="0" algn="ctr" rtl="0">
                        <a:spcBef>
                          <a:spcPts val="0"/>
                        </a:spcBef>
                        <a:spcAft>
                          <a:spcPts val="0"/>
                        </a:spcAft>
                      </a:pPr>
                      <a:r>
                        <a:rPr lang="en-AU" sz="1200" b="1" kern="1400" dirty="0">
                          <a:solidFill>
                            <a:srgbClr val="000000"/>
                          </a:solidFill>
                          <a:effectLst/>
                          <a:latin typeface="Tahoma"/>
                        </a:rPr>
                        <a:t>Year of </a:t>
                      </a:r>
                      <a:endParaRPr lang="en-AU" sz="1200" kern="1400" dirty="0">
                        <a:solidFill>
                          <a:srgbClr val="000000"/>
                        </a:solidFill>
                        <a:effectLst/>
                        <a:latin typeface="Times New Roman"/>
                      </a:endParaRPr>
                    </a:p>
                    <a:p>
                      <a:pPr marR="0" indent="0" algn="ctr" rtl="0">
                        <a:spcBef>
                          <a:spcPts val="0"/>
                        </a:spcBef>
                        <a:spcAft>
                          <a:spcPts val="0"/>
                        </a:spcAft>
                      </a:pPr>
                      <a:r>
                        <a:rPr lang="en-AU" sz="1200" b="1" kern="1400" dirty="0">
                          <a:solidFill>
                            <a:srgbClr val="000000"/>
                          </a:solidFill>
                          <a:effectLst/>
                          <a:latin typeface="Tahoma"/>
                        </a:rPr>
                        <a:t>Starting</a:t>
                      </a:r>
                      <a:endParaRPr lang="en-AU" sz="12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rowSpan="2">
                  <a:txBody>
                    <a:bodyPr/>
                    <a:lstStyle/>
                    <a:p>
                      <a:pPr marR="0" indent="0" algn="ctr" rtl="0">
                        <a:spcBef>
                          <a:spcPts val="0"/>
                        </a:spcBef>
                        <a:spcAft>
                          <a:spcPts val="0"/>
                        </a:spcAft>
                      </a:pPr>
                      <a:r>
                        <a:rPr lang="en-AU" sz="1200" b="1" kern="1400" dirty="0">
                          <a:solidFill>
                            <a:srgbClr val="000000"/>
                          </a:solidFill>
                          <a:effectLst/>
                          <a:latin typeface="Tahoma"/>
                        </a:rPr>
                        <a:t>No. of</a:t>
                      </a:r>
                      <a:endParaRPr lang="en-AU" sz="1200" kern="1400" dirty="0">
                        <a:solidFill>
                          <a:srgbClr val="000000"/>
                        </a:solidFill>
                        <a:effectLst/>
                        <a:latin typeface="Times New Roman"/>
                      </a:endParaRPr>
                    </a:p>
                    <a:p>
                      <a:pPr marR="0" indent="0" algn="ctr" rtl="0">
                        <a:spcBef>
                          <a:spcPts val="0"/>
                        </a:spcBef>
                        <a:spcAft>
                          <a:spcPts val="0"/>
                        </a:spcAft>
                      </a:pPr>
                      <a:r>
                        <a:rPr lang="en-AU" sz="1200" b="1" kern="1400" dirty="0">
                          <a:solidFill>
                            <a:srgbClr val="000000"/>
                          </a:solidFill>
                          <a:effectLst/>
                          <a:latin typeface="Tahoma"/>
                        </a:rPr>
                        <a:t>Patients</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4">
                  <a:txBody>
                    <a:bodyPr/>
                    <a:lstStyle/>
                    <a:p>
                      <a:pPr marR="0" indent="0" algn="ctr" rtl="0">
                        <a:spcBef>
                          <a:spcPts val="0"/>
                        </a:spcBef>
                        <a:spcAft>
                          <a:spcPts val="0"/>
                        </a:spcAft>
                      </a:pPr>
                      <a:r>
                        <a:rPr lang="en-AU" sz="1200" b="1" kern="1400">
                          <a:solidFill>
                            <a:srgbClr val="000000"/>
                          </a:solidFill>
                          <a:effectLst/>
                          <a:latin typeface="Tahoma"/>
                        </a:rPr>
                        <a:t>Survival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r>
              <a:tr h="362622">
                <a:tc vMerge="1">
                  <a:txBody>
                    <a:bodyPr/>
                    <a:lstStyle/>
                    <a:p>
                      <a:endParaRPr lang="en-AU"/>
                    </a:p>
                  </a:txBody>
                  <a:tcPr/>
                </a:tc>
                <a:tc vMerge="1">
                  <a:txBody>
                    <a:bodyPr/>
                    <a:lstStyle/>
                    <a:p>
                      <a:endParaRPr lang="en-AU"/>
                    </a:p>
                  </a:txBody>
                  <a:tcPr/>
                </a:tc>
                <a:tc>
                  <a:txBody>
                    <a:bodyPr/>
                    <a:lstStyle/>
                    <a:p>
                      <a:pPr marR="0" indent="0" algn="ctr" rtl="0">
                        <a:spcBef>
                          <a:spcPts val="0"/>
                        </a:spcBef>
                        <a:spcAft>
                          <a:spcPts val="0"/>
                        </a:spcAft>
                      </a:pPr>
                      <a:r>
                        <a:rPr lang="en-AU" sz="1200" b="1" kern="1400" dirty="0">
                          <a:solidFill>
                            <a:srgbClr val="000000"/>
                          </a:solidFill>
                          <a:effectLst/>
                          <a:latin typeface="Tahoma"/>
                        </a:rPr>
                        <a:t>6 months</a:t>
                      </a:r>
                      <a:endParaRPr lang="en-AU" sz="12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1 year</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3 years</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5 years</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r>
              <a:tr h="250235">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35992" marB="35992"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379161">
                <a:tc>
                  <a:txBody>
                    <a:bodyPr/>
                    <a:lstStyle/>
                    <a:p>
                      <a:pPr marR="0" indent="0" algn="l" rtl="0">
                        <a:lnSpc>
                          <a:spcPct val="75000"/>
                        </a:lnSpc>
                        <a:spcBef>
                          <a:spcPts val="0"/>
                        </a:spcBef>
                        <a:spcAft>
                          <a:spcPts val="0"/>
                        </a:spcAft>
                      </a:pPr>
                      <a:r>
                        <a:rPr lang="en-AU" sz="1200" b="1" kern="1400">
                          <a:solidFill>
                            <a:srgbClr val="000000"/>
                          </a:solidFill>
                          <a:effectLst/>
                          <a:latin typeface="Tahoma"/>
                        </a:rPr>
                        <a:t>Australia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l" rtl="0">
                        <a:spcBef>
                          <a:spcPts val="0"/>
                        </a:spcBef>
                        <a:spcAft>
                          <a:spcPts val="0"/>
                        </a:spcAft>
                      </a:pPr>
                      <a:r>
                        <a:rPr lang="en-AU" sz="12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lnSpc>
                          <a:spcPct val="75000"/>
                        </a:lnSpc>
                        <a:spcBef>
                          <a:spcPts val="0"/>
                        </a:spcBef>
                        <a:spcAft>
                          <a:spcPts val="0"/>
                        </a:spcAft>
                      </a:pPr>
                      <a:r>
                        <a:rPr lang="en-AU" sz="12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42098">
                <a:tc>
                  <a:txBody>
                    <a:bodyPr/>
                    <a:lstStyle/>
                    <a:p>
                      <a:pPr marR="0" indent="0" algn="l" rtl="0">
                        <a:spcBef>
                          <a:spcPts val="0"/>
                        </a:spcBef>
                        <a:spcAft>
                          <a:spcPts val="1400"/>
                        </a:spcAft>
                      </a:pPr>
                      <a:r>
                        <a:rPr lang="en-AU" sz="1200" kern="1400">
                          <a:solidFill>
                            <a:srgbClr val="000000"/>
                          </a:solidFill>
                          <a:effectLst/>
                          <a:latin typeface="Arial"/>
                        </a:rPr>
                        <a:t>2001-2003</a:t>
                      </a:r>
                      <a:endParaRPr lang="en-AU" sz="1200" kern="1400">
                        <a:solidFill>
                          <a:srgbClr val="000000"/>
                        </a:solidFill>
                        <a:effectLst/>
                        <a:latin typeface="Times New Roman"/>
                      </a:endParaRPr>
                    </a:p>
                  </a:txBody>
                  <a:tcPr marL="35992" marR="35992" marT="0" marB="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1923</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96 [95, 97]</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89 [87, 90]</a:t>
                      </a:r>
                      <a:endParaRPr lang="en-AU" sz="1200" kern="1400" dirty="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64 [61, 66]</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42 [40, 45]</a:t>
                      </a:r>
                      <a:endParaRPr lang="en-AU" sz="1200" kern="1400">
                        <a:solidFill>
                          <a:srgbClr val="000000"/>
                        </a:solidFill>
                        <a:effectLst/>
                        <a:latin typeface="Times New Roman"/>
                      </a:endParaRPr>
                    </a:p>
                  </a:txBody>
                  <a:tcPr marL="35992" marR="35992" marT="0" marB="0" anchor="ctr">
                    <a:lnL>
                      <a:noFill/>
                    </a:lnL>
                    <a:lnR w="12700" cap="flat" cmpd="sng" algn="ctr">
                      <a:solidFill>
                        <a:srgbClr val="0000FF"/>
                      </a:solidFill>
                      <a:prstDash val="solid"/>
                      <a:round/>
                      <a:headEnd type="none" w="med" len="med"/>
                      <a:tailEnd type="none" w="med" len="med"/>
                    </a:lnR>
                    <a:lnT>
                      <a:noFill/>
                    </a:lnT>
                    <a:lnB>
                      <a:noFill/>
                    </a:lnB>
                  </a:tcPr>
                </a:tc>
              </a:tr>
              <a:tr h="298314">
                <a:tc>
                  <a:txBody>
                    <a:bodyPr/>
                    <a:lstStyle/>
                    <a:p>
                      <a:pPr marR="0" indent="0" algn="l" rtl="0">
                        <a:spcBef>
                          <a:spcPts val="0"/>
                        </a:spcBef>
                        <a:spcAft>
                          <a:spcPts val="1400"/>
                        </a:spcAft>
                      </a:pPr>
                      <a:r>
                        <a:rPr lang="en-AU" sz="1200" kern="1400">
                          <a:solidFill>
                            <a:srgbClr val="000000"/>
                          </a:solidFill>
                          <a:effectLst/>
                          <a:latin typeface="Arial"/>
                        </a:rPr>
                        <a:t>2004-2006</a:t>
                      </a:r>
                      <a:endParaRPr lang="en-AU" sz="1200" kern="1400">
                        <a:solidFill>
                          <a:srgbClr val="000000"/>
                        </a:solidFill>
                        <a:effectLst/>
                        <a:latin typeface="Times New Roman"/>
                      </a:endParaRPr>
                    </a:p>
                  </a:txBody>
                  <a:tcPr marL="35992" marR="35992" marT="0" marB="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1968</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96 [95, 97]</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91 [90, 92]</a:t>
                      </a:r>
                      <a:endParaRPr lang="en-AU" sz="1200" kern="1400" dirty="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67 [65, 70]</a:t>
                      </a:r>
                      <a:endParaRPr lang="en-AU" sz="1200" kern="1400" dirty="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49 [46, 51]</a:t>
                      </a:r>
                      <a:endParaRPr lang="en-AU" sz="1200" kern="1400">
                        <a:solidFill>
                          <a:srgbClr val="000000"/>
                        </a:solidFill>
                        <a:effectLst/>
                        <a:latin typeface="Times New Roman"/>
                      </a:endParaRPr>
                    </a:p>
                  </a:txBody>
                  <a:tcPr marL="35992" marR="35992" marT="0" marB="0" anchor="ctr">
                    <a:lnL>
                      <a:noFill/>
                    </a:lnL>
                    <a:lnR w="12700" cap="flat" cmpd="sng" algn="ctr">
                      <a:solidFill>
                        <a:srgbClr val="0000FF"/>
                      </a:solidFill>
                      <a:prstDash val="solid"/>
                      <a:round/>
                      <a:headEnd type="none" w="med" len="med"/>
                      <a:tailEnd type="none" w="med" len="med"/>
                    </a:lnR>
                    <a:lnT>
                      <a:noFill/>
                    </a:lnT>
                    <a:lnB>
                      <a:noFill/>
                    </a:lnB>
                  </a:tcPr>
                </a:tc>
              </a:tr>
              <a:tr h="345754">
                <a:tc>
                  <a:txBody>
                    <a:bodyPr/>
                    <a:lstStyle/>
                    <a:p>
                      <a:pPr marR="0" indent="0" algn="l" rtl="0">
                        <a:spcBef>
                          <a:spcPts val="0"/>
                        </a:spcBef>
                        <a:spcAft>
                          <a:spcPts val="1400"/>
                        </a:spcAft>
                      </a:pPr>
                      <a:r>
                        <a:rPr lang="en-AU" sz="1200" kern="1400">
                          <a:solidFill>
                            <a:srgbClr val="000000"/>
                          </a:solidFill>
                          <a:effectLst/>
                          <a:latin typeface="Arial"/>
                        </a:rPr>
                        <a:t>2005-2009</a:t>
                      </a:r>
                      <a:endParaRPr lang="en-AU" sz="1200" kern="1400">
                        <a:solidFill>
                          <a:srgbClr val="000000"/>
                        </a:solidFill>
                        <a:effectLst/>
                        <a:latin typeface="Times New Roman"/>
                      </a:endParaRPr>
                    </a:p>
                  </a:txBody>
                  <a:tcPr marL="35992" marR="35992" marT="0" marB="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2094</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97 [97, 98]</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92 [91, 93]</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71 [69, 73]</a:t>
                      </a:r>
                      <a:endParaRPr lang="en-AU" sz="1200" kern="1400" dirty="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52 [49, 55]</a:t>
                      </a:r>
                      <a:endParaRPr lang="en-AU" sz="1200" kern="1400">
                        <a:solidFill>
                          <a:srgbClr val="000000"/>
                        </a:solidFill>
                        <a:effectLst/>
                        <a:latin typeface="Times New Roman"/>
                      </a:endParaRPr>
                    </a:p>
                  </a:txBody>
                  <a:tcPr marL="35992" marR="35992" marT="0" marB="0" anchor="ctr">
                    <a:lnL>
                      <a:noFill/>
                    </a:lnL>
                    <a:lnR w="12700" cap="flat" cmpd="sng" algn="ctr">
                      <a:solidFill>
                        <a:srgbClr val="0000FF"/>
                      </a:solidFill>
                      <a:prstDash val="solid"/>
                      <a:round/>
                      <a:headEnd type="none" w="med" len="med"/>
                      <a:tailEnd type="none" w="med" len="med"/>
                    </a:lnR>
                    <a:lnT>
                      <a:noFill/>
                    </a:lnT>
                    <a:lnB>
                      <a:noFill/>
                    </a:lnB>
                  </a:tcPr>
                </a:tc>
              </a:tr>
              <a:tr h="238477">
                <a:tc>
                  <a:txBody>
                    <a:bodyPr/>
                    <a:lstStyle/>
                    <a:p>
                      <a:pPr marR="0" indent="0" algn="l" rtl="0">
                        <a:spcBef>
                          <a:spcPts val="0"/>
                        </a:spcBef>
                        <a:spcAft>
                          <a:spcPts val="1400"/>
                        </a:spcAft>
                      </a:pPr>
                      <a:r>
                        <a:rPr lang="en-AU" sz="1200" kern="1400">
                          <a:solidFill>
                            <a:srgbClr val="000000"/>
                          </a:solidFill>
                          <a:effectLst/>
                          <a:latin typeface="Arial"/>
                        </a:rPr>
                        <a:t>2010-2012</a:t>
                      </a:r>
                      <a:endParaRPr lang="en-AU" sz="1200" kern="1400">
                        <a:solidFill>
                          <a:srgbClr val="000000"/>
                        </a:solidFill>
                        <a:effectLst/>
                        <a:latin typeface="Times New Roman"/>
                      </a:endParaRPr>
                    </a:p>
                  </a:txBody>
                  <a:tcPr marL="35992" marR="35992" marT="0" marB="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1950</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97 [97, 98]</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94 [93, 95]</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a:t>
                      </a:r>
                      <a:endParaRPr lang="en-AU" sz="1200" kern="1400" dirty="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a:t>
                      </a:r>
                      <a:endParaRPr lang="en-AU" sz="1200" kern="1400">
                        <a:solidFill>
                          <a:srgbClr val="000000"/>
                        </a:solidFill>
                        <a:effectLst/>
                        <a:latin typeface="Times New Roman"/>
                      </a:endParaRPr>
                    </a:p>
                  </a:txBody>
                  <a:tcPr marL="35992" marR="35992" marT="0" marB="0" anchor="ctr">
                    <a:lnL>
                      <a:noFill/>
                    </a:lnL>
                    <a:lnR w="12700" cap="flat" cmpd="sng" algn="ctr">
                      <a:solidFill>
                        <a:srgbClr val="0000FF"/>
                      </a:solidFill>
                      <a:prstDash val="solid"/>
                      <a:round/>
                      <a:headEnd type="none" w="med" len="med"/>
                      <a:tailEnd type="none" w="med" len="med"/>
                    </a:lnR>
                    <a:lnT>
                      <a:noFill/>
                    </a:lnT>
                    <a:lnB>
                      <a:noFill/>
                    </a:lnB>
                  </a:tcPr>
                </a:tc>
              </a:tr>
              <a:tr h="246324">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79161">
                <a:tc>
                  <a:txBody>
                    <a:bodyPr/>
                    <a:lstStyle/>
                    <a:p>
                      <a:pPr marR="0" indent="0" algn="l" rtl="0">
                        <a:lnSpc>
                          <a:spcPct val="75000"/>
                        </a:lnSpc>
                        <a:spcBef>
                          <a:spcPts val="0"/>
                        </a:spcBef>
                        <a:spcAft>
                          <a:spcPts val="0"/>
                        </a:spcAft>
                      </a:pPr>
                      <a:r>
                        <a:rPr lang="en-AU" sz="1200" b="1" kern="1400">
                          <a:solidFill>
                            <a:srgbClr val="000000"/>
                          </a:solidFill>
                          <a:effectLst/>
                          <a:latin typeface="Tahoma"/>
                        </a:rPr>
                        <a:t>New Zealand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0"/>
                        </a:spcAft>
                      </a:pPr>
                      <a:r>
                        <a:rPr lang="en-AU" sz="12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92001">
                <a:tc>
                  <a:txBody>
                    <a:bodyPr/>
                    <a:lstStyle/>
                    <a:p>
                      <a:pPr marR="0" indent="0" algn="l" rtl="0">
                        <a:spcBef>
                          <a:spcPts val="0"/>
                        </a:spcBef>
                        <a:spcAft>
                          <a:spcPts val="1400"/>
                        </a:spcAft>
                      </a:pPr>
                      <a:r>
                        <a:rPr lang="en-AU" sz="1200" kern="1400">
                          <a:solidFill>
                            <a:srgbClr val="000000"/>
                          </a:solidFill>
                          <a:effectLst/>
                          <a:latin typeface="Arial"/>
                        </a:rPr>
                        <a:t>2001-2003</a:t>
                      </a:r>
                      <a:endParaRPr lang="en-AU" sz="1200" kern="1400">
                        <a:solidFill>
                          <a:srgbClr val="000000"/>
                        </a:solidFill>
                        <a:effectLst/>
                        <a:latin typeface="Times New Roman"/>
                      </a:endParaRPr>
                    </a:p>
                  </a:txBody>
                  <a:tcPr marL="35992" marR="35992" marT="0" marB="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661</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96 [95, 98]</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87 [84, 89]</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58 [54, 62]</a:t>
                      </a:r>
                      <a:endParaRPr lang="en-AU" sz="1200" kern="1400" dirty="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37 [33, 41]</a:t>
                      </a:r>
                      <a:endParaRPr lang="en-AU" sz="1200" kern="1400">
                        <a:solidFill>
                          <a:srgbClr val="000000"/>
                        </a:solidFill>
                        <a:effectLst/>
                        <a:latin typeface="Times New Roman"/>
                      </a:endParaRPr>
                    </a:p>
                  </a:txBody>
                  <a:tcPr marL="35992" marR="35992" marT="0" marB="0" anchor="ctr">
                    <a:lnL>
                      <a:noFill/>
                    </a:lnL>
                    <a:lnR w="12700" cap="flat" cmpd="sng" algn="ctr">
                      <a:solidFill>
                        <a:srgbClr val="0000FF"/>
                      </a:solidFill>
                      <a:prstDash val="solid"/>
                      <a:round/>
                      <a:headEnd type="none" w="med" len="med"/>
                      <a:tailEnd type="none" w="med" len="med"/>
                    </a:lnR>
                    <a:lnT>
                      <a:noFill/>
                    </a:lnT>
                    <a:lnB>
                      <a:noFill/>
                    </a:lnB>
                  </a:tcPr>
                </a:tc>
              </a:tr>
              <a:tr h="270733">
                <a:tc>
                  <a:txBody>
                    <a:bodyPr/>
                    <a:lstStyle/>
                    <a:p>
                      <a:pPr marR="0" indent="0" algn="l" rtl="0">
                        <a:spcBef>
                          <a:spcPts val="0"/>
                        </a:spcBef>
                        <a:spcAft>
                          <a:spcPts val="1400"/>
                        </a:spcAft>
                      </a:pPr>
                      <a:r>
                        <a:rPr lang="en-AU" sz="1200" kern="1400">
                          <a:solidFill>
                            <a:srgbClr val="000000"/>
                          </a:solidFill>
                          <a:effectLst/>
                          <a:latin typeface="Arial"/>
                        </a:rPr>
                        <a:t>2004-2006</a:t>
                      </a:r>
                      <a:endParaRPr lang="en-AU" sz="1200" kern="1400">
                        <a:solidFill>
                          <a:srgbClr val="000000"/>
                        </a:solidFill>
                        <a:effectLst/>
                        <a:latin typeface="Times New Roman"/>
                      </a:endParaRPr>
                    </a:p>
                  </a:txBody>
                  <a:tcPr marL="35992" marR="35992" marT="0" marB="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635</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97 [96, 98]</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91 [88, 93]</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67 [63, 70]</a:t>
                      </a:r>
                      <a:endParaRPr lang="en-AU" sz="1200" kern="1400" dirty="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44 [40, 48]</a:t>
                      </a:r>
                      <a:endParaRPr lang="en-AU" sz="1200" kern="1400">
                        <a:solidFill>
                          <a:srgbClr val="000000"/>
                        </a:solidFill>
                        <a:effectLst/>
                        <a:latin typeface="Times New Roman"/>
                      </a:endParaRPr>
                    </a:p>
                  </a:txBody>
                  <a:tcPr marL="35992" marR="35992" marT="0" marB="0" anchor="ctr">
                    <a:lnL>
                      <a:noFill/>
                    </a:lnL>
                    <a:lnR w="12700" cap="flat" cmpd="sng" algn="ctr">
                      <a:solidFill>
                        <a:srgbClr val="0000FF"/>
                      </a:solidFill>
                      <a:prstDash val="solid"/>
                      <a:round/>
                      <a:headEnd type="none" w="med" len="med"/>
                      <a:tailEnd type="none" w="med" len="med"/>
                    </a:lnR>
                    <a:lnT>
                      <a:noFill/>
                    </a:lnT>
                    <a:lnB>
                      <a:noFill/>
                    </a:lnB>
                  </a:tcPr>
                </a:tc>
              </a:tr>
              <a:tr h="308512">
                <a:tc>
                  <a:txBody>
                    <a:bodyPr/>
                    <a:lstStyle/>
                    <a:p>
                      <a:pPr marR="0" indent="0" algn="l" rtl="0">
                        <a:spcBef>
                          <a:spcPts val="0"/>
                        </a:spcBef>
                        <a:spcAft>
                          <a:spcPts val="1400"/>
                        </a:spcAft>
                      </a:pPr>
                      <a:r>
                        <a:rPr lang="en-AU" sz="1200" kern="1400">
                          <a:solidFill>
                            <a:srgbClr val="000000"/>
                          </a:solidFill>
                          <a:effectLst/>
                          <a:latin typeface="Arial"/>
                        </a:rPr>
                        <a:t>2005-2009</a:t>
                      </a:r>
                      <a:endParaRPr lang="en-AU" sz="1200" kern="1400">
                        <a:solidFill>
                          <a:srgbClr val="000000"/>
                        </a:solidFill>
                        <a:effectLst/>
                        <a:latin typeface="Times New Roman"/>
                      </a:endParaRPr>
                    </a:p>
                  </a:txBody>
                  <a:tcPr marL="35992" marR="35992" marT="0" marB="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622</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97 [95, 98]</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92 [89, 94]</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69 [65, 73]</a:t>
                      </a:r>
                      <a:endParaRPr lang="en-AU" sz="1200" kern="1400" dirty="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47 [42, 52]</a:t>
                      </a:r>
                      <a:endParaRPr lang="en-AU" sz="1200" kern="1400" dirty="0">
                        <a:solidFill>
                          <a:srgbClr val="000000"/>
                        </a:solidFill>
                        <a:effectLst/>
                        <a:latin typeface="Times New Roman"/>
                      </a:endParaRPr>
                    </a:p>
                  </a:txBody>
                  <a:tcPr marL="35992" marR="35992" marT="0" marB="0" anchor="ctr">
                    <a:lnL>
                      <a:noFill/>
                    </a:lnL>
                    <a:lnR w="12700" cap="flat" cmpd="sng" algn="ctr">
                      <a:solidFill>
                        <a:srgbClr val="0000FF"/>
                      </a:solidFill>
                      <a:prstDash val="solid"/>
                      <a:round/>
                      <a:headEnd type="none" w="med" len="med"/>
                      <a:tailEnd type="none" w="med" len="med"/>
                    </a:lnR>
                    <a:lnT>
                      <a:noFill/>
                    </a:lnT>
                    <a:lnB>
                      <a:noFill/>
                    </a:lnB>
                  </a:tcPr>
                </a:tc>
              </a:tr>
              <a:tr h="270656">
                <a:tc>
                  <a:txBody>
                    <a:bodyPr/>
                    <a:lstStyle/>
                    <a:p>
                      <a:pPr marR="0" indent="0" algn="l" rtl="0">
                        <a:spcBef>
                          <a:spcPts val="0"/>
                        </a:spcBef>
                        <a:spcAft>
                          <a:spcPts val="1400"/>
                        </a:spcAft>
                      </a:pPr>
                      <a:r>
                        <a:rPr lang="en-AU" sz="1200" kern="1400">
                          <a:solidFill>
                            <a:srgbClr val="000000"/>
                          </a:solidFill>
                          <a:effectLst/>
                          <a:latin typeface="Arial"/>
                        </a:rPr>
                        <a:t>2010-2012</a:t>
                      </a:r>
                      <a:endParaRPr lang="en-AU" sz="1200" kern="1400">
                        <a:solidFill>
                          <a:srgbClr val="000000"/>
                        </a:solidFill>
                        <a:effectLst/>
                        <a:latin typeface="Times New Roman"/>
                      </a:endParaRPr>
                    </a:p>
                  </a:txBody>
                  <a:tcPr marL="35992" marR="35992" marT="0" marB="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614</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97 [96, 98]</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92 [90, 94]</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a:t>
                      </a:r>
                      <a:endParaRPr lang="en-AU" sz="1200" kern="1400">
                        <a:solidFill>
                          <a:srgbClr val="000000"/>
                        </a:solidFill>
                        <a:effectLst/>
                        <a:latin typeface="Times New Roman"/>
                      </a:endParaRPr>
                    </a:p>
                  </a:txBody>
                  <a:tcPr marL="35992" marR="35992" marT="0" marB="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a:t>
                      </a:r>
                      <a:endParaRPr lang="en-AU" sz="1200" kern="1400" dirty="0">
                        <a:solidFill>
                          <a:srgbClr val="000000"/>
                        </a:solidFill>
                        <a:effectLst/>
                        <a:latin typeface="Times New Roman"/>
                      </a:endParaRPr>
                    </a:p>
                  </a:txBody>
                  <a:tcPr marL="35992" marR="35992" marT="0" marB="0" anchor="ctr">
                    <a:lnL>
                      <a:noFill/>
                    </a:lnL>
                    <a:lnR w="12700" cap="flat" cmpd="sng" algn="ctr">
                      <a:solidFill>
                        <a:srgbClr val="0000FF"/>
                      </a:solidFill>
                      <a:prstDash val="solid"/>
                      <a:round/>
                      <a:headEnd type="none" w="med" len="med"/>
                      <a:tailEnd type="none" w="med" len="med"/>
                    </a:lnR>
                    <a:lnT>
                      <a:noFill/>
                    </a:lnT>
                    <a:lnB>
                      <a:noFill/>
                    </a:lnB>
                  </a:tcPr>
                </a:tc>
              </a:tr>
              <a:tr h="270656">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bl>
          </a:graphicData>
        </a:graphic>
      </p:graphicFrame>
      <p:sp>
        <p:nvSpPr>
          <p:cNvPr id="9" name="Control 1"/>
          <p:cNvSpPr>
            <a:spLocks noChangeArrowheads="1" noChangeShapeType="1"/>
          </p:cNvSpPr>
          <p:nvPr/>
        </p:nvSpPr>
        <p:spPr bwMode="auto">
          <a:xfrm>
            <a:off x="3557588" y="3654425"/>
            <a:ext cx="3643312" cy="3314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3182372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247375" y="353663"/>
            <a:ext cx="8503200" cy="5713200"/>
            <a:chOff x="108437708" y="109623405"/>
            <a:chExt cx="3664033" cy="2705735"/>
          </a:xfrm>
        </p:grpSpPr>
        <p:sp>
          <p:nvSpPr>
            <p:cNvPr id="9" name="Text Box 2"/>
            <p:cNvSpPr txBox="1">
              <a:spLocks noChangeArrowheads="1"/>
            </p:cNvSpPr>
            <p:nvPr/>
          </p:nvSpPr>
          <p:spPr bwMode="auto">
            <a:xfrm>
              <a:off x="108440720" y="109623405"/>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6.27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7" name="Picture 3" descr="fig6_29"/>
            <p:cNvPicPr>
              <a:picLocks noChangeAspect="1" noChangeArrowheads="1"/>
            </p:cNvPicPr>
            <p:nvPr/>
          </p:nvPicPr>
          <p:blipFill>
            <a:blip r:embed="rId3" cstate="print">
              <a:extLst>
                <a:ext uri="{28A0092B-C50C-407E-A947-70E740481C1C}">
                  <a14:useLocalDpi xmlns:a14="http://schemas.microsoft.com/office/drawing/2010/main" val="0"/>
                </a:ext>
              </a:extLst>
            </a:blip>
            <a:srcRect t="43" b="43"/>
            <a:stretch>
              <a:fillRect/>
            </a:stretch>
          </p:blipFill>
          <p:spPr bwMode="auto">
            <a:xfrm>
              <a:off x="108437708" y="109870470"/>
              <a:ext cx="3664033" cy="2458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2941941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pic>
        <p:nvPicPr>
          <p:cNvPr id="3074" name="Picture 2" descr="fig6_2_au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91" y="424092"/>
            <a:ext cx="8504568" cy="5714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Rectangle 1"/>
          <p:cNvSpPr/>
          <p:nvPr/>
        </p:nvSpPr>
        <p:spPr>
          <a:xfrm>
            <a:off x="491727" y="279520"/>
            <a:ext cx="1264444" cy="515526"/>
          </a:xfrm>
          <a:prstGeom prst="rect">
            <a:avLst/>
          </a:prstGeom>
        </p:spPr>
        <p:txBody>
          <a:bodyPr wrap="square">
            <a:spAutoFit/>
          </a:bodyPr>
          <a:lstStyle/>
          <a:p>
            <a:r>
              <a:rPr lang="en-AU" sz="950" dirty="0">
                <a:latin typeface="Arial Black" panose="020B0A04020102020204" pitchFamily="34" charset="0"/>
              </a:rPr>
              <a:t>Figure </a:t>
            </a:r>
            <a:r>
              <a:rPr lang="en-AU" sz="950" dirty="0" smtClean="0">
                <a:latin typeface="Arial Black" panose="020B0A04020102020204" pitchFamily="34" charset="0"/>
              </a:rPr>
              <a:t>6.2a</a:t>
            </a:r>
            <a:endParaRPr lang="en-AU" sz="950" dirty="0">
              <a:latin typeface="Arial Black" panose="020B0A04020102020204" pitchFamily="34" charset="0"/>
            </a:endParaRPr>
          </a:p>
          <a:p>
            <a:r>
              <a:rPr lang="en-AU" dirty="0"/>
              <a:t> </a:t>
            </a:r>
          </a:p>
        </p:txBody>
      </p:sp>
    </p:spTree>
    <p:extLst>
      <p:ext uri="{BB962C8B-B14F-4D97-AF65-F5344CB8AC3E}">
        <p14:creationId xmlns:p14="http://schemas.microsoft.com/office/powerpoint/2010/main" val="4208170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247375" y="346519"/>
            <a:ext cx="8503200" cy="5713200"/>
            <a:chOff x="108438435" y="112356550"/>
            <a:chExt cx="3659173" cy="2682491"/>
          </a:xfrm>
        </p:grpSpPr>
        <p:sp>
          <p:nvSpPr>
            <p:cNvPr id="9" name="Text Box 2"/>
            <p:cNvSpPr txBox="1">
              <a:spLocks noChangeArrowheads="1"/>
            </p:cNvSpPr>
            <p:nvPr/>
          </p:nvSpPr>
          <p:spPr bwMode="auto">
            <a:xfrm>
              <a:off x="108441827" y="112356550"/>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6.28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1" name="Picture 3" descr="fig6_30"/>
            <p:cNvPicPr>
              <a:picLocks noChangeAspect="1" noChangeArrowheads="1"/>
            </p:cNvPicPr>
            <p:nvPr/>
          </p:nvPicPr>
          <p:blipFill>
            <a:blip r:embed="rId3" cstate="print">
              <a:extLst>
                <a:ext uri="{28A0092B-C50C-407E-A947-70E740481C1C}">
                  <a14:useLocalDpi xmlns:a14="http://schemas.microsoft.com/office/drawing/2010/main" val="0"/>
                </a:ext>
              </a:extLst>
            </a:blip>
            <a:srcRect t="414" b="414"/>
            <a:stretch>
              <a:fillRect/>
            </a:stretch>
          </p:blipFill>
          <p:spPr bwMode="auto">
            <a:xfrm>
              <a:off x="108438435" y="112601900"/>
              <a:ext cx="3659173" cy="2437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44350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1666554101"/>
              </p:ext>
            </p:extLst>
          </p:nvPr>
        </p:nvGraphicFramePr>
        <p:xfrm>
          <a:off x="380604" y="357190"/>
          <a:ext cx="8236742" cy="5557834"/>
        </p:xfrm>
        <a:graphic>
          <a:graphicData uri="http://schemas.openxmlformats.org/drawingml/2006/table">
            <a:tbl>
              <a:tblPr/>
              <a:tblGrid>
                <a:gridCol w="1797211"/>
                <a:gridCol w="933230"/>
                <a:gridCol w="1341822"/>
                <a:gridCol w="1391366"/>
                <a:gridCol w="1391366"/>
                <a:gridCol w="1381747"/>
              </a:tblGrid>
              <a:tr h="400236">
                <a:tc gridSpan="6">
                  <a:txBody>
                    <a:bodyPr/>
                    <a:lstStyle/>
                    <a:p>
                      <a:pPr marR="0" indent="0" algn="l" rtl="0">
                        <a:spcBef>
                          <a:spcPts val="0"/>
                        </a:spcBef>
                        <a:spcAft>
                          <a:spcPts val="0"/>
                        </a:spcAft>
                      </a:pPr>
                      <a:r>
                        <a:rPr lang="en-AU" sz="950" kern="1400" dirty="0">
                          <a:solidFill>
                            <a:srgbClr val="000000"/>
                          </a:solidFill>
                          <a:effectLst/>
                          <a:latin typeface="Arial Black"/>
                        </a:rPr>
                        <a:t>Figure </a:t>
                      </a:r>
                      <a:r>
                        <a:rPr lang="en-AU" sz="950" kern="1400" dirty="0" smtClean="0">
                          <a:solidFill>
                            <a:srgbClr val="000000"/>
                          </a:solidFill>
                          <a:effectLst/>
                          <a:latin typeface="Arial Black"/>
                        </a:rPr>
                        <a:t>6.29</a:t>
                      </a:r>
                      <a:endParaRPr lang="en-AU" sz="10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1133411">
                <a:tc gridSpan="6">
                  <a:txBody>
                    <a:bodyPr/>
                    <a:lstStyle/>
                    <a:p>
                      <a:pPr marR="0" indent="0" algn="ctr" rtl="0">
                        <a:spcBef>
                          <a:spcPts val="0"/>
                        </a:spcBef>
                        <a:spcAft>
                          <a:spcPts val="0"/>
                        </a:spcAft>
                      </a:pPr>
                      <a:r>
                        <a:rPr lang="en-AU" sz="1400" kern="1400" dirty="0">
                          <a:solidFill>
                            <a:srgbClr val="000000"/>
                          </a:solidFill>
                          <a:effectLst/>
                          <a:latin typeface="Arial Black"/>
                        </a:rPr>
                        <a:t>Peritoneal Dialysis at 90 Days   </a:t>
                      </a:r>
                      <a:endParaRPr lang="en-AU" sz="1400" kern="1400" dirty="0">
                        <a:solidFill>
                          <a:srgbClr val="000000"/>
                        </a:solidFill>
                        <a:effectLst/>
                        <a:latin typeface="Times New Roman"/>
                      </a:endParaRPr>
                    </a:p>
                    <a:p>
                      <a:pPr marR="0" indent="0" algn="ctr" rtl="0">
                        <a:spcBef>
                          <a:spcPts val="0"/>
                        </a:spcBef>
                        <a:spcAft>
                          <a:spcPts val="0"/>
                        </a:spcAft>
                      </a:pPr>
                      <a:r>
                        <a:rPr lang="en-AU" sz="1400" kern="1400" dirty="0">
                          <a:solidFill>
                            <a:srgbClr val="000000"/>
                          </a:solidFill>
                          <a:effectLst/>
                          <a:latin typeface="Arial Black"/>
                        </a:rPr>
                        <a:t>Patient Survival  -  Diabetic / Non Diabetic</a:t>
                      </a:r>
                      <a:endParaRPr lang="en-AU" sz="1400" kern="1400" dirty="0">
                        <a:solidFill>
                          <a:srgbClr val="000000"/>
                        </a:solidFill>
                        <a:effectLst/>
                        <a:latin typeface="Times New Roman"/>
                      </a:endParaRPr>
                    </a:p>
                    <a:p>
                      <a:pPr marR="0" indent="0" algn="ctr" rtl="0">
                        <a:spcBef>
                          <a:spcPts val="0"/>
                        </a:spcBef>
                        <a:spcAft>
                          <a:spcPts val="0"/>
                        </a:spcAft>
                      </a:pPr>
                      <a:r>
                        <a:rPr lang="en-AU" sz="1400" kern="1400" dirty="0">
                          <a:solidFill>
                            <a:srgbClr val="000000"/>
                          </a:solidFill>
                          <a:effectLst/>
                          <a:latin typeface="Arial Black"/>
                        </a:rPr>
                        <a:t>Censored for Transplant  Commenced  2001 - 2012</a:t>
                      </a:r>
                      <a:endParaRPr lang="en-AU" sz="1400" kern="1400" dirty="0">
                        <a:solidFill>
                          <a:srgbClr val="000000"/>
                        </a:solidFill>
                        <a:effectLst/>
                        <a:latin typeface="Times New Roman"/>
                      </a:endParaRPr>
                    </a:p>
                    <a:p>
                      <a:pPr marR="0" indent="0" algn="ctr" rtl="0">
                        <a:spcBef>
                          <a:spcPts val="200"/>
                        </a:spcBef>
                        <a:spcAft>
                          <a:spcPts val="200"/>
                        </a:spcAft>
                      </a:pPr>
                      <a:r>
                        <a:rPr lang="en-AU" sz="1400" kern="1400" dirty="0">
                          <a:solidFill>
                            <a:srgbClr val="000000"/>
                          </a:solidFill>
                          <a:effectLst/>
                          <a:latin typeface="Arial Black"/>
                        </a:rPr>
                        <a:t>% [95% Confidence Interval]</a:t>
                      </a:r>
                      <a:endParaRPr lang="en-AU" sz="14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392251">
                <a:tc rowSpan="2">
                  <a:txBody>
                    <a:bodyPr/>
                    <a:lstStyle/>
                    <a:p>
                      <a:pPr marR="0" indent="0" algn="ctr" rtl="0">
                        <a:spcBef>
                          <a:spcPts val="0"/>
                        </a:spcBef>
                        <a:spcAft>
                          <a:spcPts val="0"/>
                        </a:spcAft>
                      </a:pPr>
                      <a:r>
                        <a:rPr lang="en-AU" sz="1400" b="1"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rowSpan="2">
                  <a:txBody>
                    <a:bodyPr/>
                    <a:lstStyle/>
                    <a:p>
                      <a:pPr marR="0" indent="0" algn="ctr" rtl="0">
                        <a:spcBef>
                          <a:spcPts val="0"/>
                        </a:spcBef>
                        <a:spcAft>
                          <a:spcPts val="0"/>
                        </a:spcAft>
                      </a:pPr>
                      <a:r>
                        <a:rPr lang="en-AU" sz="1400" b="1" kern="1400" dirty="0">
                          <a:solidFill>
                            <a:srgbClr val="000000"/>
                          </a:solidFill>
                          <a:effectLst/>
                          <a:latin typeface="Tahoma"/>
                        </a:rPr>
                        <a:t>No. of</a:t>
                      </a:r>
                      <a:endParaRPr lang="en-AU" sz="1400" kern="1400" dirty="0">
                        <a:solidFill>
                          <a:srgbClr val="000000"/>
                        </a:solidFill>
                        <a:effectLst/>
                        <a:latin typeface="Times New Roman"/>
                      </a:endParaRPr>
                    </a:p>
                    <a:p>
                      <a:pPr marR="0" indent="0" algn="ctr" rtl="0">
                        <a:spcBef>
                          <a:spcPts val="0"/>
                        </a:spcBef>
                        <a:spcAft>
                          <a:spcPts val="0"/>
                        </a:spcAft>
                      </a:pPr>
                      <a:r>
                        <a:rPr lang="en-AU" sz="1400" b="1" kern="1400" dirty="0">
                          <a:solidFill>
                            <a:srgbClr val="000000"/>
                          </a:solidFill>
                          <a:effectLst/>
                          <a:latin typeface="Tahoma"/>
                        </a:rPr>
                        <a:t>Patients</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4">
                  <a:txBody>
                    <a:bodyPr/>
                    <a:lstStyle/>
                    <a:p>
                      <a:pPr marR="0" indent="0" algn="ctr" rtl="0">
                        <a:spcBef>
                          <a:spcPts val="0"/>
                        </a:spcBef>
                        <a:spcAft>
                          <a:spcPts val="0"/>
                        </a:spcAft>
                      </a:pPr>
                      <a:r>
                        <a:rPr lang="en-AU" sz="1400" b="1" kern="1400">
                          <a:solidFill>
                            <a:srgbClr val="000000"/>
                          </a:solidFill>
                          <a:effectLst/>
                          <a:latin typeface="Tahoma"/>
                        </a:rPr>
                        <a:t>Survival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r>
              <a:tr h="391992">
                <a:tc vMerge="1">
                  <a:txBody>
                    <a:bodyPr/>
                    <a:lstStyle/>
                    <a:p>
                      <a:endParaRPr lang="en-AU"/>
                    </a:p>
                  </a:txBody>
                  <a:tcPr/>
                </a:tc>
                <a:tc vMerge="1">
                  <a:txBody>
                    <a:bodyPr/>
                    <a:lstStyle/>
                    <a:p>
                      <a:endParaRPr lang="en-AU"/>
                    </a:p>
                  </a:txBody>
                  <a:tcPr/>
                </a:tc>
                <a:tc>
                  <a:txBody>
                    <a:bodyPr/>
                    <a:lstStyle/>
                    <a:p>
                      <a:pPr marR="0" indent="0" algn="ctr" rtl="0">
                        <a:spcBef>
                          <a:spcPts val="0"/>
                        </a:spcBef>
                        <a:spcAft>
                          <a:spcPts val="0"/>
                        </a:spcAft>
                      </a:pPr>
                      <a:r>
                        <a:rPr lang="en-AU" sz="1400" b="1" kern="1400" dirty="0">
                          <a:solidFill>
                            <a:srgbClr val="000000"/>
                          </a:solidFill>
                          <a:effectLst/>
                          <a:latin typeface="Tahoma"/>
                        </a:rPr>
                        <a:t>6 months</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dirty="0">
                          <a:solidFill>
                            <a:srgbClr val="000000"/>
                          </a:solidFill>
                          <a:effectLst/>
                          <a:latin typeface="Tahoma"/>
                        </a:rPr>
                        <a:t>1 year</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3 years</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5 years</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r>
              <a:tr h="260752">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324506">
                <a:tc>
                  <a:txBody>
                    <a:bodyPr/>
                    <a:lstStyle/>
                    <a:p>
                      <a:pPr marR="0" indent="0" algn="l" rtl="0">
                        <a:lnSpc>
                          <a:spcPct val="75000"/>
                        </a:lnSpc>
                        <a:spcBef>
                          <a:spcPts val="0"/>
                        </a:spcBef>
                        <a:spcAft>
                          <a:spcPts val="0"/>
                        </a:spcAft>
                      </a:pPr>
                      <a:r>
                        <a:rPr lang="en-AU" sz="1400" b="1" kern="1400">
                          <a:solidFill>
                            <a:srgbClr val="000000"/>
                          </a:solidFill>
                          <a:effectLst/>
                          <a:latin typeface="Tahoma"/>
                        </a:rPr>
                        <a:t>Australia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DFDFFF"/>
                    </a:solidFill>
                  </a:tcPr>
                </a:tc>
                <a:tc>
                  <a:txBody>
                    <a:bodyPr/>
                    <a:lstStyle/>
                    <a:p>
                      <a:pPr marR="0" indent="0" algn="l" rtl="0">
                        <a:lnSpc>
                          <a:spcPct val="75000"/>
                        </a:lnSpc>
                        <a:spcBef>
                          <a:spcPts val="0"/>
                        </a:spcBef>
                        <a:spcAft>
                          <a:spcPts val="0"/>
                        </a:spcAft>
                      </a:pPr>
                      <a:r>
                        <a:rPr lang="en-AU" sz="1400" b="1"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54836">
                <a:tc>
                  <a:txBody>
                    <a:bodyPr/>
                    <a:lstStyle/>
                    <a:p>
                      <a:pPr marR="0" indent="0" algn="l" rtl="0">
                        <a:spcBef>
                          <a:spcPts val="0"/>
                        </a:spcBef>
                        <a:spcAft>
                          <a:spcPts val="1400"/>
                        </a:spcAft>
                      </a:pPr>
                      <a:r>
                        <a:rPr lang="en-AU" sz="1400" kern="1400">
                          <a:solidFill>
                            <a:srgbClr val="000000"/>
                          </a:solidFill>
                          <a:effectLst/>
                          <a:latin typeface="Arial"/>
                        </a:rPr>
                        <a:t>Non Diabetic</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4730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97 [97, 98]</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93 [92, 94]</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74 [72, 75]</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55 [53, 57]</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30241">
                <a:tc>
                  <a:txBody>
                    <a:bodyPr/>
                    <a:lstStyle/>
                    <a:p>
                      <a:pPr marR="0" indent="0" algn="l" rtl="0">
                        <a:spcBef>
                          <a:spcPts val="0"/>
                        </a:spcBef>
                        <a:spcAft>
                          <a:spcPts val="1400"/>
                        </a:spcAft>
                      </a:pPr>
                      <a:r>
                        <a:rPr lang="en-AU" sz="1400" kern="1400">
                          <a:solidFill>
                            <a:srgbClr val="000000"/>
                          </a:solidFill>
                          <a:effectLst/>
                          <a:latin typeface="Arial"/>
                        </a:rPr>
                        <a:t>Diabetic</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3203</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96 [95, 96]</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89 [88, 90]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61 [59, 63]</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39 [37, 41]</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37146">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43473">
                <a:tc>
                  <a:txBody>
                    <a:bodyPr/>
                    <a:lstStyle/>
                    <a:p>
                      <a:pPr marR="0" indent="0" algn="l" rtl="0">
                        <a:lnSpc>
                          <a:spcPct val="75000"/>
                        </a:lnSpc>
                        <a:spcBef>
                          <a:spcPts val="0"/>
                        </a:spcBef>
                        <a:spcAft>
                          <a:spcPts val="0"/>
                        </a:spcAft>
                      </a:pPr>
                      <a:r>
                        <a:rPr lang="en-AU" sz="1400" b="1" kern="1400">
                          <a:solidFill>
                            <a:srgbClr val="000000"/>
                          </a:solidFill>
                          <a:effectLst/>
                          <a:latin typeface="Tahoma"/>
                        </a:rPr>
                        <a:t>New Zealand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DDDDFF"/>
                    </a:solidFill>
                  </a:tcPr>
                </a:tc>
                <a:tc>
                  <a:txBody>
                    <a:bodyPr/>
                    <a:lstStyle/>
                    <a:p>
                      <a:pPr marR="0" indent="0" algn="ctr" rtl="0">
                        <a:lnSpc>
                          <a:spcPct val="75000"/>
                        </a:lnSpc>
                        <a:spcBef>
                          <a:spcPts val="0"/>
                        </a:spcBef>
                        <a:spcAft>
                          <a:spcPts val="0"/>
                        </a:spcAft>
                      </a:pPr>
                      <a:r>
                        <a:rPr lang="en-AU" sz="1400" b="1" kern="1400">
                          <a:solidFill>
                            <a:srgbClr val="000000"/>
                          </a:solidFill>
                          <a:effectLst/>
                          <a:latin typeface="Times New Roman"/>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53592">
                <a:tc>
                  <a:txBody>
                    <a:bodyPr/>
                    <a:lstStyle/>
                    <a:p>
                      <a:pPr marR="0" indent="0" algn="l" rtl="0">
                        <a:spcBef>
                          <a:spcPts val="0"/>
                        </a:spcBef>
                        <a:spcAft>
                          <a:spcPts val="1400"/>
                        </a:spcAft>
                      </a:pPr>
                      <a:r>
                        <a:rPr lang="en-AU" sz="1400" kern="1400">
                          <a:solidFill>
                            <a:srgbClr val="000000"/>
                          </a:solidFill>
                          <a:effectLst/>
                          <a:latin typeface="Arial"/>
                        </a:rPr>
                        <a:t>Non Diabetic</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1301</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97 [96, 98]</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92 [90, 93]</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70 [67, 73]</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52 [48, 55]</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24506">
                <a:tc>
                  <a:txBody>
                    <a:bodyPr/>
                    <a:lstStyle/>
                    <a:p>
                      <a:pPr marR="0" indent="0" algn="l" rtl="0">
                        <a:spcBef>
                          <a:spcPts val="0"/>
                        </a:spcBef>
                        <a:spcAft>
                          <a:spcPts val="1400"/>
                        </a:spcAft>
                      </a:pPr>
                      <a:r>
                        <a:rPr lang="en-AU" sz="1400" kern="1400">
                          <a:solidFill>
                            <a:srgbClr val="000000"/>
                          </a:solidFill>
                          <a:effectLst/>
                          <a:latin typeface="Arial"/>
                        </a:rPr>
                        <a:t>Diabetic</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1231</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97 [96, 98]</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89 [87, 91]</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59 [56, 62]</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34 [31, 38]</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16591">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r h="394301">
                <a:tc gridSpan="6">
                  <a:txBody>
                    <a:bodyPr/>
                    <a:lstStyle/>
                    <a:p>
                      <a:pPr marR="0" indent="0" algn="ctr" rtl="0">
                        <a:lnSpc>
                          <a:spcPct val="75000"/>
                        </a:lnSpc>
                        <a:spcBef>
                          <a:spcPts val="0"/>
                        </a:spcBef>
                        <a:spcAft>
                          <a:spcPts val="0"/>
                        </a:spcAft>
                      </a:pPr>
                      <a:r>
                        <a:rPr lang="en-AU" sz="1200" kern="1400" dirty="0">
                          <a:solidFill>
                            <a:srgbClr val="000000"/>
                          </a:solidFill>
                          <a:effectLst/>
                          <a:latin typeface="Tahoma"/>
                        </a:rPr>
                        <a:t>Diabetic patients are those with diabetes as a comorbidity. </a:t>
                      </a:r>
                      <a:endParaRPr lang="en-AU" sz="1200" kern="1400" dirty="0">
                        <a:solidFill>
                          <a:srgbClr val="000000"/>
                        </a:solidFill>
                        <a:effectLst/>
                        <a:latin typeface="Times New Roman"/>
                      </a:endParaRPr>
                    </a:p>
                    <a:p>
                      <a:pPr marR="0" indent="0" algn="ctr" rtl="0">
                        <a:lnSpc>
                          <a:spcPct val="75000"/>
                        </a:lnSpc>
                        <a:spcBef>
                          <a:spcPts val="0"/>
                        </a:spcBef>
                        <a:spcAft>
                          <a:spcPts val="0"/>
                        </a:spcAft>
                      </a:pPr>
                      <a:r>
                        <a:rPr lang="en-AU" sz="1200" kern="1400" dirty="0">
                          <a:solidFill>
                            <a:srgbClr val="000000"/>
                          </a:solidFill>
                          <a:effectLst/>
                          <a:latin typeface="Tahoma"/>
                        </a:rPr>
                        <a:t>Previous reports categorised diabetics as those with diabetic nephropathy</a:t>
                      </a:r>
                      <a:endParaRPr lang="en-AU" sz="12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9" name="Control 1"/>
          <p:cNvSpPr>
            <a:spLocks noChangeArrowheads="1" noChangeShapeType="1"/>
          </p:cNvSpPr>
          <p:nvPr/>
        </p:nvSpPr>
        <p:spPr bwMode="auto">
          <a:xfrm>
            <a:off x="4025900" y="3302000"/>
            <a:ext cx="4222750" cy="311943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4201144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311669" y="315562"/>
            <a:ext cx="8503200" cy="5713200"/>
            <a:chOff x="108361869" y="109098034"/>
            <a:chExt cx="3455813" cy="2524027"/>
          </a:xfrm>
        </p:grpSpPr>
        <p:sp>
          <p:nvSpPr>
            <p:cNvPr id="9" name="Text Box 2"/>
            <p:cNvSpPr txBox="1">
              <a:spLocks noChangeArrowheads="1"/>
            </p:cNvSpPr>
            <p:nvPr/>
          </p:nvSpPr>
          <p:spPr bwMode="auto">
            <a:xfrm>
              <a:off x="108361869" y="109098034"/>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6.30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9" name="Picture 3" descr="fig6_32"/>
            <p:cNvPicPr>
              <a:picLocks noChangeAspect="1" noChangeArrowheads="1"/>
            </p:cNvPicPr>
            <p:nvPr/>
          </p:nvPicPr>
          <p:blipFill>
            <a:blip r:embed="rId3" cstate="print">
              <a:extLst>
                <a:ext uri="{28A0092B-C50C-407E-A947-70E740481C1C}">
                  <a14:useLocalDpi xmlns:a14="http://schemas.microsoft.com/office/drawing/2010/main" val="0"/>
                </a:ext>
              </a:extLst>
            </a:blip>
            <a:srcRect t="954" b="954"/>
            <a:stretch>
              <a:fillRect/>
            </a:stretch>
          </p:blipFill>
          <p:spPr bwMode="auto">
            <a:xfrm>
              <a:off x="108362000" y="109345551"/>
              <a:ext cx="3455682" cy="2276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4042677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339725" y="356395"/>
            <a:ext cx="8503200" cy="5713200"/>
            <a:chOff x="108358712" y="111951655"/>
            <a:chExt cx="3474711" cy="2551870"/>
          </a:xfrm>
        </p:grpSpPr>
        <p:sp>
          <p:nvSpPr>
            <p:cNvPr id="9" name="Text Box 2"/>
            <p:cNvSpPr txBox="1">
              <a:spLocks noChangeArrowheads="1"/>
            </p:cNvSpPr>
            <p:nvPr/>
          </p:nvSpPr>
          <p:spPr bwMode="auto">
            <a:xfrm>
              <a:off x="108362631" y="111951655"/>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6.31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3" name="Picture 3" descr="fig6_33"/>
            <p:cNvPicPr>
              <a:picLocks noChangeAspect="1" noChangeArrowheads="1"/>
            </p:cNvPicPr>
            <p:nvPr/>
          </p:nvPicPr>
          <p:blipFill>
            <a:blip r:embed="rId3" cstate="print">
              <a:extLst>
                <a:ext uri="{28A0092B-C50C-407E-A947-70E740481C1C}">
                  <a14:useLocalDpi xmlns:a14="http://schemas.microsoft.com/office/drawing/2010/main" val="0"/>
                </a:ext>
              </a:extLst>
            </a:blip>
            <a:srcRect t="557" b="557"/>
            <a:stretch>
              <a:fillRect/>
            </a:stretch>
          </p:blipFill>
          <p:spPr bwMode="auto">
            <a:xfrm>
              <a:off x="108358712" y="112195959"/>
              <a:ext cx="3474711" cy="23075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2469299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3790775158"/>
              </p:ext>
            </p:extLst>
          </p:nvPr>
        </p:nvGraphicFramePr>
        <p:xfrm>
          <a:off x="1521620" y="178596"/>
          <a:ext cx="6265068" cy="6038671"/>
        </p:xfrm>
        <a:graphic>
          <a:graphicData uri="http://schemas.openxmlformats.org/drawingml/2006/table">
            <a:tbl>
              <a:tblPr/>
              <a:tblGrid>
                <a:gridCol w="1388581"/>
                <a:gridCol w="858531"/>
                <a:gridCol w="986935"/>
                <a:gridCol w="986935"/>
                <a:gridCol w="1022043"/>
                <a:gridCol w="1022043"/>
              </a:tblGrid>
              <a:tr h="347820">
                <a:tc gridSpan="6">
                  <a:txBody>
                    <a:bodyPr/>
                    <a:lstStyle/>
                    <a:p>
                      <a:pPr marR="0" indent="0" algn="l" rtl="0">
                        <a:spcBef>
                          <a:spcPts val="0"/>
                        </a:spcBef>
                        <a:spcAft>
                          <a:spcPts val="0"/>
                        </a:spcAft>
                      </a:pPr>
                      <a:r>
                        <a:rPr lang="en-AU" sz="950" kern="1400" dirty="0">
                          <a:solidFill>
                            <a:srgbClr val="000000"/>
                          </a:solidFill>
                          <a:effectLst/>
                          <a:latin typeface="Arial Black"/>
                        </a:rPr>
                        <a:t>Figure </a:t>
                      </a:r>
                      <a:r>
                        <a:rPr lang="en-AU" sz="950" kern="1400" dirty="0" smtClean="0">
                          <a:solidFill>
                            <a:srgbClr val="000000"/>
                          </a:solidFill>
                          <a:effectLst/>
                          <a:latin typeface="Arial Black"/>
                        </a:rPr>
                        <a:t>6.32</a:t>
                      </a:r>
                      <a:endParaRPr lang="en-AU" sz="10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962651">
                <a:tc gridSpan="6">
                  <a:txBody>
                    <a:bodyPr/>
                    <a:lstStyle/>
                    <a:p>
                      <a:pPr marR="0" indent="0" algn="ctr" rtl="0">
                        <a:spcBef>
                          <a:spcPts val="0"/>
                        </a:spcBef>
                        <a:spcAft>
                          <a:spcPts val="0"/>
                        </a:spcAft>
                      </a:pPr>
                      <a:r>
                        <a:rPr lang="en-AU" sz="1400" kern="1400" dirty="0">
                          <a:solidFill>
                            <a:srgbClr val="000000"/>
                          </a:solidFill>
                          <a:effectLst/>
                          <a:latin typeface="Arial Black"/>
                        </a:rPr>
                        <a:t>Peritoneal Dialysis at 90 Days   </a:t>
                      </a:r>
                      <a:endParaRPr lang="en-AU" sz="1400" kern="1400" dirty="0">
                        <a:solidFill>
                          <a:srgbClr val="000000"/>
                        </a:solidFill>
                        <a:effectLst/>
                        <a:latin typeface="Times New Roman"/>
                      </a:endParaRPr>
                    </a:p>
                    <a:p>
                      <a:pPr marR="0" indent="0" algn="ctr" rtl="0">
                        <a:spcBef>
                          <a:spcPts val="0"/>
                        </a:spcBef>
                        <a:spcAft>
                          <a:spcPts val="0"/>
                        </a:spcAft>
                      </a:pPr>
                      <a:r>
                        <a:rPr lang="en-AU" sz="1400" kern="1400" dirty="0">
                          <a:solidFill>
                            <a:srgbClr val="000000"/>
                          </a:solidFill>
                          <a:effectLst/>
                          <a:latin typeface="Arial Black"/>
                        </a:rPr>
                        <a:t>Patient Survival  -  By Age Group</a:t>
                      </a:r>
                      <a:endParaRPr lang="en-AU" sz="1400" kern="1400" dirty="0">
                        <a:solidFill>
                          <a:srgbClr val="000000"/>
                        </a:solidFill>
                        <a:effectLst/>
                        <a:latin typeface="Times New Roman"/>
                      </a:endParaRPr>
                    </a:p>
                    <a:p>
                      <a:pPr marR="0" indent="0" algn="ctr" rtl="0">
                        <a:spcBef>
                          <a:spcPts val="0"/>
                        </a:spcBef>
                        <a:spcAft>
                          <a:spcPts val="0"/>
                        </a:spcAft>
                      </a:pPr>
                      <a:r>
                        <a:rPr lang="en-AU" sz="1400" kern="1400" dirty="0">
                          <a:solidFill>
                            <a:srgbClr val="000000"/>
                          </a:solidFill>
                          <a:effectLst/>
                          <a:latin typeface="Arial Black"/>
                        </a:rPr>
                        <a:t>Censored for Transplant   2001 - 2012</a:t>
                      </a:r>
                      <a:endParaRPr lang="en-AU" sz="1400" kern="1400" dirty="0">
                        <a:solidFill>
                          <a:srgbClr val="000000"/>
                        </a:solidFill>
                        <a:effectLst/>
                        <a:latin typeface="Times New Roman"/>
                      </a:endParaRPr>
                    </a:p>
                    <a:p>
                      <a:pPr marR="0" indent="0" algn="ctr" rtl="0">
                        <a:spcBef>
                          <a:spcPts val="100"/>
                        </a:spcBef>
                        <a:spcAft>
                          <a:spcPts val="0"/>
                        </a:spcAft>
                      </a:pPr>
                      <a:r>
                        <a:rPr lang="en-AU" sz="1400" kern="1400" dirty="0">
                          <a:solidFill>
                            <a:srgbClr val="000000"/>
                          </a:solidFill>
                          <a:effectLst/>
                          <a:latin typeface="Arial Black"/>
                        </a:rPr>
                        <a:t>% [95% Confidence Interval]</a:t>
                      </a:r>
                      <a:endParaRPr lang="en-AU" sz="14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55988">
                <a:tc rowSpan="2">
                  <a:txBody>
                    <a:bodyPr/>
                    <a:lstStyle/>
                    <a:p>
                      <a:pPr marR="0" indent="0" algn="ctr" rtl="0">
                        <a:spcBef>
                          <a:spcPts val="0"/>
                        </a:spcBef>
                        <a:spcAft>
                          <a:spcPts val="0"/>
                        </a:spcAft>
                      </a:pPr>
                      <a:r>
                        <a:rPr lang="en-AU" sz="1200" b="1" kern="1400" dirty="0">
                          <a:solidFill>
                            <a:srgbClr val="000000"/>
                          </a:solidFill>
                          <a:effectLst/>
                          <a:latin typeface="Tahoma"/>
                        </a:rPr>
                        <a:t>Age Groups</a:t>
                      </a:r>
                      <a:endParaRPr lang="en-AU" sz="12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rowSpan="2">
                  <a:txBody>
                    <a:bodyPr/>
                    <a:lstStyle/>
                    <a:p>
                      <a:pPr marR="0" indent="0" algn="ctr" rtl="0">
                        <a:spcBef>
                          <a:spcPts val="0"/>
                        </a:spcBef>
                        <a:spcAft>
                          <a:spcPts val="0"/>
                        </a:spcAft>
                      </a:pPr>
                      <a:r>
                        <a:rPr lang="en-AU" sz="1200" b="1" kern="1400">
                          <a:solidFill>
                            <a:srgbClr val="000000"/>
                          </a:solidFill>
                          <a:effectLst/>
                          <a:latin typeface="Tahoma"/>
                        </a:rPr>
                        <a:t>No. of Patients</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4">
                  <a:txBody>
                    <a:bodyPr/>
                    <a:lstStyle/>
                    <a:p>
                      <a:pPr marR="0" indent="0" algn="ctr" rtl="0">
                        <a:spcBef>
                          <a:spcPts val="0"/>
                        </a:spcBef>
                        <a:spcAft>
                          <a:spcPts val="0"/>
                        </a:spcAft>
                      </a:pPr>
                      <a:r>
                        <a:rPr lang="en-AU" sz="1200" b="1" kern="1400">
                          <a:solidFill>
                            <a:srgbClr val="000000"/>
                          </a:solidFill>
                          <a:effectLst/>
                          <a:latin typeface="Tahoma"/>
                        </a:rPr>
                        <a:t>Survival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r>
              <a:tr h="365733">
                <a:tc vMerge="1">
                  <a:txBody>
                    <a:bodyPr/>
                    <a:lstStyle/>
                    <a:p>
                      <a:endParaRPr lang="en-AU"/>
                    </a:p>
                  </a:txBody>
                  <a:tcPr/>
                </a:tc>
                <a:tc vMerge="1">
                  <a:txBody>
                    <a:bodyPr/>
                    <a:lstStyle/>
                    <a:p>
                      <a:endParaRPr lang="en-AU"/>
                    </a:p>
                  </a:txBody>
                  <a:tcPr/>
                </a:tc>
                <a:tc>
                  <a:txBody>
                    <a:bodyPr/>
                    <a:lstStyle/>
                    <a:p>
                      <a:pPr marR="0" indent="0" algn="ctr" rtl="0">
                        <a:spcBef>
                          <a:spcPts val="0"/>
                        </a:spcBef>
                        <a:spcAft>
                          <a:spcPts val="0"/>
                        </a:spcAft>
                      </a:pPr>
                      <a:r>
                        <a:rPr lang="en-AU" sz="1200" b="1" kern="1400">
                          <a:solidFill>
                            <a:srgbClr val="000000"/>
                          </a:solidFill>
                          <a:effectLst/>
                          <a:latin typeface="Tahoma"/>
                        </a:rPr>
                        <a:t>6 months</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1 year</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3 years</a:t>
                      </a:r>
                      <a:endParaRPr lang="en-AU" sz="12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5 years</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r>
              <a:tr h="194475">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35992" marB="35992"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268853">
                <a:tc>
                  <a:txBody>
                    <a:bodyPr/>
                    <a:lstStyle/>
                    <a:p>
                      <a:pPr marR="0" indent="0" algn="l" rtl="0">
                        <a:lnSpc>
                          <a:spcPct val="75000"/>
                        </a:lnSpc>
                        <a:spcBef>
                          <a:spcPts val="0"/>
                        </a:spcBef>
                        <a:spcAft>
                          <a:spcPts val="0"/>
                        </a:spcAft>
                      </a:pPr>
                      <a:r>
                        <a:rPr lang="en-AU" sz="1200" b="1" kern="1400">
                          <a:solidFill>
                            <a:srgbClr val="000000"/>
                          </a:solidFill>
                          <a:effectLst/>
                          <a:latin typeface="Tahoma"/>
                        </a:rPr>
                        <a:t>Australia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CCCCFF"/>
                    </a:solidFill>
                  </a:tcPr>
                </a:tc>
                <a:tc>
                  <a:txBody>
                    <a:bodyPr/>
                    <a:lstStyle/>
                    <a:p>
                      <a:pPr marR="0" indent="0" algn="l" rtl="0">
                        <a:lnSpc>
                          <a:spcPct val="75000"/>
                        </a:lnSpc>
                        <a:spcBef>
                          <a:spcPts val="0"/>
                        </a:spcBef>
                        <a:spcAft>
                          <a:spcPts val="0"/>
                        </a:spcAft>
                      </a:pPr>
                      <a:r>
                        <a:rPr lang="en-AU" sz="1200" kern="1400" dirty="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lnSpc>
                          <a:spcPct val="75000"/>
                        </a:lnSpc>
                        <a:spcBef>
                          <a:spcPts val="0"/>
                        </a:spcBef>
                        <a:spcAft>
                          <a:spcPts val="0"/>
                        </a:spcAft>
                      </a:pPr>
                      <a:r>
                        <a:rPr lang="en-AU" sz="12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60243">
                <a:tc>
                  <a:txBody>
                    <a:bodyPr/>
                    <a:lstStyle/>
                    <a:p>
                      <a:pPr marR="0" indent="0" algn="l" rtl="0">
                        <a:spcBef>
                          <a:spcPts val="0"/>
                        </a:spcBef>
                        <a:spcAft>
                          <a:spcPts val="1400"/>
                        </a:spcAft>
                      </a:pPr>
                      <a:r>
                        <a:rPr lang="en-AU" sz="1200" kern="1400">
                          <a:solidFill>
                            <a:srgbClr val="000000"/>
                          </a:solidFill>
                          <a:effectLst/>
                          <a:latin typeface="Arial"/>
                        </a:rPr>
                        <a:t>0-14</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183</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99 [96, 100]</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98 [93, 99]</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91 [79, 97]</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91 [79, 97]</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46092">
                <a:tc>
                  <a:txBody>
                    <a:bodyPr/>
                    <a:lstStyle/>
                    <a:p>
                      <a:pPr marR="0" indent="0" algn="l" rtl="0">
                        <a:spcBef>
                          <a:spcPts val="0"/>
                        </a:spcBef>
                        <a:spcAft>
                          <a:spcPts val="1400"/>
                        </a:spcAft>
                      </a:pPr>
                      <a:r>
                        <a:rPr lang="en-AU" sz="1200" kern="1400">
                          <a:solidFill>
                            <a:srgbClr val="000000"/>
                          </a:solidFill>
                          <a:effectLst/>
                          <a:latin typeface="Arial"/>
                        </a:rPr>
                        <a:t>15-34</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605</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99 [98, 100]</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98 [97, 99]</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93 [89, 95]</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86 [80, 90]</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46092">
                <a:tc>
                  <a:txBody>
                    <a:bodyPr/>
                    <a:lstStyle/>
                    <a:p>
                      <a:pPr marR="0" indent="0" algn="l" rtl="0">
                        <a:spcBef>
                          <a:spcPts val="0"/>
                        </a:spcBef>
                        <a:spcAft>
                          <a:spcPts val="1400"/>
                        </a:spcAft>
                      </a:pPr>
                      <a:r>
                        <a:rPr lang="en-AU" sz="1200" kern="1400">
                          <a:solidFill>
                            <a:srgbClr val="000000"/>
                          </a:solidFill>
                          <a:effectLst/>
                          <a:latin typeface="Arial"/>
                        </a:rPr>
                        <a:t>35-54</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2041</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98 [97, 99]</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96 [95, 97]</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83 [81, 85]</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68 [65, 71]</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46092">
                <a:tc>
                  <a:txBody>
                    <a:bodyPr/>
                    <a:lstStyle/>
                    <a:p>
                      <a:pPr marR="0" indent="0" algn="l" rtl="0">
                        <a:spcBef>
                          <a:spcPts val="0"/>
                        </a:spcBef>
                        <a:spcAft>
                          <a:spcPts val="1400"/>
                        </a:spcAft>
                      </a:pPr>
                      <a:r>
                        <a:rPr lang="en-AU" sz="1200" kern="1400">
                          <a:solidFill>
                            <a:srgbClr val="000000"/>
                          </a:solidFill>
                          <a:effectLst/>
                          <a:latin typeface="Arial"/>
                        </a:rPr>
                        <a:t>55-64</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1694</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98 [97, 98]</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93 [92, 95]</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72 [69, 74]</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54 [51, 57]</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46092">
                <a:tc>
                  <a:txBody>
                    <a:bodyPr/>
                    <a:lstStyle/>
                    <a:p>
                      <a:pPr marR="0" indent="0" algn="l" rtl="0">
                        <a:spcBef>
                          <a:spcPts val="0"/>
                        </a:spcBef>
                        <a:spcAft>
                          <a:spcPts val="1400"/>
                        </a:spcAft>
                      </a:pPr>
                      <a:r>
                        <a:rPr lang="en-AU" sz="1200" kern="1400">
                          <a:solidFill>
                            <a:srgbClr val="000000"/>
                          </a:solidFill>
                          <a:effectLst/>
                          <a:latin typeface="Arial"/>
                        </a:rPr>
                        <a:t>65-74</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2021</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96 [95, 96]</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88 [86, 89]</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62 [60, 64]</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38 [36, 41]</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46092">
                <a:tc>
                  <a:txBody>
                    <a:bodyPr/>
                    <a:lstStyle/>
                    <a:p>
                      <a:pPr marR="0" indent="0" algn="l" rtl="0">
                        <a:spcBef>
                          <a:spcPts val="0"/>
                        </a:spcBef>
                        <a:spcAft>
                          <a:spcPts val="1400"/>
                        </a:spcAft>
                      </a:pPr>
                      <a:r>
                        <a:rPr lang="en-AU" sz="1200" kern="1400">
                          <a:solidFill>
                            <a:srgbClr val="000000"/>
                          </a:solidFill>
                          <a:effectLst/>
                          <a:latin typeface="Arial"/>
                        </a:rPr>
                        <a:t>&gt;= 75</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1391</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94 [92, 95]</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84 [82, 86]</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49 [46, 52]</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27 [24, 29]</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179809">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50922">
                <a:tc>
                  <a:txBody>
                    <a:bodyPr/>
                    <a:lstStyle/>
                    <a:p>
                      <a:pPr marR="0" indent="0" algn="l" rtl="0">
                        <a:lnSpc>
                          <a:spcPct val="75000"/>
                        </a:lnSpc>
                        <a:spcBef>
                          <a:spcPts val="0"/>
                        </a:spcBef>
                        <a:spcAft>
                          <a:spcPts val="0"/>
                        </a:spcAft>
                      </a:pPr>
                      <a:r>
                        <a:rPr lang="en-AU" sz="1200" b="1" kern="1400">
                          <a:solidFill>
                            <a:srgbClr val="000000"/>
                          </a:solidFill>
                          <a:effectLst/>
                          <a:latin typeface="Tahoma"/>
                        </a:rPr>
                        <a:t>New Zealand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CCCCFF"/>
                    </a:solidFill>
                  </a:tcPr>
                </a:tc>
                <a:tc>
                  <a:txBody>
                    <a:bodyPr/>
                    <a:lstStyle/>
                    <a:p>
                      <a:pPr marR="0" indent="0" algn="l" rtl="0">
                        <a:lnSpc>
                          <a:spcPct val="75000"/>
                        </a:lnSpc>
                        <a:spcBef>
                          <a:spcPts val="0"/>
                        </a:spcBef>
                        <a:spcAft>
                          <a:spcPts val="0"/>
                        </a:spcAft>
                      </a:pPr>
                      <a:r>
                        <a:rPr lang="en-AU" sz="12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lnSpc>
                          <a:spcPct val="75000"/>
                        </a:lnSpc>
                        <a:spcBef>
                          <a:spcPts val="0"/>
                        </a:spcBef>
                        <a:spcAft>
                          <a:spcPts val="0"/>
                        </a:spcAft>
                      </a:pPr>
                      <a:r>
                        <a:rPr lang="en-AU" sz="1200" kern="1400" dirty="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46092">
                <a:tc>
                  <a:txBody>
                    <a:bodyPr/>
                    <a:lstStyle/>
                    <a:p>
                      <a:pPr marR="0" indent="0" algn="l" rtl="0">
                        <a:spcBef>
                          <a:spcPts val="0"/>
                        </a:spcBef>
                        <a:spcAft>
                          <a:spcPts val="1400"/>
                        </a:spcAft>
                      </a:pPr>
                      <a:r>
                        <a:rPr lang="en-AU" sz="1200" kern="1400">
                          <a:solidFill>
                            <a:srgbClr val="000000"/>
                          </a:solidFill>
                          <a:effectLst/>
                          <a:latin typeface="Arial"/>
                        </a:rPr>
                        <a:t>0-14</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58</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96 [87, 99]</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96 [87, 99]</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89 [71, 96]</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89 [71, 96]</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46092">
                <a:tc>
                  <a:txBody>
                    <a:bodyPr/>
                    <a:lstStyle/>
                    <a:p>
                      <a:pPr marR="0" indent="0" algn="l" rtl="0">
                        <a:spcBef>
                          <a:spcPts val="0"/>
                        </a:spcBef>
                        <a:spcAft>
                          <a:spcPts val="1400"/>
                        </a:spcAft>
                      </a:pPr>
                      <a:r>
                        <a:rPr lang="en-AU" sz="1200" kern="1400">
                          <a:solidFill>
                            <a:srgbClr val="000000"/>
                          </a:solidFill>
                          <a:effectLst/>
                          <a:latin typeface="Arial"/>
                        </a:rPr>
                        <a:t>15-34</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163</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99 [96, 100]</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97 [93, 99]</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91 [83, 95]</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82 [72, 89]</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46092">
                <a:tc>
                  <a:txBody>
                    <a:bodyPr/>
                    <a:lstStyle/>
                    <a:p>
                      <a:pPr marR="0" indent="0" algn="l" rtl="0">
                        <a:spcBef>
                          <a:spcPts val="0"/>
                        </a:spcBef>
                        <a:spcAft>
                          <a:spcPts val="1400"/>
                        </a:spcAft>
                      </a:pPr>
                      <a:r>
                        <a:rPr lang="en-AU" sz="1200" kern="1400">
                          <a:solidFill>
                            <a:srgbClr val="000000"/>
                          </a:solidFill>
                          <a:effectLst/>
                          <a:latin typeface="Arial"/>
                        </a:rPr>
                        <a:t>35-54</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671</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97 [96, 98]</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94 [92, 96]</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72 [68, 76]</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52 [47, 57]</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46092">
                <a:tc>
                  <a:txBody>
                    <a:bodyPr/>
                    <a:lstStyle/>
                    <a:p>
                      <a:pPr marR="0" indent="0" algn="l" rtl="0">
                        <a:spcBef>
                          <a:spcPts val="0"/>
                        </a:spcBef>
                        <a:spcAft>
                          <a:spcPts val="1400"/>
                        </a:spcAft>
                      </a:pPr>
                      <a:r>
                        <a:rPr lang="en-AU" sz="1200" kern="1400">
                          <a:solidFill>
                            <a:srgbClr val="000000"/>
                          </a:solidFill>
                          <a:effectLst/>
                          <a:latin typeface="Arial"/>
                        </a:rPr>
                        <a:t>55-64</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708</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98 [96, 99]</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92 [90, 94]</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66 [62, 70]</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45 [41, 50]</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46092">
                <a:tc>
                  <a:txBody>
                    <a:bodyPr/>
                    <a:lstStyle/>
                    <a:p>
                      <a:pPr marR="0" indent="0" algn="l" rtl="0">
                        <a:spcBef>
                          <a:spcPts val="0"/>
                        </a:spcBef>
                        <a:spcAft>
                          <a:spcPts val="1400"/>
                        </a:spcAft>
                      </a:pPr>
                      <a:r>
                        <a:rPr lang="en-AU" sz="1200" kern="1400">
                          <a:solidFill>
                            <a:srgbClr val="000000"/>
                          </a:solidFill>
                          <a:effectLst/>
                          <a:latin typeface="Arial"/>
                        </a:rPr>
                        <a:t>65-74</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674</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97 [95, 98]</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86 [83, 89]</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57 [53, 61]</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31 [27, 35]</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46092">
                <a:tc>
                  <a:txBody>
                    <a:bodyPr/>
                    <a:lstStyle/>
                    <a:p>
                      <a:pPr marR="0" indent="0" algn="l" rtl="0">
                        <a:spcBef>
                          <a:spcPts val="0"/>
                        </a:spcBef>
                        <a:spcAft>
                          <a:spcPts val="1400"/>
                        </a:spcAft>
                      </a:pPr>
                      <a:r>
                        <a:rPr lang="en-AU" sz="1200" kern="1400">
                          <a:solidFill>
                            <a:srgbClr val="000000"/>
                          </a:solidFill>
                          <a:effectLst/>
                          <a:latin typeface="Arial"/>
                        </a:rPr>
                        <a:t>&gt;= 75</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258</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93 [89, 95]</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83 [77, 87]</a:t>
                      </a:r>
                      <a:endParaRPr lang="en-AU" sz="12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Arial"/>
                        </a:rPr>
                        <a:t>46 [40, 52]</a:t>
                      </a:r>
                      <a:endParaRPr lang="en-AU" sz="12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Arial"/>
                        </a:rPr>
                        <a:t>24 [18, 30]</a:t>
                      </a:r>
                      <a:endParaRPr lang="en-AU" sz="12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30496">
                <a:tc>
                  <a:txBody>
                    <a:bodyPr/>
                    <a:lstStyle/>
                    <a:p>
                      <a:pPr marR="0" indent="0" algn="ctr"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bl>
          </a:graphicData>
        </a:graphic>
      </p:graphicFrame>
      <p:sp>
        <p:nvSpPr>
          <p:cNvPr id="9" name="Control 1"/>
          <p:cNvSpPr>
            <a:spLocks noChangeArrowheads="1" noChangeShapeType="1"/>
          </p:cNvSpPr>
          <p:nvPr/>
        </p:nvSpPr>
        <p:spPr bwMode="auto">
          <a:xfrm>
            <a:off x="4392613" y="2674938"/>
            <a:ext cx="4043362" cy="40973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113231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301280" y="353663"/>
            <a:ext cx="8503200" cy="5713200"/>
            <a:chOff x="108338308" y="109216369"/>
            <a:chExt cx="3846903" cy="2772692"/>
          </a:xfrm>
        </p:grpSpPr>
        <p:sp>
          <p:nvSpPr>
            <p:cNvPr id="9" name="Text Box 2"/>
            <p:cNvSpPr txBox="1">
              <a:spLocks noChangeArrowheads="1"/>
            </p:cNvSpPr>
            <p:nvPr/>
          </p:nvSpPr>
          <p:spPr bwMode="auto">
            <a:xfrm>
              <a:off x="108338436" y="109216369"/>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6.33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1" name="Picture 3" descr="fig6_35"/>
            <p:cNvPicPr>
              <a:picLocks noChangeAspect="1" noChangeArrowheads="1"/>
            </p:cNvPicPr>
            <p:nvPr/>
          </p:nvPicPr>
          <p:blipFill>
            <a:blip r:embed="rId3" cstate="print">
              <a:extLst>
                <a:ext uri="{28A0092B-C50C-407E-A947-70E740481C1C}">
                  <a14:useLocalDpi xmlns:a14="http://schemas.microsoft.com/office/drawing/2010/main" val="0"/>
                </a:ext>
              </a:extLst>
            </a:blip>
            <a:srcRect t="1117" b="1117"/>
            <a:stretch>
              <a:fillRect/>
            </a:stretch>
          </p:blipFill>
          <p:spPr bwMode="auto">
            <a:xfrm>
              <a:off x="108338308" y="109463201"/>
              <a:ext cx="3846903" cy="2525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2862666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328611" y="425100"/>
            <a:ext cx="8503200" cy="5713200"/>
            <a:chOff x="108331403" y="112106502"/>
            <a:chExt cx="3887825" cy="2791845"/>
          </a:xfrm>
        </p:grpSpPr>
        <p:sp>
          <p:nvSpPr>
            <p:cNvPr id="9" name="Text Box 2"/>
            <p:cNvSpPr txBox="1">
              <a:spLocks noChangeArrowheads="1"/>
            </p:cNvSpPr>
            <p:nvPr/>
          </p:nvSpPr>
          <p:spPr bwMode="auto">
            <a:xfrm>
              <a:off x="108338012" y="112106502"/>
              <a:ext cx="1080459" cy="230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6.34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5" name="Picture 3" descr="fig6_36"/>
            <p:cNvPicPr>
              <a:picLocks noChangeAspect="1" noChangeArrowheads="1"/>
            </p:cNvPicPr>
            <p:nvPr/>
          </p:nvPicPr>
          <p:blipFill>
            <a:blip r:embed="rId3" cstate="print">
              <a:extLst>
                <a:ext uri="{28A0092B-C50C-407E-A947-70E740481C1C}">
                  <a14:useLocalDpi xmlns:a14="http://schemas.microsoft.com/office/drawing/2010/main" val="0"/>
                </a:ext>
              </a:extLst>
            </a:blip>
            <a:srcRect t="1067" b="1067"/>
            <a:stretch>
              <a:fillRect/>
            </a:stretch>
          </p:blipFill>
          <p:spPr bwMode="auto">
            <a:xfrm>
              <a:off x="108331403" y="112343008"/>
              <a:ext cx="3887825" cy="2555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626523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456525555"/>
              </p:ext>
            </p:extLst>
          </p:nvPr>
        </p:nvGraphicFramePr>
        <p:xfrm>
          <a:off x="442912" y="278606"/>
          <a:ext cx="8338049" cy="5593555"/>
        </p:xfrm>
        <a:graphic>
          <a:graphicData uri="http://schemas.openxmlformats.org/drawingml/2006/table">
            <a:tbl>
              <a:tblPr/>
              <a:tblGrid>
                <a:gridCol w="1819315"/>
                <a:gridCol w="944708"/>
                <a:gridCol w="1358326"/>
                <a:gridCol w="1408480"/>
                <a:gridCol w="1408480"/>
                <a:gridCol w="1398740"/>
              </a:tblGrid>
              <a:tr h="400313">
                <a:tc gridSpan="6">
                  <a:txBody>
                    <a:bodyPr/>
                    <a:lstStyle/>
                    <a:p>
                      <a:pPr marR="0" indent="0" algn="l" rtl="0">
                        <a:spcBef>
                          <a:spcPts val="0"/>
                        </a:spcBef>
                        <a:spcAft>
                          <a:spcPts val="0"/>
                        </a:spcAft>
                      </a:pPr>
                      <a:r>
                        <a:rPr lang="en-AU" sz="950" kern="1400" dirty="0">
                          <a:solidFill>
                            <a:srgbClr val="000000"/>
                          </a:solidFill>
                          <a:effectLst/>
                          <a:latin typeface="Arial Black"/>
                        </a:rPr>
                        <a:t>Figure </a:t>
                      </a:r>
                      <a:r>
                        <a:rPr lang="en-AU" sz="950" kern="1400" dirty="0" smtClean="0">
                          <a:solidFill>
                            <a:srgbClr val="000000"/>
                          </a:solidFill>
                          <a:effectLst/>
                          <a:latin typeface="Arial Black"/>
                        </a:rPr>
                        <a:t>6.35</a:t>
                      </a:r>
                      <a:endParaRPr lang="en-AU" sz="10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1153845">
                <a:tc gridSpan="6">
                  <a:txBody>
                    <a:bodyPr/>
                    <a:lstStyle/>
                    <a:p>
                      <a:pPr marR="0" indent="0" algn="ctr" rtl="0">
                        <a:spcBef>
                          <a:spcPts val="0"/>
                        </a:spcBef>
                        <a:spcAft>
                          <a:spcPts val="0"/>
                        </a:spcAft>
                      </a:pPr>
                      <a:r>
                        <a:rPr lang="en-AU" sz="1600" kern="1400" dirty="0">
                          <a:solidFill>
                            <a:srgbClr val="000000"/>
                          </a:solidFill>
                          <a:effectLst/>
                          <a:latin typeface="Arial Black"/>
                        </a:rPr>
                        <a:t>Peritoneal Dialysis at 90 Days   </a:t>
                      </a:r>
                      <a:endParaRPr lang="en-AU" sz="1600" kern="1400" dirty="0">
                        <a:solidFill>
                          <a:srgbClr val="000000"/>
                        </a:solidFill>
                        <a:effectLst/>
                        <a:latin typeface="Times New Roman"/>
                      </a:endParaRPr>
                    </a:p>
                    <a:p>
                      <a:pPr marR="0" indent="0" algn="ctr" rtl="0">
                        <a:spcBef>
                          <a:spcPts val="0"/>
                        </a:spcBef>
                        <a:spcAft>
                          <a:spcPts val="0"/>
                        </a:spcAft>
                      </a:pPr>
                      <a:r>
                        <a:rPr lang="en-AU" sz="1600" kern="1400" dirty="0">
                          <a:solidFill>
                            <a:srgbClr val="000000"/>
                          </a:solidFill>
                          <a:effectLst/>
                          <a:latin typeface="Arial Black"/>
                        </a:rPr>
                        <a:t>Technique Survival  -  Diabetic / Non Diabetic</a:t>
                      </a:r>
                      <a:endParaRPr lang="en-AU" sz="1600" kern="1400" dirty="0">
                        <a:solidFill>
                          <a:srgbClr val="000000"/>
                        </a:solidFill>
                        <a:effectLst/>
                        <a:latin typeface="Times New Roman"/>
                      </a:endParaRPr>
                    </a:p>
                    <a:p>
                      <a:pPr marR="0" indent="0" algn="ctr" rtl="0">
                        <a:spcBef>
                          <a:spcPts val="0"/>
                        </a:spcBef>
                        <a:spcAft>
                          <a:spcPts val="0"/>
                        </a:spcAft>
                      </a:pPr>
                      <a:r>
                        <a:rPr lang="en-AU" sz="1600" kern="1400" dirty="0">
                          <a:solidFill>
                            <a:srgbClr val="000000"/>
                          </a:solidFill>
                          <a:effectLst/>
                          <a:latin typeface="Arial Black"/>
                        </a:rPr>
                        <a:t>Censored for Transplant  Commenced 2000- 2011</a:t>
                      </a:r>
                      <a:endParaRPr lang="en-AU" sz="1600" kern="1400" dirty="0">
                        <a:solidFill>
                          <a:srgbClr val="000000"/>
                        </a:solidFill>
                        <a:effectLst/>
                        <a:latin typeface="Times New Roman"/>
                      </a:endParaRPr>
                    </a:p>
                    <a:p>
                      <a:pPr marR="0" indent="0" algn="ctr" rtl="0">
                        <a:spcBef>
                          <a:spcPts val="200"/>
                        </a:spcBef>
                        <a:spcAft>
                          <a:spcPts val="200"/>
                        </a:spcAft>
                      </a:pPr>
                      <a:r>
                        <a:rPr lang="en-AU" sz="1600" kern="1400" dirty="0">
                          <a:solidFill>
                            <a:srgbClr val="000000"/>
                          </a:solidFill>
                          <a:effectLst/>
                          <a:latin typeface="Arial Black"/>
                        </a:rPr>
                        <a:t>% [95% Confidence Interval]</a:t>
                      </a:r>
                      <a:endParaRPr lang="en-AU" sz="16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47081">
                <a:tc rowSpan="2">
                  <a:txBody>
                    <a:bodyPr/>
                    <a:lstStyle/>
                    <a:p>
                      <a:pPr marR="0" indent="0" algn="ctr" rtl="0">
                        <a:spcBef>
                          <a:spcPts val="0"/>
                        </a:spcBef>
                        <a:spcAft>
                          <a:spcPts val="0"/>
                        </a:spcAft>
                      </a:pPr>
                      <a:r>
                        <a:rPr lang="en-AU" sz="1400" b="1"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rowSpan="2">
                  <a:txBody>
                    <a:bodyPr/>
                    <a:lstStyle/>
                    <a:p>
                      <a:pPr marR="0" indent="0" algn="ctr" rtl="0">
                        <a:spcBef>
                          <a:spcPts val="0"/>
                        </a:spcBef>
                        <a:spcAft>
                          <a:spcPts val="0"/>
                        </a:spcAft>
                      </a:pPr>
                      <a:r>
                        <a:rPr lang="en-AU" sz="1400" b="1" kern="1400" dirty="0">
                          <a:solidFill>
                            <a:srgbClr val="000000"/>
                          </a:solidFill>
                          <a:effectLst/>
                          <a:latin typeface="Tahoma"/>
                        </a:rPr>
                        <a:t>No. of</a:t>
                      </a:r>
                      <a:endParaRPr lang="en-AU" sz="1400" kern="1400" dirty="0">
                        <a:solidFill>
                          <a:srgbClr val="000000"/>
                        </a:solidFill>
                        <a:effectLst/>
                        <a:latin typeface="Times New Roman"/>
                      </a:endParaRPr>
                    </a:p>
                    <a:p>
                      <a:pPr marR="0" indent="0" algn="ctr" rtl="0">
                        <a:spcBef>
                          <a:spcPts val="0"/>
                        </a:spcBef>
                        <a:spcAft>
                          <a:spcPts val="0"/>
                        </a:spcAft>
                      </a:pPr>
                      <a:r>
                        <a:rPr lang="en-AU" sz="1400" b="1" kern="1400" dirty="0">
                          <a:solidFill>
                            <a:srgbClr val="000000"/>
                          </a:solidFill>
                          <a:effectLst/>
                          <a:latin typeface="Tahoma"/>
                        </a:rPr>
                        <a:t>Patients</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4">
                  <a:txBody>
                    <a:bodyPr/>
                    <a:lstStyle/>
                    <a:p>
                      <a:pPr marR="0" indent="0" algn="ctr" rtl="0">
                        <a:spcBef>
                          <a:spcPts val="0"/>
                        </a:spcBef>
                        <a:spcAft>
                          <a:spcPts val="0"/>
                        </a:spcAft>
                      </a:pPr>
                      <a:r>
                        <a:rPr lang="en-AU" sz="1400" b="1" kern="1400">
                          <a:solidFill>
                            <a:srgbClr val="000000"/>
                          </a:solidFill>
                          <a:effectLst/>
                          <a:latin typeface="Tahoma"/>
                        </a:rPr>
                        <a:t>Survival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r>
              <a:tr h="446785">
                <a:tc vMerge="1">
                  <a:txBody>
                    <a:bodyPr/>
                    <a:lstStyle/>
                    <a:p>
                      <a:endParaRPr lang="en-AU"/>
                    </a:p>
                  </a:txBody>
                  <a:tcPr/>
                </a:tc>
                <a:tc vMerge="1">
                  <a:txBody>
                    <a:bodyPr/>
                    <a:lstStyle/>
                    <a:p>
                      <a:endParaRPr lang="en-AU"/>
                    </a:p>
                  </a:txBody>
                  <a:tcPr/>
                </a:tc>
                <a:tc>
                  <a:txBody>
                    <a:bodyPr/>
                    <a:lstStyle/>
                    <a:p>
                      <a:pPr marR="0" indent="0" algn="ctr" rtl="0">
                        <a:spcBef>
                          <a:spcPts val="0"/>
                        </a:spcBef>
                        <a:spcAft>
                          <a:spcPts val="0"/>
                        </a:spcAft>
                      </a:pPr>
                      <a:r>
                        <a:rPr lang="en-AU" sz="1400" b="1" kern="1400" dirty="0">
                          <a:solidFill>
                            <a:srgbClr val="000000"/>
                          </a:solidFill>
                          <a:effectLst/>
                          <a:latin typeface="Tahoma"/>
                        </a:rPr>
                        <a:t>6 months</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1 year</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3 years</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5 years</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r>
              <a:tr h="294011">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369866">
                <a:tc>
                  <a:txBody>
                    <a:bodyPr/>
                    <a:lstStyle/>
                    <a:p>
                      <a:pPr marR="0" indent="0" algn="l" rtl="0">
                        <a:lnSpc>
                          <a:spcPct val="75000"/>
                        </a:lnSpc>
                        <a:spcBef>
                          <a:spcPts val="0"/>
                        </a:spcBef>
                        <a:spcAft>
                          <a:spcPts val="0"/>
                        </a:spcAft>
                      </a:pPr>
                      <a:r>
                        <a:rPr lang="en-AU" sz="1400" b="1" kern="1400">
                          <a:solidFill>
                            <a:srgbClr val="000000"/>
                          </a:solidFill>
                          <a:effectLst/>
                          <a:latin typeface="Tahoma"/>
                        </a:rPr>
                        <a:t>Australia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DFDFFF"/>
                    </a:solidFill>
                  </a:tcPr>
                </a:tc>
                <a:tc>
                  <a:txBody>
                    <a:bodyPr/>
                    <a:lstStyle/>
                    <a:p>
                      <a:pPr marR="0" indent="0" algn="l" rtl="0">
                        <a:lnSpc>
                          <a:spcPct val="75000"/>
                        </a:lnSpc>
                        <a:spcBef>
                          <a:spcPts val="0"/>
                        </a:spcBef>
                        <a:spcAft>
                          <a:spcPts val="0"/>
                        </a:spcAft>
                      </a:pPr>
                      <a:r>
                        <a:rPr lang="en-AU" sz="1400" b="1"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l" rtl="0">
                        <a:lnSpc>
                          <a:spcPct val="75000"/>
                        </a:lnSpc>
                        <a:spcBef>
                          <a:spcPts val="0"/>
                        </a:spcBef>
                        <a:spcAft>
                          <a:spcPts val="0"/>
                        </a:spcAft>
                      </a:pPr>
                      <a:r>
                        <a:rPr lang="en-AU" sz="1400" kern="1400" dirty="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404436">
                <a:tc>
                  <a:txBody>
                    <a:bodyPr/>
                    <a:lstStyle/>
                    <a:p>
                      <a:pPr marR="0" indent="0" algn="l" rtl="0">
                        <a:spcBef>
                          <a:spcPts val="0"/>
                        </a:spcBef>
                        <a:spcAft>
                          <a:spcPts val="1400"/>
                        </a:spcAft>
                      </a:pPr>
                      <a:r>
                        <a:rPr lang="en-AU" sz="1400" kern="1400">
                          <a:solidFill>
                            <a:srgbClr val="000000"/>
                          </a:solidFill>
                          <a:effectLst/>
                          <a:latin typeface="Arial"/>
                        </a:rPr>
                        <a:t>Non Diabetic</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5130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85 [84, 86]</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73 [72, 74]</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39 [37, 40]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19 [18, 21]</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76402">
                <a:tc>
                  <a:txBody>
                    <a:bodyPr/>
                    <a:lstStyle/>
                    <a:p>
                      <a:pPr marR="0" indent="0" algn="l" rtl="0">
                        <a:spcBef>
                          <a:spcPts val="0"/>
                        </a:spcBef>
                        <a:spcAft>
                          <a:spcPts val="1400"/>
                        </a:spcAft>
                      </a:pPr>
                      <a:r>
                        <a:rPr lang="en-AU" sz="1400" kern="1400">
                          <a:solidFill>
                            <a:srgbClr val="000000"/>
                          </a:solidFill>
                          <a:effectLst/>
                          <a:latin typeface="Arial"/>
                        </a:rPr>
                        <a:t>Diabetic</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3501</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82 [81, 83]</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70 [68, 71]</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30 [28, 31]</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11 [10, 13]</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70294">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91484">
                <a:tc>
                  <a:txBody>
                    <a:bodyPr/>
                    <a:lstStyle/>
                    <a:p>
                      <a:pPr marR="0" indent="0" algn="l" rtl="0">
                        <a:lnSpc>
                          <a:spcPct val="75000"/>
                        </a:lnSpc>
                        <a:spcBef>
                          <a:spcPts val="0"/>
                        </a:spcBef>
                        <a:spcAft>
                          <a:spcPts val="0"/>
                        </a:spcAft>
                      </a:pPr>
                      <a:r>
                        <a:rPr lang="en-AU" sz="1400" b="1" kern="1400">
                          <a:solidFill>
                            <a:srgbClr val="000000"/>
                          </a:solidFill>
                          <a:effectLst/>
                          <a:latin typeface="Tahoma"/>
                        </a:rPr>
                        <a:t>New Zealand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DDDDFF"/>
                    </a:solidFill>
                  </a:tcPr>
                </a:tc>
                <a:tc>
                  <a:txBody>
                    <a:bodyPr/>
                    <a:lstStyle/>
                    <a:p>
                      <a:pPr marR="0" indent="0" algn="ctr" rtl="0">
                        <a:lnSpc>
                          <a:spcPct val="75000"/>
                        </a:lnSpc>
                        <a:spcBef>
                          <a:spcPts val="0"/>
                        </a:spcBef>
                        <a:spcAft>
                          <a:spcPts val="0"/>
                        </a:spcAft>
                      </a:pPr>
                      <a:r>
                        <a:rPr lang="en-AU" sz="1400" b="1" kern="1400">
                          <a:solidFill>
                            <a:srgbClr val="000000"/>
                          </a:solidFill>
                          <a:effectLst/>
                          <a:latin typeface="Times New Roman"/>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403018">
                <a:tc>
                  <a:txBody>
                    <a:bodyPr/>
                    <a:lstStyle/>
                    <a:p>
                      <a:pPr marR="0" indent="0" algn="l" rtl="0">
                        <a:spcBef>
                          <a:spcPts val="0"/>
                        </a:spcBef>
                        <a:spcAft>
                          <a:spcPts val="1400"/>
                        </a:spcAft>
                      </a:pPr>
                      <a:r>
                        <a:rPr lang="en-AU" sz="1400" kern="1400">
                          <a:solidFill>
                            <a:srgbClr val="000000"/>
                          </a:solidFill>
                          <a:effectLst/>
                          <a:latin typeface="Arial"/>
                        </a:rPr>
                        <a:t>Non Diabetic</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1378</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89 [87, 91]</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79 [77, 81]</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45 [41, 48]</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23 [20, 26]</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69866">
                <a:tc>
                  <a:txBody>
                    <a:bodyPr/>
                    <a:lstStyle/>
                    <a:p>
                      <a:pPr marR="0" indent="0" algn="l" rtl="0">
                        <a:spcBef>
                          <a:spcPts val="0"/>
                        </a:spcBef>
                        <a:spcAft>
                          <a:spcPts val="1400"/>
                        </a:spcAft>
                      </a:pPr>
                      <a:r>
                        <a:rPr lang="en-AU" sz="1400" kern="1400">
                          <a:solidFill>
                            <a:srgbClr val="000000"/>
                          </a:solidFill>
                          <a:effectLst/>
                          <a:latin typeface="Arial"/>
                        </a:rPr>
                        <a:t>Diabetic</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1311</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89 [87, 90]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76 [74, 79]</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36 [33, 39]</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14 [12, 16]</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66154">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bl>
          </a:graphicData>
        </a:graphic>
      </p:graphicFrame>
      <p:sp>
        <p:nvSpPr>
          <p:cNvPr id="9" name="Control 1"/>
          <p:cNvSpPr>
            <a:spLocks noChangeArrowheads="1" noChangeShapeType="1"/>
          </p:cNvSpPr>
          <p:nvPr/>
        </p:nvSpPr>
        <p:spPr bwMode="auto">
          <a:xfrm>
            <a:off x="5343525" y="3857625"/>
            <a:ext cx="4222750" cy="28448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164078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247375" y="425100"/>
            <a:ext cx="8503200" cy="5713200"/>
            <a:chOff x="108144690" y="109101527"/>
            <a:chExt cx="4242392" cy="2971677"/>
          </a:xfrm>
        </p:grpSpPr>
        <p:sp>
          <p:nvSpPr>
            <p:cNvPr id="9" name="Text Box 2"/>
            <p:cNvSpPr txBox="1">
              <a:spLocks noChangeArrowheads="1"/>
            </p:cNvSpPr>
            <p:nvPr/>
          </p:nvSpPr>
          <p:spPr bwMode="auto">
            <a:xfrm>
              <a:off x="108227453" y="109101527"/>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6.36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3" name="Picture 3" descr="tech_surv5"/>
            <p:cNvPicPr>
              <a:picLocks noChangeAspect="1" noChangeArrowheads="1"/>
            </p:cNvPicPr>
            <p:nvPr/>
          </p:nvPicPr>
          <p:blipFill>
            <a:blip r:embed="rId3" cstate="print">
              <a:extLst>
                <a:ext uri="{28A0092B-C50C-407E-A947-70E740481C1C}">
                  <a14:useLocalDpi xmlns:a14="http://schemas.microsoft.com/office/drawing/2010/main" val="0"/>
                </a:ext>
              </a:extLst>
            </a:blip>
            <a:srcRect t="1025" b="1025"/>
            <a:stretch>
              <a:fillRect/>
            </a:stretch>
          </p:blipFill>
          <p:spPr bwMode="auto">
            <a:xfrm>
              <a:off x="108144690" y="109282501"/>
              <a:ext cx="4242392" cy="2790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225928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317852" y="291676"/>
            <a:ext cx="8503200" cy="5713200"/>
            <a:chOff x="108139813" y="111922616"/>
            <a:chExt cx="4275558" cy="3061358"/>
          </a:xfrm>
        </p:grpSpPr>
        <p:sp>
          <p:nvSpPr>
            <p:cNvPr id="9" name="Text Box 2"/>
            <p:cNvSpPr txBox="1">
              <a:spLocks noChangeArrowheads="1"/>
            </p:cNvSpPr>
            <p:nvPr/>
          </p:nvSpPr>
          <p:spPr bwMode="auto">
            <a:xfrm>
              <a:off x="108254981" y="111922616"/>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6.37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987" name="Picture 3" descr="tech_surv6"/>
            <p:cNvPicPr>
              <a:picLocks noChangeAspect="1" noChangeArrowheads="1"/>
            </p:cNvPicPr>
            <p:nvPr/>
          </p:nvPicPr>
          <p:blipFill>
            <a:blip r:embed="rId3" cstate="print">
              <a:extLst>
                <a:ext uri="{28A0092B-C50C-407E-A947-70E740481C1C}">
                  <a14:useLocalDpi xmlns:a14="http://schemas.microsoft.com/office/drawing/2010/main" val="0"/>
                </a:ext>
              </a:extLst>
            </a:blip>
            <a:srcRect t="1006" b="1006"/>
            <a:stretch>
              <a:fillRect/>
            </a:stretch>
          </p:blipFill>
          <p:spPr bwMode="auto">
            <a:xfrm>
              <a:off x="108139813" y="112170266"/>
              <a:ext cx="4275558" cy="2813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294230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pic>
        <p:nvPicPr>
          <p:cNvPr id="4098" name="Picture 2" descr="fig6_2_n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712" y="490534"/>
            <a:ext cx="8503200" cy="571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Rectangle 1"/>
          <p:cNvSpPr/>
          <p:nvPr/>
        </p:nvSpPr>
        <p:spPr>
          <a:xfrm>
            <a:off x="472074" y="305868"/>
            <a:ext cx="931665" cy="238527"/>
          </a:xfrm>
          <a:prstGeom prst="rect">
            <a:avLst/>
          </a:prstGeom>
        </p:spPr>
        <p:txBody>
          <a:bodyPr wrap="none">
            <a:spAutoFit/>
          </a:bodyPr>
          <a:lstStyle/>
          <a:p>
            <a:r>
              <a:rPr lang="en-AU" sz="950" dirty="0">
                <a:latin typeface="Arial Black" panose="020B0A04020102020204" pitchFamily="34" charset="0"/>
              </a:rPr>
              <a:t>Figure </a:t>
            </a:r>
            <a:r>
              <a:rPr lang="en-AU" sz="950" dirty="0" smtClean="0">
                <a:latin typeface="Arial Black" panose="020B0A04020102020204" pitchFamily="34" charset="0"/>
              </a:rPr>
              <a:t>6.2b</a:t>
            </a:r>
            <a:endParaRPr lang="en-AU" sz="950" dirty="0">
              <a:latin typeface="Arial Black" panose="020B0A04020102020204" pitchFamily="34" charset="0"/>
            </a:endParaRPr>
          </a:p>
        </p:txBody>
      </p:sp>
    </p:spTree>
    <p:extLst>
      <p:ext uri="{BB962C8B-B14F-4D97-AF65-F5344CB8AC3E}">
        <p14:creationId xmlns:p14="http://schemas.microsoft.com/office/powerpoint/2010/main" val="3866647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1947116968"/>
              </p:ext>
            </p:extLst>
          </p:nvPr>
        </p:nvGraphicFramePr>
        <p:xfrm>
          <a:off x="1028699" y="342900"/>
          <a:ext cx="7129463" cy="5593552"/>
        </p:xfrm>
        <a:graphic>
          <a:graphicData uri="http://schemas.openxmlformats.org/drawingml/2006/table">
            <a:tbl>
              <a:tblPr/>
              <a:tblGrid>
                <a:gridCol w="1580164"/>
                <a:gridCol w="976981"/>
                <a:gridCol w="1123104"/>
                <a:gridCol w="1123104"/>
                <a:gridCol w="1163055"/>
                <a:gridCol w="1163055"/>
              </a:tblGrid>
              <a:tr h="371631">
                <a:tc gridSpan="6">
                  <a:txBody>
                    <a:bodyPr/>
                    <a:lstStyle/>
                    <a:p>
                      <a:pPr marR="0" indent="0" algn="l" rtl="0">
                        <a:spcBef>
                          <a:spcPts val="0"/>
                        </a:spcBef>
                        <a:spcAft>
                          <a:spcPts val="0"/>
                        </a:spcAft>
                      </a:pPr>
                      <a:r>
                        <a:rPr lang="en-AU" sz="950" kern="1400" dirty="0">
                          <a:solidFill>
                            <a:srgbClr val="000000"/>
                          </a:solidFill>
                          <a:effectLst/>
                          <a:latin typeface="Arial Black"/>
                        </a:rPr>
                        <a:t>Figure </a:t>
                      </a:r>
                      <a:r>
                        <a:rPr lang="en-AU" sz="950" kern="1400" dirty="0" smtClean="0">
                          <a:solidFill>
                            <a:srgbClr val="000000"/>
                          </a:solidFill>
                          <a:effectLst/>
                          <a:latin typeface="Arial Black"/>
                        </a:rPr>
                        <a:t>6.38</a:t>
                      </a:r>
                      <a:endParaRPr lang="en-AU" sz="10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1102911">
                <a:tc gridSpan="6">
                  <a:txBody>
                    <a:bodyPr/>
                    <a:lstStyle/>
                    <a:p>
                      <a:pPr marR="0" indent="0" algn="ctr" rtl="0">
                        <a:spcBef>
                          <a:spcPts val="0"/>
                        </a:spcBef>
                        <a:spcAft>
                          <a:spcPts val="0"/>
                        </a:spcAft>
                      </a:pPr>
                      <a:r>
                        <a:rPr lang="en-AU" sz="1600" kern="1400" dirty="0">
                          <a:solidFill>
                            <a:srgbClr val="000000"/>
                          </a:solidFill>
                          <a:effectLst/>
                          <a:latin typeface="Arial Black"/>
                        </a:rPr>
                        <a:t>Peritoneal Dialysis at 90 Days   </a:t>
                      </a:r>
                      <a:endParaRPr lang="en-AU" sz="1600" kern="1400" dirty="0">
                        <a:solidFill>
                          <a:srgbClr val="000000"/>
                        </a:solidFill>
                        <a:effectLst/>
                        <a:latin typeface="Times New Roman"/>
                      </a:endParaRPr>
                    </a:p>
                    <a:p>
                      <a:pPr marR="0" indent="0" algn="ctr" rtl="0">
                        <a:spcBef>
                          <a:spcPts val="0"/>
                        </a:spcBef>
                        <a:spcAft>
                          <a:spcPts val="0"/>
                        </a:spcAft>
                      </a:pPr>
                      <a:r>
                        <a:rPr lang="en-AU" sz="1600" kern="1400" dirty="0">
                          <a:solidFill>
                            <a:srgbClr val="000000"/>
                          </a:solidFill>
                          <a:effectLst/>
                          <a:latin typeface="Arial Black"/>
                        </a:rPr>
                        <a:t>Technique Survival  -  By Age Group</a:t>
                      </a:r>
                      <a:endParaRPr lang="en-AU" sz="1600" kern="1400" dirty="0">
                        <a:solidFill>
                          <a:srgbClr val="000000"/>
                        </a:solidFill>
                        <a:effectLst/>
                        <a:latin typeface="Times New Roman"/>
                      </a:endParaRPr>
                    </a:p>
                    <a:p>
                      <a:pPr marR="0" indent="0" algn="ctr" rtl="0">
                        <a:spcBef>
                          <a:spcPts val="0"/>
                        </a:spcBef>
                        <a:spcAft>
                          <a:spcPts val="0"/>
                        </a:spcAft>
                      </a:pPr>
                      <a:r>
                        <a:rPr lang="en-AU" sz="1600" kern="1400" dirty="0">
                          <a:solidFill>
                            <a:srgbClr val="000000"/>
                          </a:solidFill>
                          <a:effectLst/>
                          <a:latin typeface="Arial Black"/>
                        </a:rPr>
                        <a:t>Censored for Transplant   2001 - 2012</a:t>
                      </a:r>
                      <a:endParaRPr lang="en-AU" sz="1600" kern="1400" dirty="0">
                        <a:solidFill>
                          <a:srgbClr val="000000"/>
                        </a:solidFill>
                        <a:effectLst/>
                        <a:latin typeface="Times New Roman"/>
                      </a:endParaRPr>
                    </a:p>
                    <a:p>
                      <a:pPr marR="0" indent="0" algn="ctr" rtl="0">
                        <a:spcBef>
                          <a:spcPts val="100"/>
                        </a:spcBef>
                        <a:spcAft>
                          <a:spcPts val="0"/>
                        </a:spcAft>
                      </a:pPr>
                      <a:r>
                        <a:rPr lang="en-AU" sz="1600" kern="1400" dirty="0">
                          <a:solidFill>
                            <a:srgbClr val="000000"/>
                          </a:solidFill>
                          <a:effectLst/>
                          <a:latin typeface="Arial Black"/>
                        </a:rPr>
                        <a:t>% [95% Confidence Interval]</a:t>
                      </a:r>
                      <a:endParaRPr lang="en-AU" sz="16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84248">
                <a:tc rowSpan="2">
                  <a:txBody>
                    <a:bodyPr/>
                    <a:lstStyle/>
                    <a:p>
                      <a:pPr marR="0" indent="0" algn="ctr" rtl="0">
                        <a:spcBef>
                          <a:spcPts val="0"/>
                        </a:spcBef>
                        <a:spcAft>
                          <a:spcPts val="0"/>
                        </a:spcAft>
                      </a:pPr>
                      <a:r>
                        <a:rPr lang="en-AU" sz="1400" b="1" kern="1400" dirty="0">
                          <a:solidFill>
                            <a:srgbClr val="000000"/>
                          </a:solidFill>
                          <a:effectLst/>
                          <a:latin typeface="Tahoma"/>
                        </a:rPr>
                        <a:t>Age Groups</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rowSpan="2">
                  <a:txBody>
                    <a:bodyPr/>
                    <a:lstStyle/>
                    <a:p>
                      <a:pPr marR="0" indent="0" algn="ctr" rtl="0">
                        <a:spcBef>
                          <a:spcPts val="0"/>
                        </a:spcBef>
                        <a:spcAft>
                          <a:spcPts val="0"/>
                        </a:spcAft>
                      </a:pPr>
                      <a:r>
                        <a:rPr lang="en-AU" sz="1400" b="1" kern="1400" dirty="0">
                          <a:solidFill>
                            <a:srgbClr val="000000"/>
                          </a:solidFill>
                          <a:effectLst/>
                          <a:latin typeface="Tahoma"/>
                        </a:rPr>
                        <a:t>No. of Patients</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4">
                  <a:txBody>
                    <a:bodyPr/>
                    <a:lstStyle/>
                    <a:p>
                      <a:pPr marR="0" indent="0" algn="ctr" rtl="0">
                        <a:spcBef>
                          <a:spcPts val="0"/>
                        </a:spcBef>
                        <a:spcAft>
                          <a:spcPts val="0"/>
                        </a:spcAft>
                      </a:pPr>
                      <a:r>
                        <a:rPr lang="en-AU" sz="1400" b="1" kern="1400">
                          <a:solidFill>
                            <a:srgbClr val="000000"/>
                          </a:solidFill>
                          <a:effectLst/>
                          <a:latin typeface="Tahoma"/>
                        </a:rPr>
                        <a:t>Survival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r>
              <a:tr h="416296">
                <a:tc vMerge="1">
                  <a:txBody>
                    <a:bodyPr/>
                    <a:lstStyle/>
                    <a:p>
                      <a:endParaRPr lang="en-AU"/>
                    </a:p>
                  </a:txBody>
                  <a:tcPr/>
                </a:tc>
                <a:tc vMerge="1">
                  <a:txBody>
                    <a:bodyPr/>
                    <a:lstStyle/>
                    <a:p>
                      <a:endParaRPr lang="en-AU"/>
                    </a:p>
                  </a:txBody>
                  <a:tcPr/>
                </a:tc>
                <a:tc>
                  <a:txBody>
                    <a:bodyPr/>
                    <a:lstStyle/>
                    <a:p>
                      <a:pPr marR="0" indent="0" algn="ctr" rtl="0">
                        <a:spcBef>
                          <a:spcPts val="0"/>
                        </a:spcBef>
                        <a:spcAft>
                          <a:spcPts val="0"/>
                        </a:spcAft>
                      </a:pPr>
                      <a:r>
                        <a:rPr lang="en-AU" sz="1400" b="1" kern="1400" dirty="0">
                          <a:solidFill>
                            <a:srgbClr val="000000"/>
                          </a:solidFill>
                          <a:effectLst/>
                          <a:latin typeface="Tahoma"/>
                        </a:rPr>
                        <a:t>6 months</a:t>
                      </a:r>
                      <a:endParaRPr lang="en-AU" sz="1400" kern="1400" dirty="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1 year</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3 years</a:t>
                      </a:r>
                      <a:endParaRPr lang="en-AU" sz="1400" kern="1400">
                        <a:solidFill>
                          <a:srgbClr val="000000"/>
                        </a:solidFill>
                        <a:effectLst/>
                        <a:latin typeface="Times New Roman"/>
                      </a:endParaRPr>
                    </a:p>
                  </a:txBody>
                  <a:tcPr marL="35992" marR="35992" marT="17996" marB="17996"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400" b="1" kern="1400">
                          <a:solidFill>
                            <a:srgbClr val="000000"/>
                          </a:solidFill>
                          <a:effectLst/>
                          <a:latin typeface="Tahoma"/>
                        </a:rPr>
                        <a:t>5 years</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r>
              <a:tr h="242113">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35992" marB="35992"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306036">
                <a:tc>
                  <a:txBody>
                    <a:bodyPr/>
                    <a:lstStyle/>
                    <a:p>
                      <a:pPr marR="0" indent="0" algn="l" rtl="0">
                        <a:lnSpc>
                          <a:spcPct val="75000"/>
                        </a:lnSpc>
                        <a:spcBef>
                          <a:spcPts val="0"/>
                        </a:spcBef>
                        <a:spcAft>
                          <a:spcPts val="0"/>
                        </a:spcAft>
                      </a:pPr>
                      <a:r>
                        <a:rPr lang="en-AU" sz="1400" b="1" kern="1400">
                          <a:solidFill>
                            <a:srgbClr val="000000"/>
                          </a:solidFill>
                          <a:effectLst/>
                          <a:latin typeface="Tahoma"/>
                        </a:rPr>
                        <a:t>Australia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CCCCFF"/>
                    </a:solidFill>
                  </a:tcPr>
                </a:tc>
                <a:tc>
                  <a:txBody>
                    <a:bodyPr/>
                    <a:lstStyle/>
                    <a:p>
                      <a:pPr marR="0" indent="0" algn="l" rtl="0">
                        <a:lnSpc>
                          <a:spcPct val="75000"/>
                        </a:lnSpc>
                        <a:spcBef>
                          <a:spcPts val="0"/>
                        </a:spcBef>
                        <a:spcAft>
                          <a:spcPts val="0"/>
                        </a:spcAft>
                      </a:pPr>
                      <a:r>
                        <a:rPr lang="en-AU" sz="14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lnSpc>
                          <a:spcPct val="75000"/>
                        </a:lnSpc>
                        <a:spcBef>
                          <a:spcPts val="0"/>
                        </a:spcBef>
                        <a:spcAft>
                          <a:spcPts val="0"/>
                        </a:spcAft>
                      </a:pPr>
                      <a:r>
                        <a:rPr lang="en-AU" sz="1400" kern="1400" dirty="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59435">
                <a:tc>
                  <a:txBody>
                    <a:bodyPr/>
                    <a:lstStyle/>
                    <a:p>
                      <a:pPr marR="0" indent="0" algn="l" rtl="0">
                        <a:spcBef>
                          <a:spcPts val="0"/>
                        </a:spcBef>
                        <a:spcAft>
                          <a:spcPts val="1400"/>
                        </a:spcAft>
                      </a:pPr>
                      <a:r>
                        <a:rPr lang="en-AU" sz="1400" kern="1400">
                          <a:solidFill>
                            <a:srgbClr val="000000"/>
                          </a:solidFill>
                          <a:effectLst/>
                          <a:latin typeface="Arial"/>
                        </a:rPr>
                        <a:t>2001-2003</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2076</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83 [81, 85]</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70 [68, 72]</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32 [30, 34]</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13 [12, 15]</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59435">
                <a:tc>
                  <a:txBody>
                    <a:bodyPr/>
                    <a:lstStyle/>
                    <a:p>
                      <a:pPr marR="0" indent="0" algn="l" rtl="0">
                        <a:spcBef>
                          <a:spcPts val="0"/>
                        </a:spcBef>
                        <a:spcAft>
                          <a:spcPts val="1400"/>
                        </a:spcAft>
                      </a:pPr>
                      <a:r>
                        <a:rPr lang="en-AU" sz="1400" kern="1400">
                          <a:solidFill>
                            <a:srgbClr val="000000"/>
                          </a:solidFill>
                          <a:effectLst/>
                          <a:latin typeface="Arial"/>
                        </a:rPr>
                        <a:t>2004-2006</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2138</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84 [82, 85]</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71 [69, 73]</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33 [31, 35]</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15 [13, 17]</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59435">
                <a:tc>
                  <a:txBody>
                    <a:bodyPr/>
                    <a:lstStyle/>
                    <a:p>
                      <a:pPr marR="0" indent="0" algn="l" rtl="0">
                        <a:spcBef>
                          <a:spcPts val="0"/>
                        </a:spcBef>
                        <a:spcAft>
                          <a:spcPts val="1400"/>
                        </a:spcAft>
                      </a:pPr>
                      <a:r>
                        <a:rPr lang="en-AU" sz="1400" kern="1400">
                          <a:solidFill>
                            <a:srgbClr val="000000"/>
                          </a:solidFill>
                          <a:effectLst/>
                          <a:latin typeface="Arial"/>
                        </a:rPr>
                        <a:t>2007-2009</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2296</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84 [82, 85]</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72 [70, 74]</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36 [34, 38]</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18 [16, 20]</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59435">
                <a:tc>
                  <a:txBody>
                    <a:bodyPr/>
                    <a:lstStyle/>
                    <a:p>
                      <a:pPr marR="0" indent="0" algn="l" rtl="0">
                        <a:spcBef>
                          <a:spcPts val="0"/>
                        </a:spcBef>
                        <a:spcAft>
                          <a:spcPts val="1400"/>
                        </a:spcAft>
                      </a:pPr>
                      <a:r>
                        <a:rPr lang="en-AU" sz="1400" kern="1400">
                          <a:solidFill>
                            <a:srgbClr val="000000"/>
                          </a:solidFill>
                          <a:effectLst/>
                          <a:latin typeface="Arial"/>
                        </a:rPr>
                        <a:t>2010-2012</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2123</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85 [84, 87]</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75 [73, 77]</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08239">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85613">
                <a:tc>
                  <a:txBody>
                    <a:bodyPr/>
                    <a:lstStyle/>
                    <a:p>
                      <a:pPr marR="0" indent="0" algn="l" rtl="0">
                        <a:lnSpc>
                          <a:spcPct val="75000"/>
                        </a:lnSpc>
                        <a:spcBef>
                          <a:spcPts val="0"/>
                        </a:spcBef>
                        <a:spcAft>
                          <a:spcPts val="0"/>
                        </a:spcAft>
                      </a:pPr>
                      <a:r>
                        <a:rPr lang="en-AU" sz="1400" b="1" kern="1400">
                          <a:solidFill>
                            <a:srgbClr val="000000"/>
                          </a:solidFill>
                          <a:effectLst/>
                          <a:latin typeface="Tahoma"/>
                        </a:rPr>
                        <a:t>New Zealand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solidFill>
                      <a:srgbClr val="CCCCFF"/>
                    </a:solidFill>
                  </a:tcPr>
                </a:tc>
                <a:tc>
                  <a:txBody>
                    <a:bodyPr/>
                    <a:lstStyle/>
                    <a:p>
                      <a:pPr marR="0" indent="0" algn="l" rtl="0">
                        <a:lnSpc>
                          <a:spcPct val="75000"/>
                        </a:lnSpc>
                        <a:spcBef>
                          <a:spcPts val="0"/>
                        </a:spcBef>
                        <a:spcAft>
                          <a:spcPts val="0"/>
                        </a:spcAft>
                      </a:pPr>
                      <a:r>
                        <a:rPr lang="en-AU" sz="14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l" rtl="0">
                        <a:lnSpc>
                          <a:spcPct val="75000"/>
                        </a:lnSpc>
                        <a:spcBef>
                          <a:spcPts val="0"/>
                        </a:spcBef>
                        <a:spcAft>
                          <a:spcPts val="0"/>
                        </a:spcAft>
                      </a:pPr>
                      <a:r>
                        <a:rPr lang="en-AU" sz="1400" kern="1400">
                          <a:solidFill>
                            <a:srgbClr val="000000"/>
                          </a:solidFill>
                          <a:effectLst/>
                          <a:latin typeface="Times New Roman"/>
                        </a:rPr>
                        <a:t> </a:t>
                      </a: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59435">
                <a:tc>
                  <a:txBody>
                    <a:bodyPr/>
                    <a:lstStyle/>
                    <a:p>
                      <a:pPr marR="0" indent="0" algn="l" rtl="0">
                        <a:spcBef>
                          <a:spcPts val="0"/>
                        </a:spcBef>
                        <a:spcAft>
                          <a:spcPts val="1400"/>
                        </a:spcAft>
                      </a:pPr>
                      <a:r>
                        <a:rPr lang="en-AU" sz="1400" kern="1400">
                          <a:solidFill>
                            <a:srgbClr val="000000"/>
                          </a:solidFill>
                          <a:effectLst/>
                          <a:latin typeface="Arial"/>
                        </a:rPr>
                        <a:t>2001-2003</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690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89 [87, 92]</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77 [73, 80]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37 [33, 40]</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15 [12, 18]</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59435">
                <a:tc>
                  <a:txBody>
                    <a:bodyPr/>
                    <a:lstStyle/>
                    <a:p>
                      <a:pPr marR="0" indent="0" algn="l" rtl="0">
                        <a:spcBef>
                          <a:spcPts val="0"/>
                        </a:spcBef>
                        <a:spcAft>
                          <a:spcPts val="1400"/>
                        </a:spcAft>
                      </a:pPr>
                      <a:r>
                        <a:rPr lang="en-AU" sz="1400" kern="1400">
                          <a:solidFill>
                            <a:srgbClr val="000000"/>
                          </a:solidFill>
                          <a:effectLst/>
                          <a:latin typeface="Arial"/>
                        </a:rPr>
                        <a:t>2004-2006</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685</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88 [85, 90]</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76 [73, 79]</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41 [37, 45]</a:t>
                      </a:r>
                      <a:endParaRPr lang="en-AU" sz="1400" kern="1400" dirty="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19 [16, 22]</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98053">
                <a:tc>
                  <a:txBody>
                    <a:bodyPr/>
                    <a:lstStyle/>
                    <a:p>
                      <a:pPr marR="0" indent="0" algn="l" rtl="0">
                        <a:spcBef>
                          <a:spcPts val="0"/>
                        </a:spcBef>
                        <a:spcAft>
                          <a:spcPts val="1400"/>
                        </a:spcAft>
                      </a:pPr>
                      <a:r>
                        <a:rPr lang="en-AU" sz="1400" kern="1400">
                          <a:solidFill>
                            <a:srgbClr val="000000"/>
                          </a:solidFill>
                          <a:effectLst/>
                          <a:latin typeface="Arial"/>
                        </a:rPr>
                        <a:t>2007-2009</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665</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89 [86, 91]</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79 [75, 82]</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42 [38, 46]</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21 [17, 25]</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59435">
                <a:tc>
                  <a:txBody>
                    <a:bodyPr/>
                    <a:lstStyle/>
                    <a:p>
                      <a:pPr marR="0" indent="0" algn="l" rtl="0">
                        <a:spcBef>
                          <a:spcPts val="0"/>
                        </a:spcBef>
                        <a:spcAft>
                          <a:spcPts val="1400"/>
                        </a:spcAft>
                      </a:pPr>
                      <a:r>
                        <a:rPr lang="en-AU" sz="1400" kern="1400">
                          <a:solidFill>
                            <a:srgbClr val="000000"/>
                          </a:solidFill>
                          <a:effectLst/>
                          <a:latin typeface="Arial"/>
                        </a:rPr>
                        <a:t>2010-2012</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649</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89 [86, 91]</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80 [76, 83]</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a:solidFill>
                            <a:srgbClr val="000000"/>
                          </a:solidFill>
                          <a:effectLst/>
                          <a:latin typeface="Arial"/>
                        </a:rPr>
                        <a:t>-</a:t>
                      </a:r>
                      <a:endParaRPr lang="en-AU" sz="1400" kern="1400">
                        <a:solidFill>
                          <a:srgbClr val="000000"/>
                        </a:solidFill>
                        <a:effectLst/>
                        <a:latin typeface="Times New Roman"/>
                      </a:endParaRPr>
                    </a:p>
                  </a:txBody>
                  <a:tcPr marL="35992" marR="35992" marT="17996" marB="17996" anchor="ctr">
                    <a:lnL>
                      <a:noFill/>
                    </a:lnL>
                    <a:lnR>
                      <a:noFill/>
                    </a:lnR>
                    <a:lnT>
                      <a:noFill/>
                    </a:lnT>
                    <a:lnB>
                      <a:noFill/>
                    </a:lnB>
                  </a:tcPr>
                </a:tc>
                <a:tc>
                  <a:txBody>
                    <a:bodyPr/>
                    <a:lstStyle/>
                    <a:p>
                      <a:pPr marR="0" indent="0" algn="ctr" rtl="0">
                        <a:spcBef>
                          <a:spcPts val="0"/>
                        </a:spcBef>
                        <a:spcAft>
                          <a:spcPts val="1400"/>
                        </a:spcAft>
                      </a:pPr>
                      <a:r>
                        <a:rPr lang="en-AU" sz="1400" kern="1400" dirty="0">
                          <a:solidFill>
                            <a:srgbClr val="000000"/>
                          </a:solidFill>
                          <a:effectLst/>
                          <a:latin typeface="Arial"/>
                        </a:rPr>
                        <a:t>-</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62367">
                <a:tc>
                  <a:txBody>
                    <a:bodyPr/>
                    <a:lstStyle/>
                    <a:p>
                      <a:pPr marR="0" indent="0" algn="ctr"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a:solidFill>
                            <a:srgbClr val="000000"/>
                          </a:solidFill>
                          <a:effectLst/>
                          <a:latin typeface="Tahoma"/>
                        </a:rPr>
                        <a:t> </a:t>
                      </a:r>
                      <a:endParaRPr lang="en-AU" sz="1400" kern="1400">
                        <a:solidFill>
                          <a:srgbClr val="000000"/>
                        </a:solidFill>
                        <a:effectLst/>
                        <a:latin typeface="Times New Roman"/>
                      </a:endParaRPr>
                    </a:p>
                  </a:txBody>
                  <a:tcPr marL="35992" marR="35992" marT="17996" marB="17996" anchor="ctr">
                    <a:lnL>
                      <a:noFill/>
                    </a:lnL>
                    <a:lnR>
                      <a:noFill/>
                    </a:lnR>
                    <a:lnT>
                      <a:noFill/>
                    </a:lnT>
                    <a:lnB w="12700" cap="flat" cmpd="sng" algn="ctr">
                      <a:solidFill>
                        <a:srgbClr val="0000FF"/>
                      </a:solidFill>
                      <a:prstDash val="solid"/>
                      <a:round/>
                      <a:headEnd type="none" w="med" len="med"/>
                      <a:tailEnd type="none" w="med" len="med"/>
                    </a:lnB>
                  </a:tcPr>
                </a:tc>
                <a:tc>
                  <a:txBody>
                    <a:bodyPr/>
                    <a:lstStyle/>
                    <a:p>
                      <a:pPr marR="0" indent="0" algn="l" rtl="0">
                        <a:lnSpc>
                          <a:spcPct val="75000"/>
                        </a:lnSpc>
                        <a:spcBef>
                          <a:spcPts val="0"/>
                        </a:spcBef>
                        <a:spcAft>
                          <a:spcPts val="0"/>
                        </a:spcAft>
                      </a:pPr>
                      <a:r>
                        <a:rPr lang="en-AU" sz="1400" kern="1400" dirty="0">
                          <a:solidFill>
                            <a:srgbClr val="000000"/>
                          </a:solidFill>
                          <a:effectLst/>
                          <a:latin typeface="Tahoma"/>
                        </a:rPr>
                        <a:t> </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bl>
          </a:graphicData>
        </a:graphic>
      </p:graphicFrame>
      <p:sp>
        <p:nvSpPr>
          <p:cNvPr id="9" name="Control 1"/>
          <p:cNvSpPr>
            <a:spLocks noChangeArrowheads="1" noChangeShapeType="1"/>
          </p:cNvSpPr>
          <p:nvPr/>
        </p:nvSpPr>
        <p:spPr bwMode="auto">
          <a:xfrm>
            <a:off x="4200525" y="3063875"/>
            <a:ext cx="4043363" cy="334486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1547591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315568" y="247734"/>
            <a:ext cx="8503200" cy="5713200"/>
            <a:chOff x="108037506" y="109149930"/>
            <a:chExt cx="4187899" cy="2931083"/>
          </a:xfrm>
        </p:grpSpPr>
        <p:sp>
          <p:nvSpPr>
            <p:cNvPr id="9" name="Text Box 2"/>
            <p:cNvSpPr txBox="1">
              <a:spLocks noChangeArrowheads="1"/>
            </p:cNvSpPr>
            <p:nvPr/>
          </p:nvSpPr>
          <p:spPr bwMode="auto">
            <a:xfrm>
              <a:off x="108089304" y="109149930"/>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6.39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4035" name="Picture 3" descr="tech_surv8"/>
            <p:cNvPicPr>
              <a:picLocks noChangeAspect="1" noChangeArrowheads="1"/>
            </p:cNvPicPr>
            <p:nvPr/>
          </p:nvPicPr>
          <p:blipFill>
            <a:blip r:embed="rId3" cstate="print">
              <a:extLst>
                <a:ext uri="{28A0092B-C50C-407E-A947-70E740481C1C}">
                  <a14:useLocalDpi xmlns:a14="http://schemas.microsoft.com/office/drawing/2010/main" val="0"/>
                </a:ext>
              </a:extLst>
            </a:blip>
            <a:srcRect t="1320" b="1320"/>
            <a:stretch>
              <a:fillRect/>
            </a:stretch>
          </p:blipFill>
          <p:spPr bwMode="auto">
            <a:xfrm>
              <a:off x="108037506" y="109342688"/>
              <a:ext cx="4187899" cy="273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9682393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247375" y="258113"/>
            <a:ext cx="8503200" cy="5713200"/>
            <a:chOff x="108051321" y="112004995"/>
            <a:chExt cx="4168326" cy="2934075"/>
          </a:xfrm>
        </p:grpSpPr>
        <p:sp>
          <p:nvSpPr>
            <p:cNvPr id="9" name="Text Box 2"/>
            <p:cNvSpPr txBox="1">
              <a:spLocks noChangeArrowheads="1"/>
            </p:cNvSpPr>
            <p:nvPr/>
          </p:nvSpPr>
          <p:spPr bwMode="auto">
            <a:xfrm>
              <a:off x="108221499" y="112004995"/>
              <a:ext cx="11906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6.40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107" name="Picture 3" descr="tech_surv9"/>
            <p:cNvPicPr>
              <a:picLocks noChangeAspect="1" noChangeArrowheads="1"/>
            </p:cNvPicPr>
            <p:nvPr/>
          </p:nvPicPr>
          <p:blipFill>
            <a:blip r:embed="rId3" cstate="print">
              <a:extLst>
                <a:ext uri="{28A0092B-C50C-407E-A947-70E740481C1C}">
                  <a14:useLocalDpi xmlns:a14="http://schemas.microsoft.com/office/drawing/2010/main" val="0"/>
                </a:ext>
              </a:extLst>
            </a:blip>
            <a:srcRect t="1334" b="1334"/>
            <a:stretch>
              <a:fillRect/>
            </a:stretch>
          </p:blipFill>
          <p:spPr bwMode="auto">
            <a:xfrm>
              <a:off x="108051321" y="112214323"/>
              <a:ext cx="4168326" cy="2724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466150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3591612446"/>
              </p:ext>
            </p:extLst>
          </p:nvPr>
        </p:nvGraphicFramePr>
        <p:xfrm>
          <a:off x="2486025" y="135735"/>
          <a:ext cx="4336255" cy="6190939"/>
        </p:xfrm>
        <a:graphic>
          <a:graphicData uri="http://schemas.openxmlformats.org/drawingml/2006/table">
            <a:tbl>
              <a:tblPr/>
              <a:tblGrid>
                <a:gridCol w="1714330"/>
                <a:gridCol w="121076"/>
                <a:gridCol w="1003148"/>
                <a:gridCol w="187211"/>
                <a:gridCol w="1310490"/>
              </a:tblGrid>
              <a:tr h="181414">
                <a:tc gridSpan="5">
                  <a:txBody>
                    <a:bodyPr/>
                    <a:lstStyle/>
                    <a:p>
                      <a:pPr marR="0" indent="0" algn="l" rtl="0">
                        <a:spcBef>
                          <a:spcPts val="0"/>
                        </a:spcBef>
                        <a:spcAft>
                          <a:spcPts val="0"/>
                        </a:spcAft>
                      </a:pPr>
                      <a:r>
                        <a:rPr lang="en-AU" sz="600" kern="1400" dirty="0">
                          <a:solidFill>
                            <a:srgbClr val="000000"/>
                          </a:solidFill>
                          <a:effectLst/>
                          <a:latin typeface="Arial Black"/>
                        </a:rPr>
                        <a:t>Figure </a:t>
                      </a:r>
                      <a:r>
                        <a:rPr lang="en-AU" sz="600" kern="1400" dirty="0" smtClean="0">
                          <a:solidFill>
                            <a:srgbClr val="000000"/>
                          </a:solidFill>
                          <a:effectLst/>
                          <a:latin typeface="Arial Black"/>
                        </a:rPr>
                        <a:t>6.41</a:t>
                      </a:r>
                      <a:endParaRPr lang="en-AU" sz="600" kern="1400" dirty="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378249">
                <a:tc gridSpan="5">
                  <a:txBody>
                    <a:bodyPr/>
                    <a:lstStyle/>
                    <a:p>
                      <a:pPr marR="0" indent="0" algn="ctr" rtl="0">
                        <a:spcBef>
                          <a:spcPts val="0"/>
                        </a:spcBef>
                        <a:spcAft>
                          <a:spcPts val="0"/>
                        </a:spcAft>
                      </a:pPr>
                      <a:r>
                        <a:rPr lang="en-AU" sz="800" kern="1400" dirty="0">
                          <a:solidFill>
                            <a:srgbClr val="000000"/>
                          </a:solidFill>
                          <a:effectLst/>
                          <a:latin typeface="Arial Black"/>
                        </a:rPr>
                        <a:t>Causes of Technique Failure  1-Jan-2012 to 31-Dec-2012</a:t>
                      </a:r>
                      <a:endParaRPr lang="en-AU" sz="800" kern="1400" dirty="0">
                        <a:solidFill>
                          <a:srgbClr val="000000"/>
                        </a:solidFill>
                        <a:effectLst/>
                        <a:latin typeface="Times New Roman"/>
                      </a:endParaRPr>
                    </a:p>
                    <a:p>
                      <a:pPr marR="0" indent="0" algn="ctr" rtl="0">
                        <a:spcBef>
                          <a:spcPts val="0"/>
                        </a:spcBef>
                        <a:spcAft>
                          <a:spcPts val="0"/>
                        </a:spcAft>
                      </a:pPr>
                      <a:r>
                        <a:rPr lang="en-AU" sz="800" kern="1400" dirty="0">
                          <a:solidFill>
                            <a:srgbClr val="000000"/>
                          </a:solidFill>
                          <a:effectLst/>
                          <a:latin typeface="Arial Black"/>
                        </a:rPr>
                        <a:t>Excluding Death, Transplantation, Recovery of Renal Function</a:t>
                      </a:r>
                      <a:endParaRPr lang="en-AU" sz="800" kern="1400" dirty="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36191">
                <a:tc>
                  <a:txBody>
                    <a:bodyPr/>
                    <a:lstStyle/>
                    <a:p>
                      <a:pPr marR="0" indent="0" algn="ctr" rtl="0">
                        <a:spcBef>
                          <a:spcPts val="0"/>
                        </a:spcBef>
                        <a:spcAft>
                          <a:spcPts val="0"/>
                        </a:spcAft>
                      </a:pPr>
                      <a:r>
                        <a:rPr lang="en-AU" sz="700" b="1" kern="1400" dirty="0">
                          <a:solidFill>
                            <a:srgbClr val="000000"/>
                          </a:solidFill>
                          <a:effectLst/>
                          <a:latin typeface="Tahoma"/>
                        </a:rPr>
                        <a:t>Causes of Technique Failure</a:t>
                      </a:r>
                      <a:endParaRPr lang="en-AU" sz="700" kern="1400" dirty="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700" b="1"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AU" sz="700" b="1" kern="1400">
                          <a:solidFill>
                            <a:srgbClr val="000000"/>
                          </a:solidFill>
                          <a:effectLst/>
                          <a:latin typeface="Tahoma"/>
                        </a:rPr>
                        <a:t>Australia</a:t>
                      </a:r>
                      <a:endParaRPr lang="en-AU" sz="700" kern="1400">
                        <a:solidFill>
                          <a:srgbClr val="000000"/>
                        </a:solidFill>
                        <a:effectLst/>
                        <a:latin typeface="Times New Roman"/>
                      </a:endParaRPr>
                    </a:p>
                  </a:txBody>
                  <a:tcPr marL="21450" marR="21450" marT="10725" marB="1072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l" rtl="0">
                        <a:spcBef>
                          <a:spcPts val="0"/>
                        </a:spcBef>
                        <a:spcAft>
                          <a:spcPts val="0"/>
                        </a:spcAft>
                      </a:pPr>
                      <a:r>
                        <a:rPr lang="en-AU" sz="700" kern="1400">
                          <a:solidFill>
                            <a:srgbClr val="000000"/>
                          </a:solidFill>
                          <a:effectLst/>
                          <a:latin typeface="Times New Roman"/>
                        </a:rPr>
                        <a:t> </a:t>
                      </a:r>
                    </a:p>
                  </a:txBody>
                  <a:tcPr marL="21450" marR="21450" marT="10725" marB="1072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AU" sz="700" b="1" kern="1400">
                          <a:solidFill>
                            <a:srgbClr val="000000"/>
                          </a:solidFill>
                          <a:effectLst/>
                          <a:latin typeface="Tahoma"/>
                        </a:rPr>
                        <a:t>New Zealand</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r>
              <a:tr h="151506">
                <a:tc>
                  <a:txBody>
                    <a:bodyPr/>
                    <a:lstStyle/>
                    <a:p>
                      <a:pPr marR="0" indent="0" algn="l" rtl="0">
                        <a:spcBef>
                          <a:spcPts val="0"/>
                        </a:spcBef>
                        <a:spcAft>
                          <a:spcPts val="1400"/>
                        </a:spcAft>
                      </a:pPr>
                      <a:r>
                        <a:rPr lang="en-AU" sz="700" kern="1400" dirty="0">
                          <a:solidFill>
                            <a:srgbClr val="000000"/>
                          </a:solidFill>
                          <a:effectLst/>
                          <a:latin typeface="Arial"/>
                        </a:rPr>
                        <a:t>Abdominal Abscess</a:t>
                      </a:r>
                      <a:endParaRPr lang="en-AU" sz="700" kern="1400" dirty="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700" b="1"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700" kern="1400">
                          <a:solidFill>
                            <a:srgbClr val="000000"/>
                          </a:solidFill>
                          <a:effectLst/>
                          <a:latin typeface="Arial"/>
                        </a:rPr>
                        <a:t>4</a:t>
                      </a:r>
                      <a:endParaRPr lang="en-AU" sz="700" kern="1400">
                        <a:solidFill>
                          <a:srgbClr val="000000"/>
                        </a:solidFill>
                        <a:effectLst/>
                        <a:latin typeface="Times New Roman"/>
                      </a:endParaRPr>
                    </a:p>
                  </a:txBody>
                  <a:tcPr marL="21450" marR="21450" marT="10725" marB="1072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US" sz="700" kern="1400">
                          <a:solidFill>
                            <a:srgbClr val="000000"/>
                          </a:solidFill>
                          <a:effectLst/>
                          <a:latin typeface="Tahoma"/>
                        </a:rPr>
                        <a:t> </a:t>
                      </a:r>
                      <a:endParaRPr lang="en-US" sz="700" kern="1400">
                        <a:solidFill>
                          <a:srgbClr val="000000"/>
                        </a:solidFill>
                        <a:effectLst/>
                        <a:latin typeface="Times New Roman"/>
                      </a:endParaRPr>
                    </a:p>
                  </a:txBody>
                  <a:tcPr marL="21450" marR="21450" marT="10725" marB="1072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700" kern="1400">
                          <a:solidFill>
                            <a:srgbClr val="000000"/>
                          </a:solidFill>
                          <a:effectLst/>
                          <a:latin typeface="Arial"/>
                        </a:rPr>
                        <a:t>2</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146399">
                <a:tc>
                  <a:txBody>
                    <a:bodyPr/>
                    <a:lstStyle/>
                    <a:p>
                      <a:pPr marR="0" indent="0" algn="l" rtl="0">
                        <a:spcBef>
                          <a:spcPts val="0"/>
                        </a:spcBef>
                        <a:spcAft>
                          <a:spcPts val="1400"/>
                        </a:spcAft>
                      </a:pPr>
                      <a:r>
                        <a:rPr lang="en-AU" sz="700" kern="1400" dirty="0">
                          <a:solidFill>
                            <a:srgbClr val="000000"/>
                          </a:solidFill>
                          <a:effectLst/>
                          <a:latin typeface="Arial"/>
                        </a:rPr>
                        <a:t>Acute Peritonitis</a:t>
                      </a:r>
                      <a:endParaRPr lang="en-AU" sz="700" kern="1400" dirty="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81</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US" sz="700" kern="1400">
                          <a:solidFill>
                            <a:srgbClr val="000000"/>
                          </a:solidFill>
                          <a:effectLst/>
                          <a:latin typeface="Tahoma"/>
                        </a:rPr>
                        <a:t> </a:t>
                      </a:r>
                      <a:endParaRPr lang="en-US"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26</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46399">
                <a:tc>
                  <a:txBody>
                    <a:bodyPr/>
                    <a:lstStyle/>
                    <a:p>
                      <a:pPr marR="0" indent="0" algn="l" rtl="0">
                        <a:spcBef>
                          <a:spcPts val="0"/>
                        </a:spcBef>
                        <a:spcAft>
                          <a:spcPts val="1400"/>
                        </a:spcAft>
                      </a:pPr>
                      <a:r>
                        <a:rPr lang="en-AU" sz="700" kern="1400" dirty="0">
                          <a:solidFill>
                            <a:srgbClr val="000000"/>
                          </a:solidFill>
                          <a:effectLst/>
                          <a:latin typeface="Arial"/>
                        </a:rPr>
                        <a:t>Diverticulitis</a:t>
                      </a:r>
                      <a:endParaRPr lang="en-AU" sz="700" kern="1400" dirty="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2</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US" sz="700" kern="1400">
                          <a:solidFill>
                            <a:srgbClr val="000000"/>
                          </a:solidFill>
                          <a:effectLst/>
                          <a:latin typeface="Tahoma"/>
                        </a:rPr>
                        <a:t> </a:t>
                      </a:r>
                      <a:endParaRPr lang="en-US"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 </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46399">
                <a:tc>
                  <a:txBody>
                    <a:bodyPr/>
                    <a:lstStyle/>
                    <a:p>
                      <a:pPr marR="0" indent="0" algn="l" rtl="0">
                        <a:spcBef>
                          <a:spcPts val="0"/>
                        </a:spcBef>
                        <a:spcAft>
                          <a:spcPts val="1400"/>
                        </a:spcAft>
                      </a:pPr>
                      <a:r>
                        <a:rPr lang="en-AU" sz="700" kern="1400">
                          <a:solidFill>
                            <a:srgbClr val="000000"/>
                          </a:solidFill>
                          <a:effectLst/>
                          <a:latin typeface="Arial"/>
                        </a:rPr>
                        <a:t>Recurrent/Persistent Peritonitis</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52</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US" sz="700" kern="1400">
                          <a:solidFill>
                            <a:srgbClr val="000000"/>
                          </a:solidFill>
                          <a:effectLst/>
                          <a:latin typeface="Tahoma"/>
                        </a:rPr>
                        <a:t> </a:t>
                      </a:r>
                      <a:endParaRPr lang="en-US"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18</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46399">
                <a:tc>
                  <a:txBody>
                    <a:bodyPr/>
                    <a:lstStyle/>
                    <a:p>
                      <a:pPr marR="0" indent="0" algn="l" rtl="0">
                        <a:spcBef>
                          <a:spcPts val="0"/>
                        </a:spcBef>
                        <a:spcAft>
                          <a:spcPts val="1400"/>
                        </a:spcAft>
                      </a:pPr>
                      <a:r>
                        <a:rPr lang="en-AU" sz="700" kern="1400" dirty="0">
                          <a:solidFill>
                            <a:srgbClr val="000000"/>
                          </a:solidFill>
                          <a:effectLst/>
                          <a:latin typeface="Arial"/>
                        </a:rPr>
                        <a:t>Tunnel/Exit Site Infection</a:t>
                      </a:r>
                      <a:endParaRPr lang="en-AU" sz="700" kern="1400" dirty="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10</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US" sz="700" kern="1400">
                          <a:solidFill>
                            <a:srgbClr val="000000"/>
                          </a:solidFill>
                          <a:effectLst/>
                          <a:latin typeface="Tahoma"/>
                        </a:rPr>
                        <a:t> </a:t>
                      </a:r>
                      <a:endParaRPr lang="en-US"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6</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46399">
                <a:tc>
                  <a:txBody>
                    <a:bodyPr/>
                    <a:lstStyle/>
                    <a:p>
                      <a:pPr marR="0" indent="0" algn="l" rtl="0">
                        <a:spcBef>
                          <a:spcPts val="0"/>
                        </a:spcBef>
                        <a:spcAft>
                          <a:spcPts val="1400"/>
                        </a:spcAft>
                      </a:pPr>
                      <a:r>
                        <a:rPr lang="en-AU" sz="700" kern="1400" dirty="0">
                          <a:solidFill>
                            <a:srgbClr val="000000"/>
                          </a:solidFill>
                          <a:effectLst/>
                          <a:latin typeface="Arial"/>
                        </a:rPr>
                        <a:t>Unspecified Peritoneal Infection</a:t>
                      </a:r>
                      <a:endParaRPr lang="en-AU" sz="700" kern="1400" dirty="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dirty="0">
                          <a:solidFill>
                            <a:srgbClr val="000000"/>
                          </a:solidFill>
                          <a:effectLst/>
                          <a:latin typeface="Tahoma"/>
                        </a:rPr>
                        <a:t> </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6</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US" sz="700" kern="1400">
                          <a:solidFill>
                            <a:srgbClr val="000000"/>
                          </a:solidFill>
                          <a:effectLst/>
                          <a:latin typeface="Tahoma"/>
                        </a:rPr>
                        <a:t> </a:t>
                      </a:r>
                      <a:endParaRPr lang="en-US"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 </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46399">
                <a:tc>
                  <a:txBody>
                    <a:bodyPr/>
                    <a:lstStyle/>
                    <a:p>
                      <a:pPr marR="0" indent="0" algn="l" rtl="0">
                        <a:lnSpc>
                          <a:spcPct val="75000"/>
                        </a:lnSpc>
                        <a:spcBef>
                          <a:spcPts val="0"/>
                        </a:spcBef>
                        <a:spcAft>
                          <a:spcPts val="0"/>
                        </a:spcAft>
                      </a:pPr>
                      <a:r>
                        <a:rPr lang="en-AU" sz="700" b="1" kern="1400">
                          <a:solidFill>
                            <a:srgbClr val="000000"/>
                          </a:solidFill>
                          <a:effectLst/>
                          <a:latin typeface="Tahoma"/>
                        </a:rPr>
                        <a:t>Total Infective Causes</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w="9525" cap="flat" cmpd="sng" algn="ctr">
                      <a:solidFill>
                        <a:srgbClr val="0000FF"/>
                      </a:solidFill>
                      <a:prstDash val="solid"/>
                      <a:round/>
                      <a:headEnd type="none" w="med" len="med"/>
                      <a:tailEnd type="none" w="med" len="med"/>
                    </a:lnB>
                    <a:solidFill>
                      <a:srgbClr val="DDDDFF"/>
                    </a:solidFill>
                  </a:tcPr>
                </a:tc>
                <a:tc>
                  <a:txBody>
                    <a:bodyPr/>
                    <a:lstStyle/>
                    <a:p>
                      <a:pPr marR="0" indent="0" algn="ctr" rtl="0">
                        <a:lnSpc>
                          <a:spcPct val="75000"/>
                        </a:lnSpc>
                        <a:spcBef>
                          <a:spcPts val="0"/>
                        </a:spcBef>
                        <a:spcAft>
                          <a:spcPts val="0"/>
                        </a:spcAft>
                      </a:pPr>
                      <a:r>
                        <a:rPr lang="en-AU" sz="700" b="1"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DDDFF"/>
                    </a:solidFill>
                  </a:tcPr>
                </a:tc>
                <a:tc>
                  <a:txBody>
                    <a:bodyPr/>
                    <a:lstStyle/>
                    <a:p>
                      <a:pPr marR="0" indent="0" algn="ctr" rtl="0">
                        <a:spcBef>
                          <a:spcPts val="0"/>
                        </a:spcBef>
                        <a:spcAft>
                          <a:spcPts val="1400"/>
                        </a:spcAft>
                      </a:pPr>
                      <a:r>
                        <a:rPr lang="en-US" sz="700" b="1" kern="1400" dirty="0">
                          <a:solidFill>
                            <a:srgbClr val="000000"/>
                          </a:solidFill>
                          <a:effectLst/>
                          <a:latin typeface="Arial"/>
                        </a:rPr>
                        <a:t>155 (30%)</a:t>
                      </a:r>
                      <a:endParaRPr lang="en-US" sz="700" kern="1400" dirty="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DDDFF"/>
                    </a:solidFill>
                  </a:tcPr>
                </a:tc>
                <a:tc>
                  <a:txBody>
                    <a:bodyPr/>
                    <a:lstStyle/>
                    <a:p>
                      <a:pPr marR="0" indent="0" algn="ctr" rtl="0">
                        <a:spcBef>
                          <a:spcPts val="0"/>
                        </a:spcBef>
                        <a:spcAft>
                          <a:spcPts val="1400"/>
                        </a:spcAft>
                      </a:pPr>
                      <a:r>
                        <a:rPr lang="en-US" sz="700" b="1" kern="1400">
                          <a:solidFill>
                            <a:srgbClr val="000000"/>
                          </a:solidFill>
                          <a:effectLst/>
                          <a:latin typeface="Tahoma"/>
                        </a:rPr>
                        <a:t> </a:t>
                      </a:r>
                      <a:endParaRPr lang="en-US"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DDDFF"/>
                    </a:solidFill>
                  </a:tcPr>
                </a:tc>
                <a:tc>
                  <a:txBody>
                    <a:bodyPr/>
                    <a:lstStyle/>
                    <a:p>
                      <a:pPr marR="0" indent="0" algn="ctr" rtl="0">
                        <a:spcBef>
                          <a:spcPts val="0"/>
                        </a:spcBef>
                        <a:spcAft>
                          <a:spcPts val="1400"/>
                        </a:spcAft>
                      </a:pPr>
                      <a:r>
                        <a:rPr lang="en-US" sz="700" b="1" kern="1400">
                          <a:solidFill>
                            <a:srgbClr val="000000"/>
                          </a:solidFill>
                          <a:effectLst/>
                          <a:latin typeface="Arial"/>
                        </a:rPr>
                        <a:t>52 (34%)</a:t>
                      </a:r>
                      <a:endParaRPr lang="en-US"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w="9525" cap="flat" cmpd="sng" algn="ctr">
                      <a:solidFill>
                        <a:srgbClr val="0000FF"/>
                      </a:solidFill>
                      <a:prstDash val="solid"/>
                      <a:round/>
                      <a:headEnd type="none" w="med" len="med"/>
                      <a:tailEnd type="none" w="med" len="med"/>
                    </a:lnB>
                    <a:solidFill>
                      <a:srgbClr val="DDDDFF"/>
                    </a:solidFill>
                  </a:tcPr>
                </a:tc>
              </a:tr>
              <a:tr h="126737">
                <a:tc>
                  <a:txBody>
                    <a:bodyPr/>
                    <a:lstStyle/>
                    <a:p>
                      <a:pPr marR="0" indent="0" algn="l" rtl="0">
                        <a:spcBef>
                          <a:spcPts val="0"/>
                        </a:spcBef>
                        <a:spcAft>
                          <a:spcPts val="1400"/>
                        </a:spcAft>
                      </a:pPr>
                      <a:r>
                        <a:rPr lang="en-AU" sz="700" kern="1400">
                          <a:solidFill>
                            <a:srgbClr val="000000"/>
                          </a:solidFill>
                          <a:effectLst/>
                          <a:latin typeface="Arial"/>
                        </a:rPr>
                        <a:t>Catheter Migrated</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700" kern="1400" dirty="0">
                          <a:solidFill>
                            <a:srgbClr val="000000"/>
                          </a:solidFill>
                          <a:effectLst/>
                          <a:latin typeface="Arial"/>
                        </a:rPr>
                        <a:t>4</a:t>
                      </a:r>
                      <a:endParaRPr lang="en-AU" sz="700" kern="1400" dirty="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700" kern="1400">
                          <a:solidFill>
                            <a:srgbClr val="000000"/>
                          </a:solidFill>
                          <a:effectLst/>
                          <a:latin typeface="Arial"/>
                        </a:rPr>
                        <a:t> </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US" sz="700" kern="1400">
                          <a:solidFill>
                            <a:srgbClr val="000000"/>
                          </a:solidFill>
                          <a:effectLst/>
                          <a:latin typeface="Arial"/>
                        </a:rPr>
                        <a:t> </a:t>
                      </a:r>
                      <a:endParaRPr lang="en-US"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Evacuation Of Hematoma</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dirty="0">
                          <a:solidFill>
                            <a:srgbClr val="000000"/>
                          </a:solidFill>
                          <a:effectLst/>
                          <a:latin typeface="Arial"/>
                        </a:rPr>
                        <a:t>1</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US" sz="700" kern="1400">
                          <a:solidFill>
                            <a:srgbClr val="000000"/>
                          </a:solidFill>
                          <a:effectLst/>
                          <a:latin typeface="Arial"/>
                        </a:rPr>
                        <a:t> </a:t>
                      </a:r>
                      <a:endParaRPr lang="en-US"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26737">
                <a:tc>
                  <a:txBody>
                    <a:bodyPr/>
                    <a:lstStyle/>
                    <a:p>
                      <a:pPr marR="0" indent="0" algn="l" rtl="0">
                        <a:spcBef>
                          <a:spcPts val="0"/>
                        </a:spcBef>
                        <a:spcAft>
                          <a:spcPts val="1400"/>
                        </a:spcAft>
                      </a:pPr>
                      <a:r>
                        <a:rPr lang="en-AU" sz="700" kern="1400">
                          <a:solidFill>
                            <a:srgbClr val="000000"/>
                          </a:solidFill>
                          <a:effectLst/>
                          <a:latin typeface="Arial"/>
                        </a:rPr>
                        <a:t>Inadequate Fluid Ultrafiltration</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dirty="0">
                          <a:solidFill>
                            <a:srgbClr val="000000"/>
                          </a:solidFill>
                          <a:effectLst/>
                          <a:latin typeface="Arial"/>
                        </a:rPr>
                        <a:t>26</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US" sz="700" kern="1400">
                          <a:solidFill>
                            <a:srgbClr val="000000"/>
                          </a:solidFill>
                          <a:effectLst/>
                          <a:latin typeface="Arial"/>
                        </a:rPr>
                        <a:t>16</a:t>
                      </a:r>
                      <a:endParaRPr lang="en-US"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38923">
                <a:tc>
                  <a:txBody>
                    <a:bodyPr/>
                    <a:lstStyle/>
                    <a:p>
                      <a:pPr marR="0" indent="0" algn="l" rtl="0">
                        <a:spcBef>
                          <a:spcPts val="0"/>
                        </a:spcBef>
                        <a:spcAft>
                          <a:spcPts val="1400"/>
                        </a:spcAft>
                      </a:pPr>
                      <a:r>
                        <a:rPr lang="en-AU" sz="700" kern="1400">
                          <a:solidFill>
                            <a:srgbClr val="000000"/>
                          </a:solidFill>
                          <a:effectLst/>
                          <a:latin typeface="Arial"/>
                        </a:rPr>
                        <a:t>Inadequate Solute Clearance</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48</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US" sz="700" kern="1400">
                          <a:solidFill>
                            <a:srgbClr val="000000"/>
                          </a:solidFill>
                          <a:effectLst/>
                          <a:latin typeface="Arial"/>
                        </a:rPr>
                        <a:t>16</a:t>
                      </a:r>
                      <a:endParaRPr lang="en-US"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38923">
                <a:tc>
                  <a:txBody>
                    <a:bodyPr/>
                    <a:lstStyle/>
                    <a:p>
                      <a:pPr marR="0" indent="0" algn="l" rtl="0">
                        <a:lnSpc>
                          <a:spcPct val="75000"/>
                        </a:lnSpc>
                        <a:spcBef>
                          <a:spcPts val="0"/>
                        </a:spcBef>
                        <a:spcAft>
                          <a:spcPts val="0"/>
                        </a:spcAft>
                      </a:pPr>
                      <a:r>
                        <a:rPr lang="en-AU" sz="700" b="1" kern="1400">
                          <a:solidFill>
                            <a:srgbClr val="000000"/>
                          </a:solidFill>
                          <a:effectLst/>
                          <a:latin typeface="Tahoma"/>
                        </a:rPr>
                        <a:t>Total Dialysis Failure</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spcBef>
                          <a:spcPts val="0"/>
                        </a:spcBef>
                        <a:spcAft>
                          <a:spcPts val="1400"/>
                        </a:spcAft>
                      </a:pPr>
                      <a:r>
                        <a:rPr lang="en-US" sz="700" b="1" kern="1400" dirty="0">
                          <a:solidFill>
                            <a:srgbClr val="000000"/>
                          </a:solidFill>
                          <a:effectLst/>
                          <a:latin typeface="Arial"/>
                        </a:rPr>
                        <a:t>79 (15%)</a:t>
                      </a:r>
                      <a:endParaRPr lang="en-US" sz="700" kern="1400" dirty="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lnSpc>
                          <a:spcPct val="75000"/>
                        </a:lnSpc>
                        <a:spcBef>
                          <a:spcPts val="0"/>
                        </a:spcBef>
                        <a:spcAft>
                          <a:spcPts val="0"/>
                        </a:spcAft>
                      </a:pPr>
                      <a:r>
                        <a:rPr lang="en-AU" sz="700" b="1"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spcBef>
                          <a:spcPts val="0"/>
                        </a:spcBef>
                        <a:spcAft>
                          <a:spcPts val="1400"/>
                        </a:spcAft>
                      </a:pPr>
                      <a:r>
                        <a:rPr lang="en-US" sz="700" b="1" kern="1400">
                          <a:solidFill>
                            <a:srgbClr val="000000"/>
                          </a:solidFill>
                          <a:effectLst/>
                          <a:latin typeface="Arial"/>
                        </a:rPr>
                        <a:t>32 (21%)</a:t>
                      </a:r>
                      <a:endParaRPr lang="en-US"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w="9525" cap="flat" cmpd="sng" algn="ctr">
                      <a:solidFill>
                        <a:srgbClr val="0000FF"/>
                      </a:solidFill>
                      <a:prstDash val="solid"/>
                      <a:round/>
                      <a:headEnd type="none" w="med" len="med"/>
                      <a:tailEnd type="none" w="med" len="med"/>
                    </a:lnB>
                    <a:solidFill>
                      <a:srgbClr val="DFDFFF"/>
                    </a:solidFill>
                  </a:tcPr>
                </a:tc>
              </a:tr>
              <a:tr h="126737">
                <a:tc>
                  <a:txBody>
                    <a:bodyPr/>
                    <a:lstStyle/>
                    <a:p>
                      <a:pPr marR="0" indent="0" algn="l" rtl="0">
                        <a:spcBef>
                          <a:spcPts val="0"/>
                        </a:spcBef>
                        <a:spcAft>
                          <a:spcPts val="1400"/>
                        </a:spcAft>
                      </a:pPr>
                      <a:r>
                        <a:rPr lang="en-AU" sz="700" kern="1400">
                          <a:solidFill>
                            <a:srgbClr val="000000"/>
                          </a:solidFill>
                          <a:effectLst/>
                          <a:latin typeface="Arial"/>
                        </a:rPr>
                        <a:t>Abdominal Pain</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700" kern="1400">
                          <a:solidFill>
                            <a:srgbClr val="000000"/>
                          </a:solidFill>
                          <a:effectLst/>
                          <a:latin typeface="Arial"/>
                        </a:rPr>
                        <a:t>4</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700" kern="1400">
                          <a:solidFill>
                            <a:srgbClr val="000000"/>
                          </a:solidFill>
                          <a:effectLst/>
                          <a:latin typeface="Arial"/>
                        </a:rPr>
                        <a:t>1</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Cardiovascular Instability</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dirty="0">
                          <a:solidFill>
                            <a:srgbClr val="000000"/>
                          </a:solidFill>
                          <a:effectLst/>
                          <a:latin typeface="Arial"/>
                        </a:rPr>
                        <a:t>2</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1</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Catheter Block</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dirty="0">
                          <a:solidFill>
                            <a:srgbClr val="000000"/>
                          </a:solidFill>
                          <a:effectLst/>
                          <a:latin typeface="Arial"/>
                        </a:rPr>
                        <a:t>17</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2</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Catheter Fell Out</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1</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1</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14746">
                <a:tc>
                  <a:txBody>
                    <a:bodyPr/>
                    <a:lstStyle/>
                    <a:p>
                      <a:pPr marR="0" indent="0" algn="l" rtl="0">
                        <a:spcBef>
                          <a:spcPts val="0"/>
                        </a:spcBef>
                        <a:spcAft>
                          <a:spcPts val="1400"/>
                        </a:spcAft>
                      </a:pPr>
                      <a:r>
                        <a:rPr lang="en-AU" sz="700" kern="1400">
                          <a:solidFill>
                            <a:srgbClr val="000000"/>
                          </a:solidFill>
                          <a:effectLst/>
                          <a:latin typeface="Arial"/>
                        </a:rPr>
                        <a:t>Dialysate Leak</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dirty="0">
                          <a:solidFill>
                            <a:srgbClr val="000000"/>
                          </a:solidFill>
                          <a:effectLst/>
                          <a:latin typeface="Arial"/>
                        </a:rPr>
                        <a:t>34</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5</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Hernia</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dirty="0">
                          <a:solidFill>
                            <a:srgbClr val="000000"/>
                          </a:solidFill>
                          <a:effectLst/>
                          <a:latin typeface="Arial"/>
                        </a:rPr>
                        <a:t>25</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5</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Hydrothorax</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3</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 </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Multiple Adhesions</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2</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Pleural Effusion</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dirty="0">
                          <a:solidFill>
                            <a:srgbClr val="000000"/>
                          </a:solidFill>
                          <a:effectLst/>
                          <a:latin typeface="Arial"/>
                        </a:rPr>
                        <a:t>4</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 </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Sclerosing Peritonitis</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dirty="0">
                          <a:solidFill>
                            <a:srgbClr val="000000"/>
                          </a:solidFill>
                          <a:effectLst/>
                          <a:latin typeface="Arial"/>
                        </a:rPr>
                        <a:t>1</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3</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Scrotal Oedema</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dirty="0">
                          <a:solidFill>
                            <a:srgbClr val="000000"/>
                          </a:solidFill>
                          <a:effectLst/>
                          <a:latin typeface="Arial"/>
                        </a:rPr>
                        <a:t>6</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1</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Surgery</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dirty="0">
                          <a:solidFill>
                            <a:srgbClr val="000000"/>
                          </a:solidFill>
                          <a:effectLst/>
                          <a:latin typeface="Arial"/>
                        </a:rPr>
                        <a:t>24</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12</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63681">
                <a:tc>
                  <a:txBody>
                    <a:bodyPr/>
                    <a:lstStyle/>
                    <a:p>
                      <a:pPr marR="0" indent="0" algn="l" rtl="0">
                        <a:lnSpc>
                          <a:spcPct val="75000"/>
                        </a:lnSpc>
                        <a:spcBef>
                          <a:spcPts val="0"/>
                        </a:spcBef>
                        <a:spcAft>
                          <a:spcPts val="0"/>
                        </a:spcAft>
                      </a:pPr>
                      <a:r>
                        <a:rPr lang="en-AU" sz="700" b="1" kern="1400">
                          <a:solidFill>
                            <a:srgbClr val="000000"/>
                          </a:solidFill>
                          <a:effectLst/>
                          <a:latin typeface="Tahoma"/>
                        </a:rPr>
                        <a:t>Total Technical Failure</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spcBef>
                          <a:spcPts val="0"/>
                        </a:spcBef>
                        <a:spcAft>
                          <a:spcPts val="1400"/>
                        </a:spcAft>
                      </a:pPr>
                      <a:r>
                        <a:rPr lang="en-US" sz="700" b="1" kern="1400" dirty="0">
                          <a:solidFill>
                            <a:srgbClr val="000000"/>
                          </a:solidFill>
                          <a:effectLst/>
                          <a:latin typeface="Arial"/>
                        </a:rPr>
                        <a:t>121 (23%)</a:t>
                      </a:r>
                      <a:endParaRPr lang="en-US" sz="700" kern="1400" dirty="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lnSpc>
                          <a:spcPct val="75000"/>
                        </a:lnSpc>
                        <a:spcBef>
                          <a:spcPts val="0"/>
                        </a:spcBef>
                        <a:spcAft>
                          <a:spcPts val="0"/>
                        </a:spcAft>
                      </a:pPr>
                      <a:r>
                        <a:rPr lang="en-AU" sz="700" b="1"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spcBef>
                          <a:spcPts val="0"/>
                        </a:spcBef>
                        <a:spcAft>
                          <a:spcPts val="1400"/>
                        </a:spcAft>
                      </a:pPr>
                      <a:r>
                        <a:rPr lang="en-US" sz="700" b="1" kern="1400">
                          <a:solidFill>
                            <a:srgbClr val="000000"/>
                          </a:solidFill>
                          <a:effectLst/>
                          <a:latin typeface="Arial"/>
                        </a:rPr>
                        <a:t>33 (22%)</a:t>
                      </a:r>
                      <a:endParaRPr lang="en-US"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w="9525" cap="flat" cmpd="sng" algn="ctr">
                      <a:solidFill>
                        <a:srgbClr val="0000FF"/>
                      </a:solidFill>
                      <a:prstDash val="solid"/>
                      <a:round/>
                      <a:headEnd type="none" w="med" len="med"/>
                      <a:tailEnd type="none" w="med" len="med"/>
                    </a:lnB>
                    <a:solidFill>
                      <a:srgbClr val="DFDFFF"/>
                    </a:solidFill>
                  </a:tcPr>
                </a:tc>
              </a:tr>
              <a:tr h="126737">
                <a:tc>
                  <a:txBody>
                    <a:bodyPr/>
                    <a:lstStyle/>
                    <a:p>
                      <a:pPr marR="0" indent="0" algn="l" rtl="0">
                        <a:spcBef>
                          <a:spcPts val="0"/>
                        </a:spcBef>
                        <a:spcAft>
                          <a:spcPts val="1400"/>
                        </a:spcAft>
                      </a:pPr>
                      <a:r>
                        <a:rPr lang="en-AU" sz="700" kern="1400">
                          <a:solidFill>
                            <a:srgbClr val="000000"/>
                          </a:solidFill>
                          <a:effectLst/>
                          <a:latin typeface="Arial"/>
                        </a:rPr>
                        <a:t>Geography-Poor Access Dialysis Service</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1400"/>
                        </a:spcAft>
                      </a:pPr>
                      <a:r>
                        <a:rPr lang="en-AU" sz="700" kern="1400">
                          <a:solidFill>
                            <a:srgbClr val="000000"/>
                          </a:solidFill>
                          <a:effectLst/>
                          <a:latin typeface="Arial"/>
                        </a:rPr>
                        <a:t>1</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tcPr>
                </a:tc>
                <a:tc>
                  <a:txBody>
                    <a:bodyPr/>
                    <a:lstStyle/>
                    <a:p>
                      <a:pPr marR="0" indent="0" algn="ctr" rtl="0">
                        <a:spcBef>
                          <a:spcPts val="0"/>
                        </a:spcBef>
                        <a:spcAft>
                          <a:spcPts val="0"/>
                        </a:spcAft>
                      </a:pPr>
                      <a:r>
                        <a:rPr lang="en-AU" sz="700" kern="1400">
                          <a:solidFill>
                            <a:srgbClr val="000000"/>
                          </a:solidFill>
                          <a:effectLst/>
                          <a:latin typeface="Times New Roman"/>
                        </a:rPr>
                        <a:t> </a:t>
                      </a:r>
                    </a:p>
                  </a:txBody>
                  <a:tcPr marL="21450" marR="21450" marT="10725" marB="10725" anchor="ctr">
                    <a:lnL>
                      <a:noFill/>
                    </a:lnL>
                    <a:lnR w="12700"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a:noFill/>
                    </a:lnB>
                  </a:tcPr>
                </a:tc>
              </a:tr>
              <a:tr h="122906">
                <a:tc>
                  <a:txBody>
                    <a:bodyPr/>
                    <a:lstStyle/>
                    <a:p>
                      <a:pPr marR="0" indent="0" algn="l" rtl="0">
                        <a:spcBef>
                          <a:spcPts val="0"/>
                        </a:spcBef>
                        <a:spcAft>
                          <a:spcPts val="1400"/>
                        </a:spcAft>
                      </a:pPr>
                      <a:r>
                        <a:rPr lang="en-AU" sz="700" kern="1400">
                          <a:solidFill>
                            <a:srgbClr val="000000"/>
                          </a:solidFill>
                          <a:effectLst/>
                          <a:latin typeface="Arial"/>
                        </a:rPr>
                        <a:t>Patient Preference</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25</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dirty="0">
                          <a:solidFill>
                            <a:srgbClr val="000000"/>
                          </a:solidFill>
                          <a:effectLst/>
                          <a:latin typeface="Tahoma"/>
                        </a:rPr>
                        <a:t> </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0"/>
                        </a:spcAft>
                      </a:pPr>
                      <a:r>
                        <a:rPr lang="en-AU" sz="700" kern="1400">
                          <a:solidFill>
                            <a:srgbClr val="000000"/>
                          </a:solidFill>
                          <a:effectLst/>
                          <a:latin typeface="Times New Roman"/>
                        </a:rPr>
                        <a:t>6</a:t>
                      </a: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26737">
                <a:tc>
                  <a:txBody>
                    <a:bodyPr/>
                    <a:lstStyle/>
                    <a:p>
                      <a:pPr marR="0" indent="0" algn="l" rtl="0">
                        <a:spcBef>
                          <a:spcPts val="0"/>
                        </a:spcBef>
                        <a:spcAft>
                          <a:spcPts val="1400"/>
                        </a:spcAft>
                      </a:pPr>
                      <a:r>
                        <a:rPr lang="en-AU" sz="700" kern="1400">
                          <a:solidFill>
                            <a:srgbClr val="000000"/>
                          </a:solidFill>
                          <a:effectLst/>
                          <a:latin typeface="Arial"/>
                        </a:rPr>
                        <a:t>Unable To Manage Self-Care</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36</a:t>
                      </a:r>
                      <a:endParaRPr lang="en-AU" sz="700" kern="140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lnSpc>
                          <a:spcPct val="75000"/>
                        </a:lnSpc>
                        <a:spcBef>
                          <a:spcPts val="0"/>
                        </a:spcBef>
                        <a:spcAft>
                          <a:spcPts val="0"/>
                        </a:spcAft>
                      </a:pPr>
                      <a:r>
                        <a:rPr lang="en-AU" sz="700" kern="1400" dirty="0">
                          <a:solidFill>
                            <a:srgbClr val="000000"/>
                          </a:solidFill>
                          <a:effectLst/>
                          <a:latin typeface="Tahoma"/>
                        </a:rPr>
                        <a:t> </a:t>
                      </a:r>
                      <a:endParaRPr lang="en-AU" sz="700" kern="1400" dirty="0">
                        <a:solidFill>
                          <a:srgbClr val="000000"/>
                        </a:solidFill>
                        <a:effectLst/>
                        <a:latin typeface="Times New Roman"/>
                      </a:endParaRPr>
                    </a:p>
                  </a:txBody>
                  <a:tcPr marL="21450" marR="21450" marT="10725" marB="10725" anchor="ctr">
                    <a:lnL>
                      <a:noFill/>
                    </a:lnL>
                    <a:lnR>
                      <a:noFill/>
                    </a:lnR>
                    <a:lnT>
                      <a:noFill/>
                    </a:lnT>
                    <a:lnB>
                      <a:noFill/>
                    </a:lnB>
                  </a:tcPr>
                </a:tc>
                <a:tc>
                  <a:txBody>
                    <a:bodyPr/>
                    <a:lstStyle/>
                    <a:p>
                      <a:pPr marR="0" indent="0" algn="ctr" rtl="0">
                        <a:spcBef>
                          <a:spcPts val="0"/>
                        </a:spcBef>
                        <a:spcAft>
                          <a:spcPts val="1400"/>
                        </a:spcAft>
                      </a:pPr>
                      <a:r>
                        <a:rPr lang="en-AU" sz="700" kern="1400">
                          <a:solidFill>
                            <a:srgbClr val="000000"/>
                          </a:solidFill>
                          <a:effectLst/>
                          <a:latin typeface="Arial"/>
                        </a:rPr>
                        <a:t>7</a:t>
                      </a:r>
                      <a:endParaRPr lang="en-AU" sz="700" kern="140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tcPr>
                </a:tc>
              </a:tr>
              <a:tr h="161875">
                <a:tc>
                  <a:txBody>
                    <a:bodyPr/>
                    <a:lstStyle/>
                    <a:p>
                      <a:pPr marR="0" indent="0" algn="l" rtl="0">
                        <a:spcBef>
                          <a:spcPts val="0"/>
                        </a:spcBef>
                        <a:spcAft>
                          <a:spcPts val="1400"/>
                        </a:spcAft>
                      </a:pPr>
                      <a:r>
                        <a:rPr lang="en-AU" sz="700" b="1" kern="1400">
                          <a:solidFill>
                            <a:srgbClr val="000000"/>
                          </a:solidFill>
                          <a:effectLst/>
                          <a:latin typeface="Arial"/>
                        </a:rPr>
                        <a:t>Total Patient Preference</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w="9525" cap="flat" cmpd="sng" algn="ctr">
                      <a:solidFill>
                        <a:srgbClr val="0000FF"/>
                      </a:solidFill>
                      <a:prstDash val="solid"/>
                      <a:round/>
                      <a:headEnd type="none" w="med" len="med"/>
                      <a:tailEnd type="none" w="med" len="med"/>
                    </a:lnB>
                    <a:solidFill>
                      <a:srgbClr val="DDDD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DDDFF"/>
                    </a:solidFill>
                  </a:tcPr>
                </a:tc>
                <a:tc>
                  <a:txBody>
                    <a:bodyPr/>
                    <a:lstStyle/>
                    <a:p>
                      <a:pPr marR="0" indent="0" algn="ctr" rtl="0">
                        <a:spcBef>
                          <a:spcPts val="0"/>
                        </a:spcBef>
                        <a:spcAft>
                          <a:spcPts val="1400"/>
                        </a:spcAft>
                      </a:pPr>
                      <a:r>
                        <a:rPr lang="en-AU" sz="700" b="1" kern="1400">
                          <a:solidFill>
                            <a:srgbClr val="000000"/>
                          </a:solidFill>
                          <a:effectLst/>
                          <a:latin typeface="Arial"/>
                        </a:rPr>
                        <a:t>63 (12%)</a:t>
                      </a:r>
                      <a:endParaRPr lang="en-AU"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DDDFF"/>
                    </a:solidFill>
                  </a:tcPr>
                </a:tc>
                <a:tc>
                  <a:txBody>
                    <a:bodyPr/>
                    <a:lstStyle/>
                    <a:p>
                      <a:pPr marR="0" indent="0" algn="ctr" rtl="0">
                        <a:lnSpc>
                          <a:spcPct val="75000"/>
                        </a:lnSpc>
                        <a:spcBef>
                          <a:spcPts val="0"/>
                        </a:spcBef>
                        <a:spcAft>
                          <a:spcPts val="0"/>
                        </a:spcAft>
                      </a:pPr>
                      <a:r>
                        <a:rPr lang="en-AU" sz="700" b="1"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solidFill>
                      <a:srgbClr val="DDDDFF"/>
                    </a:solidFill>
                  </a:tcPr>
                </a:tc>
                <a:tc>
                  <a:txBody>
                    <a:bodyPr/>
                    <a:lstStyle/>
                    <a:p>
                      <a:pPr marR="0" indent="0" algn="ctr" rtl="0">
                        <a:spcBef>
                          <a:spcPts val="0"/>
                        </a:spcBef>
                        <a:spcAft>
                          <a:spcPts val="1400"/>
                        </a:spcAft>
                      </a:pPr>
                      <a:r>
                        <a:rPr lang="en-AU" sz="700" b="1" kern="1400" dirty="0">
                          <a:solidFill>
                            <a:srgbClr val="000000"/>
                          </a:solidFill>
                          <a:effectLst/>
                          <a:latin typeface="Arial"/>
                        </a:rPr>
                        <a:t>13 (9%)</a:t>
                      </a:r>
                      <a:endParaRPr lang="en-AU" sz="700" kern="1400" dirty="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w="9525" cap="flat" cmpd="sng" algn="ctr">
                      <a:solidFill>
                        <a:srgbClr val="0000FF"/>
                      </a:solidFill>
                      <a:prstDash val="solid"/>
                      <a:round/>
                      <a:headEnd type="none" w="med" len="med"/>
                      <a:tailEnd type="none" w="med" len="med"/>
                    </a:lnB>
                    <a:solidFill>
                      <a:srgbClr val="DDDDFF"/>
                    </a:solidFill>
                  </a:tcPr>
                </a:tc>
              </a:tr>
              <a:tr h="161875">
                <a:tc>
                  <a:txBody>
                    <a:bodyPr/>
                    <a:lstStyle/>
                    <a:p>
                      <a:pPr marR="0" indent="0" algn="l" rtl="0">
                        <a:spcBef>
                          <a:spcPts val="0"/>
                        </a:spcBef>
                        <a:spcAft>
                          <a:spcPts val="1400"/>
                        </a:spcAft>
                      </a:pPr>
                      <a:r>
                        <a:rPr lang="en-AU" sz="700" kern="1400">
                          <a:solidFill>
                            <a:srgbClr val="000000"/>
                          </a:solidFill>
                          <a:effectLst/>
                          <a:latin typeface="Arial"/>
                        </a:rPr>
                        <a:t>Acute Pancreatitis</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w="9525" cap="flat" cmpd="sng" algn="ctr">
                      <a:solidFill>
                        <a:srgbClr val="0000FF"/>
                      </a:solidFill>
                      <a:prstDash val="solid"/>
                      <a:round/>
                      <a:headEnd type="none" w="med" len="med"/>
                      <a:tailEnd type="none" w="med" len="med"/>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solidFill>
                      <a:srgbClr val="FFFFFF"/>
                    </a:solidFill>
                  </a:tcPr>
                </a:tc>
                <a:tc>
                  <a:txBody>
                    <a:bodyPr/>
                    <a:lstStyle/>
                    <a:p>
                      <a:pPr marR="0" indent="0" algn="ctr" rtl="0">
                        <a:spcBef>
                          <a:spcPts val="0"/>
                        </a:spcBef>
                        <a:spcAft>
                          <a:spcPts val="1400"/>
                        </a:spcAft>
                      </a:pPr>
                      <a:r>
                        <a:rPr lang="en-AU" sz="700" kern="1400">
                          <a:solidFill>
                            <a:srgbClr val="000000"/>
                          </a:solidFill>
                          <a:effectLst/>
                          <a:latin typeface="Arial"/>
                        </a:rPr>
                        <a:t>1</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a:noFill/>
                    </a:lnB>
                    <a:solidFill>
                      <a:srgbClr val="FFFFFF"/>
                    </a:solidFill>
                  </a:tcPr>
                </a:tc>
                <a:tc>
                  <a:txBody>
                    <a:bodyPr/>
                    <a:lstStyle/>
                    <a:p>
                      <a:pPr marR="0" indent="0" algn="ctr" rtl="0">
                        <a:spcBef>
                          <a:spcPts val="0"/>
                        </a:spcBef>
                        <a:spcAft>
                          <a:spcPts val="1400"/>
                        </a:spcAft>
                      </a:pPr>
                      <a:r>
                        <a:rPr lang="en-AU" sz="700" kern="1400" dirty="0">
                          <a:solidFill>
                            <a:srgbClr val="000000"/>
                          </a:solidFill>
                          <a:effectLst/>
                          <a:latin typeface="Arial"/>
                        </a:rPr>
                        <a:t> </a:t>
                      </a:r>
                      <a:endParaRPr lang="en-AU" sz="700" kern="1400" dirty="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a:noFill/>
                    </a:lnB>
                    <a:solidFill>
                      <a:srgbClr val="FFFFFF"/>
                    </a:solidFill>
                  </a:tcPr>
                </a:tc>
              </a:tr>
              <a:tr h="161875">
                <a:tc>
                  <a:txBody>
                    <a:bodyPr/>
                    <a:lstStyle/>
                    <a:p>
                      <a:pPr marR="0" indent="0" algn="l" rtl="0">
                        <a:spcBef>
                          <a:spcPts val="0"/>
                        </a:spcBef>
                        <a:spcAft>
                          <a:spcPts val="1400"/>
                        </a:spcAft>
                      </a:pPr>
                      <a:r>
                        <a:rPr lang="en-AU" sz="700" kern="1400">
                          <a:solidFill>
                            <a:srgbClr val="000000"/>
                          </a:solidFill>
                          <a:effectLst/>
                          <a:latin typeface="Arial"/>
                        </a:rPr>
                        <a:t>Bronchiectesis</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spcBef>
                          <a:spcPts val="0"/>
                        </a:spcBef>
                        <a:spcAft>
                          <a:spcPts val="1400"/>
                        </a:spcAft>
                      </a:pPr>
                      <a:r>
                        <a:rPr lang="en-AU" sz="700" kern="1400">
                          <a:solidFill>
                            <a:srgbClr val="000000"/>
                          </a:solidFill>
                          <a:effectLst/>
                          <a:latin typeface="Arial"/>
                        </a:rPr>
                        <a:t>1</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spcBef>
                          <a:spcPts val="0"/>
                        </a:spcBef>
                        <a:spcAft>
                          <a:spcPts val="1400"/>
                        </a:spcAft>
                      </a:pPr>
                      <a:r>
                        <a:rPr lang="en-AU" sz="700" kern="1400" dirty="0">
                          <a:solidFill>
                            <a:srgbClr val="000000"/>
                          </a:solidFill>
                          <a:effectLst/>
                          <a:latin typeface="Times New Roman"/>
                        </a:rPr>
                        <a:t> </a:t>
                      </a: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solidFill>
                      <a:srgbClr val="FFFFFF"/>
                    </a:solidFill>
                  </a:tcPr>
                </a:tc>
              </a:tr>
              <a:tr h="161875">
                <a:tc>
                  <a:txBody>
                    <a:bodyPr/>
                    <a:lstStyle/>
                    <a:p>
                      <a:pPr marR="0" indent="0" algn="l" rtl="0">
                        <a:spcBef>
                          <a:spcPts val="0"/>
                        </a:spcBef>
                        <a:spcAft>
                          <a:spcPts val="1400"/>
                        </a:spcAft>
                      </a:pPr>
                      <a:r>
                        <a:rPr lang="en-AU" sz="700" kern="1400">
                          <a:solidFill>
                            <a:srgbClr val="000000"/>
                          </a:solidFill>
                          <a:effectLst/>
                          <a:latin typeface="Arial"/>
                        </a:rPr>
                        <a:t>Calciphylaxis</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spcBef>
                          <a:spcPts val="0"/>
                        </a:spcBef>
                        <a:spcAft>
                          <a:spcPts val="1400"/>
                        </a:spcAft>
                      </a:pPr>
                      <a:r>
                        <a:rPr lang="en-AU" sz="700" kern="1400">
                          <a:solidFill>
                            <a:srgbClr val="000000"/>
                          </a:solidFill>
                          <a:effectLst/>
                          <a:latin typeface="Arial"/>
                        </a:rPr>
                        <a:t>2</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spcBef>
                          <a:spcPts val="0"/>
                        </a:spcBef>
                        <a:spcAft>
                          <a:spcPts val="1400"/>
                        </a:spcAft>
                      </a:pPr>
                      <a:r>
                        <a:rPr lang="en-AU" sz="700" kern="1400" dirty="0">
                          <a:solidFill>
                            <a:srgbClr val="000000"/>
                          </a:solidFill>
                          <a:effectLst/>
                          <a:latin typeface="Times New Roman"/>
                        </a:rPr>
                        <a:t> </a:t>
                      </a: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solidFill>
                      <a:srgbClr val="FFFFFF"/>
                    </a:solidFill>
                  </a:tcPr>
                </a:tc>
              </a:tr>
              <a:tr h="161875">
                <a:tc>
                  <a:txBody>
                    <a:bodyPr/>
                    <a:lstStyle/>
                    <a:p>
                      <a:pPr marR="0" indent="0" algn="l" rtl="0">
                        <a:spcBef>
                          <a:spcPts val="0"/>
                        </a:spcBef>
                        <a:spcAft>
                          <a:spcPts val="1400"/>
                        </a:spcAft>
                      </a:pPr>
                      <a:r>
                        <a:rPr lang="en-AU" sz="700" kern="1400">
                          <a:solidFill>
                            <a:srgbClr val="000000"/>
                          </a:solidFill>
                          <a:effectLst/>
                          <a:latin typeface="Arial"/>
                        </a:rPr>
                        <a:t>Failure To Thrive</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spcBef>
                          <a:spcPts val="0"/>
                        </a:spcBef>
                        <a:spcAft>
                          <a:spcPts val="1400"/>
                        </a:spcAft>
                      </a:pPr>
                      <a:r>
                        <a:rPr lang="en-AU" sz="700" kern="1400">
                          <a:solidFill>
                            <a:srgbClr val="000000"/>
                          </a:solidFill>
                          <a:effectLst/>
                          <a:latin typeface="Arial"/>
                        </a:rPr>
                        <a:t>2</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spcBef>
                          <a:spcPts val="0"/>
                        </a:spcBef>
                        <a:spcAft>
                          <a:spcPts val="1400"/>
                        </a:spcAft>
                      </a:pPr>
                      <a:r>
                        <a:rPr lang="en-AU" sz="700" kern="1400" dirty="0">
                          <a:solidFill>
                            <a:srgbClr val="000000"/>
                          </a:solidFill>
                          <a:effectLst/>
                          <a:latin typeface="Times New Roman"/>
                        </a:rPr>
                        <a:t> </a:t>
                      </a: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solidFill>
                      <a:srgbClr val="FFFFFF"/>
                    </a:solidFill>
                  </a:tcPr>
                </a:tc>
              </a:tr>
              <a:tr h="161875">
                <a:tc>
                  <a:txBody>
                    <a:bodyPr/>
                    <a:lstStyle/>
                    <a:p>
                      <a:pPr marR="0" indent="0" algn="l" rtl="0">
                        <a:spcBef>
                          <a:spcPts val="0"/>
                        </a:spcBef>
                        <a:spcAft>
                          <a:spcPts val="1400"/>
                        </a:spcAft>
                      </a:pPr>
                      <a:r>
                        <a:rPr lang="en-AU" sz="700" kern="1400">
                          <a:solidFill>
                            <a:srgbClr val="000000"/>
                          </a:solidFill>
                          <a:effectLst/>
                          <a:latin typeface="Arial"/>
                        </a:rPr>
                        <a:t>Planned Transfer After Acute Pd Start</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spcBef>
                          <a:spcPts val="0"/>
                        </a:spcBef>
                        <a:spcAft>
                          <a:spcPts val="1400"/>
                        </a:spcAft>
                      </a:pPr>
                      <a:r>
                        <a:rPr lang="en-AU" sz="700" kern="1400">
                          <a:solidFill>
                            <a:srgbClr val="000000"/>
                          </a:solidFill>
                          <a:effectLst/>
                          <a:latin typeface="Arial"/>
                        </a:rPr>
                        <a:t>2</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spcBef>
                          <a:spcPts val="0"/>
                        </a:spcBef>
                        <a:spcAft>
                          <a:spcPts val="1400"/>
                        </a:spcAft>
                      </a:pPr>
                      <a:r>
                        <a:rPr lang="en-AU" sz="700" kern="1400" dirty="0">
                          <a:solidFill>
                            <a:srgbClr val="000000"/>
                          </a:solidFill>
                          <a:effectLst/>
                          <a:latin typeface="Times New Roman"/>
                        </a:rPr>
                        <a:t>1</a:t>
                      </a: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solidFill>
                      <a:srgbClr val="FFFFFF"/>
                    </a:solidFill>
                  </a:tcPr>
                </a:tc>
              </a:tr>
              <a:tr h="161875">
                <a:tc>
                  <a:txBody>
                    <a:bodyPr/>
                    <a:lstStyle/>
                    <a:p>
                      <a:pPr marR="0" indent="0" algn="l" rtl="0">
                        <a:spcBef>
                          <a:spcPts val="0"/>
                        </a:spcBef>
                        <a:spcAft>
                          <a:spcPts val="1400"/>
                        </a:spcAft>
                      </a:pPr>
                      <a:r>
                        <a:rPr lang="en-AU" sz="700" kern="1400">
                          <a:solidFill>
                            <a:srgbClr val="000000"/>
                          </a:solidFill>
                          <a:effectLst/>
                          <a:latin typeface="Arial"/>
                        </a:rPr>
                        <a:t>Poor Nutrition</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spcBef>
                          <a:spcPts val="0"/>
                        </a:spcBef>
                        <a:spcAft>
                          <a:spcPts val="1400"/>
                        </a:spcAft>
                      </a:pPr>
                      <a:r>
                        <a:rPr lang="en-AU" sz="700" kern="1400">
                          <a:solidFill>
                            <a:srgbClr val="000000"/>
                          </a:solidFill>
                          <a:effectLst/>
                          <a:latin typeface="Arial"/>
                        </a:rPr>
                        <a:t>2</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a:noFill/>
                    </a:lnB>
                    <a:solidFill>
                      <a:srgbClr val="FFFFFF"/>
                    </a:solidFill>
                  </a:tcPr>
                </a:tc>
                <a:tc>
                  <a:txBody>
                    <a:bodyPr/>
                    <a:lstStyle/>
                    <a:p>
                      <a:pPr marR="0" indent="0" algn="ctr" rtl="0">
                        <a:spcBef>
                          <a:spcPts val="0"/>
                        </a:spcBef>
                        <a:spcAft>
                          <a:spcPts val="1400"/>
                        </a:spcAft>
                      </a:pPr>
                      <a:r>
                        <a:rPr lang="en-AU" sz="700" kern="1400" dirty="0">
                          <a:solidFill>
                            <a:srgbClr val="000000"/>
                          </a:solidFill>
                          <a:effectLst/>
                          <a:latin typeface="Arial"/>
                        </a:rPr>
                        <a:t> </a:t>
                      </a:r>
                      <a:endParaRPr lang="en-AU" sz="700" kern="1400" dirty="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a:noFill/>
                    </a:lnB>
                    <a:solidFill>
                      <a:srgbClr val="FFFFFF"/>
                    </a:solidFill>
                  </a:tcPr>
                </a:tc>
              </a:tr>
              <a:tr h="161875">
                <a:tc>
                  <a:txBody>
                    <a:bodyPr/>
                    <a:lstStyle/>
                    <a:p>
                      <a:pPr marR="0" indent="0" algn="l" rtl="0">
                        <a:spcBef>
                          <a:spcPts val="0"/>
                        </a:spcBef>
                        <a:spcAft>
                          <a:spcPts val="1400"/>
                        </a:spcAft>
                      </a:pPr>
                      <a:r>
                        <a:rPr lang="en-AU" sz="700" b="1" kern="1400">
                          <a:solidFill>
                            <a:srgbClr val="000000"/>
                          </a:solidFill>
                          <a:effectLst/>
                          <a:latin typeface="Arial"/>
                        </a:rPr>
                        <a:t>Total Other</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700"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700" b="1" kern="1400">
                          <a:solidFill>
                            <a:srgbClr val="000000"/>
                          </a:solidFill>
                          <a:effectLst/>
                          <a:latin typeface="Arial"/>
                        </a:rPr>
                        <a:t>10 (2%)</a:t>
                      </a:r>
                      <a:endParaRPr lang="en-AU"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lnSpc>
                          <a:spcPct val="75000"/>
                        </a:lnSpc>
                        <a:spcBef>
                          <a:spcPts val="0"/>
                        </a:spcBef>
                        <a:spcAft>
                          <a:spcPts val="0"/>
                        </a:spcAft>
                      </a:pPr>
                      <a:r>
                        <a:rPr lang="en-AU" sz="700" b="1"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a:noFill/>
                    </a:lnT>
                    <a:lnB w="9525"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AU" sz="700" b="1" kern="1400" dirty="0">
                          <a:solidFill>
                            <a:srgbClr val="000000"/>
                          </a:solidFill>
                          <a:effectLst/>
                          <a:latin typeface="Arial"/>
                        </a:rPr>
                        <a:t>1 (1%)</a:t>
                      </a:r>
                      <a:endParaRPr lang="en-AU" sz="700" kern="1400" dirty="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a:noFill/>
                    </a:lnT>
                    <a:lnB w="9525" cap="flat" cmpd="sng" algn="ctr">
                      <a:solidFill>
                        <a:srgbClr val="0000FF"/>
                      </a:solidFill>
                      <a:prstDash val="solid"/>
                      <a:round/>
                      <a:headEnd type="none" w="med" len="med"/>
                      <a:tailEnd type="none" w="med" len="med"/>
                    </a:lnB>
                  </a:tcPr>
                </a:tc>
              </a:tr>
              <a:tr h="161159">
                <a:tc>
                  <a:txBody>
                    <a:bodyPr/>
                    <a:lstStyle/>
                    <a:p>
                      <a:pPr marR="0" indent="0" algn="l" rtl="0">
                        <a:spcBef>
                          <a:spcPts val="0"/>
                        </a:spcBef>
                        <a:spcAft>
                          <a:spcPts val="1400"/>
                        </a:spcAft>
                      </a:pPr>
                      <a:r>
                        <a:rPr lang="en-AU" sz="700" b="1" kern="1400">
                          <a:solidFill>
                            <a:srgbClr val="000000"/>
                          </a:solidFill>
                          <a:effectLst/>
                          <a:latin typeface="Arial"/>
                        </a:rPr>
                        <a:t>Total Not Reported</a:t>
                      </a:r>
                      <a:endParaRPr lang="en-AU" sz="700" kern="140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a:noFill/>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lnSpc>
                          <a:spcPct val="75000"/>
                        </a:lnSpc>
                        <a:spcBef>
                          <a:spcPts val="0"/>
                        </a:spcBef>
                        <a:spcAft>
                          <a:spcPts val="0"/>
                        </a:spcAft>
                      </a:pPr>
                      <a:r>
                        <a:rPr lang="en-AU" sz="700" b="1"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spcBef>
                          <a:spcPts val="0"/>
                        </a:spcBef>
                        <a:spcAft>
                          <a:spcPts val="1400"/>
                        </a:spcAft>
                      </a:pPr>
                      <a:r>
                        <a:rPr lang="en-AU" sz="700" b="1" kern="1400">
                          <a:solidFill>
                            <a:srgbClr val="000000"/>
                          </a:solidFill>
                          <a:effectLst/>
                          <a:latin typeface="Arial"/>
                        </a:rPr>
                        <a:t>90 (17%)</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lnSpc>
                          <a:spcPct val="75000"/>
                        </a:lnSpc>
                        <a:spcBef>
                          <a:spcPts val="0"/>
                        </a:spcBef>
                        <a:spcAft>
                          <a:spcPts val="0"/>
                        </a:spcAft>
                      </a:pPr>
                      <a:r>
                        <a:rPr lang="en-AU" sz="700" b="1" kern="1400">
                          <a:solidFill>
                            <a:srgbClr val="000000"/>
                          </a:solidFill>
                          <a:effectLst/>
                          <a:latin typeface="Tahoma"/>
                        </a:rPr>
                        <a:t> </a:t>
                      </a:r>
                      <a:endParaRPr lang="en-AU" sz="700" kern="1400">
                        <a:solidFill>
                          <a:srgbClr val="000000"/>
                        </a:solidFill>
                        <a:effectLst/>
                        <a:latin typeface="Times New Roman"/>
                      </a:endParaRPr>
                    </a:p>
                  </a:txBody>
                  <a:tcPr marL="21450" marR="21450" marT="10725" marB="10725" anchor="ctr">
                    <a:lnL>
                      <a:noFill/>
                    </a:lnL>
                    <a:lnR>
                      <a:noFill/>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solidFill>
                      <a:srgbClr val="DFDFFF"/>
                    </a:solidFill>
                  </a:tcPr>
                </a:tc>
                <a:tc>
                  <a:txBody>
                    <a:bodyPr/>
                    <a:lstStyle/>
                    <a:p>
                      <a:pPr marR="0" indent="0" algn="ctr" rtl="0">
                        <a:spcBef>
                          <a:spcPts val="0"/>
                        </a:spcBef>
                        <a:spcAft>
                          <a:spcPts val="1400"/>
                        </a:spcAft>
                      </a:pPr>
                      <a:r>
                        <a:rPr lang="en-AU" sz="700" b="1" kern="1400" dirty="0">
                          <a:solidFill>
                            <a:srgbClr val="000000"/>
                          </a:solidFill>
                          <a:effectLst/>
                          <a:latin typeface="Arial"/>
                        </a:rPr>
                        <a:t>20 (13%)</a:t>
                      </a:r>
                      <a:endParaRPr lang="en-AU" sz="700" kern="1400" dirty="0">
                        <a:solidFill>
                          <a:srgbClr val="000000"/>
                        </a:solidFill>
                        <a:effectLst/>
                        <a:latin typeface="Times New Roman"/>
                      </a:endParaRPr>
                    </a:p>
                  </a:txBody>
                  <a:tcPr marL="21450" marR="21450" marT="10725" marB="10725" anchor="ctr">
                    <a:lnL>
                      <a:noFill/>
                    </a:lnL>
                    <a:lnR w="12700"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9525" cap="flat" cmpd="sng" algn="ctr">
                      <a:solidFill>
                        <a:srgbClr val="0000FF"/>
                      </a:solidFill>
                      <a:prstDash val="solid"/>
                      <a:round/>
                      <a:headEnd type="none" w="med" len="med"/>
                      <a:tailEnd type="none" w="med" len="med"/>
                    </a:lnB>
                    <a:solidFill>
                      <a:srgbClr val="DFDFFF"/>
                    </a:solidFill>
                  </a:tcPr>
                </a:tc>
              </a:tr>
              <a:tr h="161159">
                <a:tc gridSpan="5">
                  <a:txBody>
                    <a:bodyPr/>
                    <a:lstStyle/>
                    <a:p>
                      <a:pPr marR="0" indent="0" algn="ctr" rtl="0">
                        <a:spcBef>
                          <a:spcPts val="0"/>
                        </a:spcBef>
                        <a:spcAft>
                          <a:spcPts val="1400"/>
                        </a:spcAft>
                      </a:pPr>
                      <a:r>
                        <a:rPr lang="en-AU" sz="700" kern="1400" dirty="0">
                          <a:solidFill>
                            <a:srgbClr val="000000"/>
                          </a:solidFill>
                          <a:effectLst/>
                          <a:latin typeface="Arial"/>
                        </a:rPr>
                        <a:t>NB Figures relate to 2012 only. Previous data reflected a 2 year period.</a:t>
                      </a:r>
                      <a:endParaRPr lang="en-AU" sz="700" kern="1400" dirty="0">
                        <a:solidFill>
                          <a:srgbClr val="000000"/>
                        </a:solidFill>
                        <a:effectLst/>
                        <a:latin typeface="Times New Roman"/>
                      </a:endParaRPr>
                    </a:p>
                  </a:txBody>
                  <a:tcPr marL="21450" marR="21450" marT="10725" marB="1072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9525"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9" name="Control 1"/>
          <p:cNvSpPr>
            <a:spLocks noChangeArrowheads="1" noChangeShapeType="1"/>
          </p:cNvSpPr>
          <p:nvPr/>
        </p:nvSpPr>
        <p:spPr bwMode="auto">
          <a:xfrm>
            <a:off x="4589463" y="4387850"/>
            <a:ext cx="4600575" cy="75946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1888120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Control 1"/>
          <p:cNvSpPr>
            <a:spLocks noChangeArrowheads="1" noChangeShapeType="1"/>
          </p:cNvSpPr>
          <p:nvPr/>
        </p:nvSpPr>
        <p:spPr bwMode="auto">
          <a:xfrm>
            <a:off x="2611438" y="4292600"/>
            <a:ext cx="5659437" cy="45243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3" name="Control 1"/>
          <p:cNvSpPr>
            <a:spLocks noChangeArrowheads="1" noChangeShapeType="1"/>
          </p:cNvSpPr>
          <p:nvPr/>
        </p:nvSpPr>
        <p:spPr bwMode="auto">
          <a:xfrm>
            <a:off x="5784850" y="4321175"/>
            <a:ext cx="6318250" cy="44688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784967139"/>
              </p:ext>
            </p:extLst>
          </p:nvPr>
        </p:nvGraphicFramePr>
        <p:xfrm>
          <a:off x="421482" y="328610"/>
          <a:ext cx="8293892" cy="5404621"/>
        </p:xfrm>
        <a:graphic>
          <a:graphicData uri="http://schemas.openxmlformats.org/drawingml/2006/table">
            <a:tbl>
              <a:tblPr/>
              <a:tblGrid>
                <a:gridCol w="1358423"/>
                <a:gridCol w="978203"/>
                <a:gridCol w="1010145"/>
                <a:gridCol w="1010145"/>
                <a:gridCol w="1036044"/>
                <a:gridCol w="1036044"/>
                <a:gridCol w="932444"/>
                <a:gridCol w="932444"/>
              </a:tblGrid>
              <a:tr h="307184">
                <a:tc gridSpan="8">
                  <a:txBody>
                    <a:bodyPr/>
                    <a:lstStyle/>
                    <a:p>
                      <a:pPr marR="0" indent="0" algn="l" rtl="0">
                        <a:spcBef>
                          <a:spcPts val="0"/>
                        </a:spcBef>
                        <a:spcAft>
                          <a:spcPts val="0"/>
                        </a:spcAft>
                      </a:pPr>
                      <a:r>
                        <a:rPr lang="en-AU" sz="900" kern="1400" dirty="0">
                          <a:solidFill>
                            <a:srgbClr val="000000"/>
                          </a:solidFill>
                          <a:effectLst/>
                          <a:latin typeface="Arial Black"/>
                        </a:rPr>
                        <a:t>Figure 6.42</a:t>
                      </a:r>
                      <a:endParaRPr lang="en-AU" sz="900" kern="1400" dirty="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514350">
                <a:tc gridSpan="8">
                  <a:txBody>
                    <a:bodyPr/>
                    <a:lstStyle/>
                    <a:p>
                      <a:pPr marR="0" indent="0" algn="ctr" rtl="0">
                        <a:spcBef>
                          <a:spcPts val="0"/>
                        </a:spcBef>
                        <a:spcAft>
                          <a:spcPts val="0"/>
                        </a:spcAft>
                      </a:pPr>
                      <a:r>
                        <a:rPr lang="en-AU" sz="1400" kern="1400" dirty="0">
                          <a:solidFill>
                            <a:srgbClr val="000000"/>
                          </a:solidFill>
                          <a:effectLst/>
                          <a:latin typeface="Arial Black"/>
                        </a:rPr>
                        <a:t>First PD Treatment to First Episode of Peritonitis</a:t>
                      </a:r>
                      <a:endParaRPr lang="en-AU" sz="1400" kern="1400" dirty="0">
                        <a:solidFill>
                          <a:srgbClr val="000000"/>
                        </a:solidFill>
                        <a:effectLst/>
                        <a:latin typeface="Times New Roman"/>
                      </a:endParaRPr>
                    </a:p>
                    <a:p>
                      <a:pPr marR="0" indent="0" algn="ctr" rtl="0">
                        <a:spcBef>
                          <a:spcPts val="0"/>
                        </a:spcBef>
                        <a:spcAft>
                          <a:spcPts val="0"/>
                        </a:spcAft>
                      </a:pPr>
                      <a:r>
                        <a:rPr lang="en-AU" sz="1400" kern="1400" dirty="0">
                          <a:solidFill>
                            <a:srgbClr val="000000"/>
                          </a:solidFill>
                          <a:effectLst/>
                          <a:latin typeface="Arial Black"/>
                        </a:rPr>
                        <a:t>By Age at First PD 01-Jan-2008 to 31-Dec-2012</a:t>
                      </a:r>
                      <a:endParaRPr lang="en-AU" sz="1400" kern="1400" dirty="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321307">
                <a:tc rowSpan="2">
                  <a:txBody>
                    <a:bodyPr/>
                    <a:lstStyle/>
                    <a:p>
                      <a:pPr marR="0" indent="0" algn="ctr" rtl="0">
                        <a:spcBef>
                          <a:spcPts val="0"/>
                        </a:spcBef>
                        <a:spcAft>
                          <a:spcPts val="0"/>
                        </a:spcAft>
                      </a:pPr>
                      <a:r>
                        <a:rPr lang="en-AU" sz="1200" b="1" kern="1400" dirty="0">
                          <a:solidFill>
                            <a:srgbClr val="000000"/>
                          </a:solidFill>
                          <a:effectLst/>
                          <a:latin typeface="Tahoma"/>
                        </a:rPr>
                        <a:t>Survival</a:t>
                      </a:r>
                      <a:endParaRPr lang="en-AU" sz="1200" kern="1400" dirty="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6">
                  <a:txBody>
                    <a:bodyPr/>
                    <a:lstStyle/>
                    <a:p>
                      <a:pPr marR="0" indent="0" algn="ctr" rtl="0">
                        <a:spcBef>
                          <a:spcPts val="0"/>
                        </a:spcBef>
                        <a:spcAft>
                          <a:spcPts val="0"/>
                        </a:spcAft>
                      </a:pPr>
                      <a:r>
                        <a:rPr lang="en-AU" sz="1200" b="1" kern="1400">
                          <a:solidFill>
                            <a:srgbClr val="000000"/>
                          </a:solidFill>
                          <a:effectLst/>
                          <a:latin typeface="Tahoma"/>
                        </a:rPr>
                        <a:t>Age Groups </a:t>
                      </a:r>
                      <a:endParaRPr lang="en-AU" sz="1200" kern="140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2">
                  <a:txBody>
                    <a:bodyPr/>
                    <a:lstStyle/>
                    <a:p>
                      <a:pPr marR="0" indent="0" algn="ctr" rtl="0">
                        <a:spcBef>
                          <a:spcPts val="0"/>
                        </a:spcBef>
                        <a:spcAft>
                          <a:spcPts val="0"/>
                        </a:spcAft>
                      </a:pPr>
                      <a:r>
                        <a:rPr lang="en-AU" sz="1200" b="1" kern="1400">
                          <a:solidFill>
                            <a:srgbClr val="000000"/>
                          </a:solidFill>
                          <a:effectLst/>
                          <a:latin typeface="Tahoma"/>
                        </a:rPr>
                        <a:t>All</a:t>
                      </a:r>
                      <a:endParaRPr lang="en-AU" sz="1200" kern="140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r>
              <a:tr h="264841">
                <a:tc vMerge="1">
                  <a:txBody>
                    <a:bodyPr/>
                    <a:lstStyle/>
                    <a:p>
                      <a:endParaRPr lang="en-AU"/>
                    </a:p>
                  </a:txBody>
                  <a:tcPr/>
                </a:tc>
                <a:tc>
                  <a:txBody>
                    <a:bodyPr/>
                    <a:lstStyle/>
                    <a:p>
                      <a:pPr marR="0" indent="0" algn="ctr" rtl="0">
                        <a:spcBef>
                          <a:spcPts val="0"/>
                        </a:spcBef>
                        <a:spcAft>
                          <a:spcPts val="0"/>
                        </a:spcAft>
                      </a:pPr>
                      <a:r>
                        <a:rPr lang="en-AU" sz="1200" b="1" kern="1400" dirty="0">
                          <a:solidFill>
                            <a:srgbClr val="000000"/>
                          </a:solidFill>
                          <a:effectLst/>
                          <a:latin typeface="Tahoma"/>
                        </a:rPr>
                        <a:t>00-14</a:t>
                      </a:r>
                      <a:endParaRPr lang="en-AU" sz="1200" kern="1400" dirty="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15-34</a:t>
                      </a:r>
                      <a:endParaRPr lang="en-AU" sz="1200" kern="140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35-54</a:t>
                      </a:r>
                      <a:endParaRPr lang="en-AU" sz="1200" kern="140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55-64</a:t>
                      </a:r>
                      <a:endParaRPr lang="en-AU" sz="1200" kern="140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65-74</a:t>
                      </a:r>
                      <a:endParaRPr lang="en-AU" sz="1200" kern="140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&gt;=75</a:t>
                      </a:r>
                      <a:endParaRPr lang="en-AU" sz="1200" kern="140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vMerge="1">
                  <a:txBody>
                    <a:bodyPr/>
                    <a:lstStyle/>
                    <a:p>
                      <a:endParaRPr lang="en-AU"/>
                    </a:p>
                  </a:txBody>
                  <a:tcPr/>
                </a:tc>
              </a:tr>
              <a:tr h="229381">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304288">
                <a:tc>
                  <a:txBody>
                    <a:bodyPr/>
                    <a:lstStyle/>
                    <a:p>
                      <a:pPr marR="0" indent="0" algn="l" rtl="0">
                        <a:spcBef>
                          <a:spcPts val="0"/>
                        </a:spcBef>
                        <a:spcAft>
                          <a:spcPts val="0"/>
                        </a:spcAft>
                      </a:pPr>
                      <a:r>
                        <a:rPr lang="en-AU" sz="1200" kern="1400">
                          <a:solidFill>
                            <a:srgbClr val="000000"/>
                          </a:solidFill>
                          <a:effectLst/>
                          <a:latin typeface="Arial Black"/>
                        </a:rPr>
                        <a:t>Australia </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1400"/>
                        </a:spcAft>
                      </a:pPr>
                      <a:r>
                        <a:rPr lang="en-AU" sz="1200" b="1" kern="1400">
                          <a:solidFill>
                            <a:srgbClr val="000000"/>
                          </a:solidFill>
                          <a:effectLst/>
                          <a:latin typeface="Calibri"/>
                        </a:rPr>
                        <a:t>(n=101)</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dirty="0">
                          <a:solidFill>
                            <a:srgbClr val="000000"/>
                          </a:solidFill>
                          <a:effectLst/>
                          <a:latin typeface="Calibri"/>
                        </a:rPr>
                        <a:t>(n=376)</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dirty="0">
                          <a:solidFill>
                            <a:srgbClr val="000000"/>
                          </a:solidFill>
                          <a:effectLst/>
                          <a:latin typeface="Calibri"/>
                        </a:rPr>
                        <a:t>(n=1187)</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(n=987)</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(n=1049)</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(n=756)</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(n=4456)</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2951">
                <a:tc>
                  <a:txBody>
                    <a:bodyPr/>
                    <a:lstStyle/>
                    <a:p>
                      <a:pPr marR="0" indent="0" algn="ctr" rtl="0">
                        <a:spcBef>
                          <a:spcPts val="0"/>
                        </a:spcBef>
                        <a:spcAft>
                          <a:spcPts val="1400"/>
                        </a:spcAft>
                      </a:pPr>
                      <a:r>
                        <a:rPr lang="en-AU" sz="1200" kern="1400">
                          <a:solidFill>
                            <a:srgbClr val="000000"/>
                          </a:solidFill>
                          <a:effectLst/>
                          <a:latin typeface="Calibri"/>
                        </a:rPr>
                        <a:t>3 months</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79 [69,85]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88 [84,91]</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87 [85,89]</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88 [85,90]</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90 [88,92]</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88 [85,90]</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88 [87,89]</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2951">
                <a:tc>
                  <a:txBody>
                    <a:bodyPr/>
                    <a:lstStyle/>
                    <a:p>
                      <a:pPr marR="0" indent="0" algn="ctr" rtl="0">
                        <a:spcBef>
                          <a:spcPts val="0"/>
                        </a:spcBef>
                        <a:spcAft>
                          <a:spcPts val="1400"/>
                        </a:spcAft>
                      </a:pPr>
                      <a:r>
                        <a:rPr lang="en-AU" sz="1200" kern="1400">
                          <a:solidFill>
                            <a:srgbClr val="000000"/>
                          </a:solidFill>
                          <a:effectLst/>
                          <a:latin typeface="Calibri"/>
                        </a:rPr>
                        <a:t>6 months</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68 [57,76]</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80 [76,84]</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80 [77,82]</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81 [78,83]</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84 [81,86]</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82 [79,85]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81 [80,82]</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2951">
                <a:tc>
                  <a:txBody>
                    <a:bodyPr/>
                    <a:lstStyle/>
                    <a:p>
                      <a:pPr marR="0" indent="0" algn="ctr" rtl="0">
                        <a:spcBef>
                          <a:spcPts val="0"/>
                        </a:spcBef>
                        <a:spcAft>
                          <a:spcPts val="1400"/>
                        </a:spcAft>
                      </a:pPr>
                      <a:r>
                        <a:rPr lang="en-AU" sz="1200" kern="1400">
                          <a:solidFill>
                            <a:srgbClr val="000000"/>
                          </a:solidFill>
                          <a:effectLst/>
                          <a:latin typeface="Calibri"/>
                        </a:rPr>
                        <a:t>9 months</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60 [48,70]</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73 [68,78]</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74 [71,77]</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73 [70,76]</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77 [74,80]</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76 [72,79]</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74 [73,76]</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2951">
                <a:tc>
                  <a:txBody>
                    <a:bodyPr/>
                    <a:lstStyle/>
                    <a:p>
                      <a:pPr marR="0" indent="0" algn="ctr" rtl="0">
                        <a:spcBef>
                          <a:spcPts val="0"/>
                        </a:spcBef>
                        <a:spcAft>
                          <a:spcPts val="1400"/>
                        </a:spcAft>
                      </a:pPr>
                      <a:r>
                        <a:rPr lang="en-AU" sz="1200" kern="1400">
                          <a:solidFill>
                            <a:srgbClr val="000000"/>
                          </a:solidFill>
                          <a:effectLst/>
                          <a:latin typeface="Calibri"/>
                        </a:rPr>
                        <a:t>1 year</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54 [41,65]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68 [62,73]</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67 [64,70]</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68 [64,71]</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72 [69,75]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68 [64,72]</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69 [67,70]</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2951">
                <a:tc>
                  <a:txBody>
                    <a:bodyPr/>
                    <a:lstStyle/>
                    <a:p>
                      <a:pPr marR="0" indent="0" algn="ctr" rtl="0">
                        <a:spcBef>
                          <a:spcPts val="0"/>
                        </a:spcBef>
                        <a:spcAft>
                          <a:spcPts val="1400"/>
                        </a:spcAft>
                      </a:pPr>
                      <a:r>
                        <a:rPr lang="en-AU" sz="1200" kern="1400">
                          <a:solidFill>
                            <a:srgbClr val="000000"/>
                          </a:solidFill>
                          <a:effectLst/>
                          <a:latin typeface="Calibri"/>
                        </a:rPr>
                        <a:t>2 years</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36 [20,52]</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50 [42,57]</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50 [46,54]</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47 [43,51]</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54 [50,58]</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50 [45,55]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50 [48,52]</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47105">
                <a:tc>
                  <a:txBody>
                    <a:bodyPr/>
                    <a:lstStyle/>
                    <a:p>
                      <a:pPr marR="0" indent="0" algn="ctr" rtl="0">
                        <a:spcBef>
                          <a:spcPts val="0"/>
                        </a:spcBef>
                        <a:spcAft>
                          <a:spcPts val="1400"/>
                        </a:spcAft>
                      </a:pPr>
                      <a:r>
                        <a:rPr lang="en-AU" sz="1200" kern="1400">
                          <a:solidFill>
                            <a:srgbClr val="000000"/>
                          </a:solidFill>
                          <a:effectLst/>
                          <a:latin typeface="Calibri"/>
                        </a:rPr>
                        <a:t>3 years</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24 [6,47]</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35 [26,44]</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37 [32,42]</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35 [30,40]</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38 [33,43]</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38 [33,44]</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37 [34,39]</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7999">
                <a:tc>
                  <a:txBody>
                    <a:bodyPr/>
                    <a:lstStyle/>
                    <a:p>
                      <a:pPr marR="0" indent="0" algn="ctr"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304288">
                <a:tc>
                  <a:txBody>
                    <a:bodyPr/>
                    <a:lstStyle/>
                    <a:p>
                      <a:pPr marR="0" indent="0" algn="l" rtl="0">
                        <a:spcBef>
                          <a:spcPts val="0"/>
                        </a:spcBef>
                        <a:spcAft>
                          <a:spcPts val="0"/>
                        </a:spcAft>
                      </a:pPr>
                      <a:r>
                        <a:rPr lang="en-AU" sz="1200" kern="1400">
                          <a:solidFill>
                            <a:srgbClr val="000000"/>
                          </a:solidFill>
                          <a:effectLst/>
                          <a:latin typeface="Arial Black"/>
                        </a:rPr>
                        <a:t>New Zealand</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1400"/>
                        </a:spcAft>
                      </a:pPr>
                      <a:r>
                        <a:rPr lang="en-AU" sz="1200" b="1" kern="1400">
                          <a:solidFill>
                            <a:srgbClr val="000000"/>
                          </a:solidFill>
                          <a:effectLst/>
                          <a:latin typeface="Calibri"/>
                        </a:rPr>
                        <a:t>(n=27)</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(n=93)</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(n=379)</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(n=378)</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dirty="0">
                          <a:solidFill>
                            <a:srgbClr val="000000"/>
                          </a:solidFill>
                          <a:effectLst/>
                          <a:latin typeface="Calibri"/>
                        </a:rPr>
                        <a:t>(n=350)</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(n=111)</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(n=1338)</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7999">
                <a:tc>
                  <a:txBody>
                    <a:bodyPr/>
                    <a:lstStyle/>
                    <a:p>
                      <a:pPr marR="0" indent="0" algn="ctr" rtl="0">
                        <a:spcBef>
                          <a:spcPts val="0"/>
                        </a:spcBef>
                        <a:spcAft>
                          <a:spcPts val="1400"/>
                        </a:spcAft>
                      </a:pPr>
                      <a:r>
                        <a:rPr lang="en-AU" sz="1200" kern="1400">
                          <a:solidFill>
                            <a:srgbClr val="000000"/>
                          </a:solidFill>
                          <a:effectLst/>
                          <a:latin typeface="Calibri"/>
                        </a:rPr>
                        <a:t>3 months</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80 [58,91]</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92 [84,96]</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89 [86,92]</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87 [83,90]</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85 [81,89]</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86 [77,91]</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87 [85,89]</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7999">
                <a:tc>
                  <a:txBody>
                    <a:bodyPr/>
                    <a:lstStyle/>
                    <a:p>
                      <a:pPr marR="0" indent="0" algn="ctr" rtl="0">
                        <a:spcBef>
                          <a:spcPts val="0"/>
                        </a:spcBef>
                        <a:spcAft>
                          <a:spcPts val="1400"/>
                        </a:spcAft>
                      </a:pPr>
                      <a:r>
                        <a:rPr lang="en-AU" sz="1200" kern="1400">
                          <a:solidFill>
                            <a:srgbClr val="000000"/>
                          </a:solidFill>
                          <a:effectLst/>
                          <a:latin typeface="Calibri"/>
                        </a:rPr>
                        <a:t>6 months</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52 [29,70]</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83 [73,89]</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78 [74,82]</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78 [74,82]</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77 [72,81]</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80 [71,87]</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78 [75,80]</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7999">
                <a:tc>
                  <a:txBody>
                    <a:bodyPr/>
                    <a:lstStyle/>
                    <a:p>
                      <a:pPr marR="0" indent="0" algn="ctr" rtl="0">
                        <a:spcBef>
                          <a:spcPts val="0"/>
                        </a:spcBef>
                        <a:spcAft>
                          <a:spcPts val="1400"/>
                        </a:spcAft>
                      </a:pPr>
                      <a:r>
                        <a:rPr lang="en-AU" sz="1200" kern="1400">
                          <a:solidFill>
                            <a:srgbClr val="000000"/>
                          </a:solidFill>
                          <a:effectLst/>
                          <a:latin typeface="Calibri"/>
                        </a:rPr>
                        <a:t>9 months</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52 [29,70]</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72 [60,81]</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71 [66,76]</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72 [66,76]</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70 [65,75]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74 [64,82]</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71 [68,73]</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7999">
                <a:tc>
                  <a:txBody>
                    <a:bodyPr/>
                    <a:lstStyle/>
                    <a:p>
                      <a:pPr marR="0" indent="0" algn="ctr" rtl="0">
                        <a:spcBef>
                          <a:spcPts val="0"/>
                        </a:spcBef>
                        <a:spcAft>
                          <a:spcPts val="1400"/>
                        </a:spcAft>
                      </a:pPr>
                      <a:r>
                        <a:rPr lang="en-AU" sz="1200" kern="1400">
                          <a:solidFill>
                            <a:srgbClr val="000000"/>
                          </a:solidFill>
                          <a:effectLst/>
                          <a:latin typeface="Calibri"/>
                        </a:rPr>
                        <a:t>1 year</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45 [23,65]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68 [56,78]</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62 [56,67]</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64 [58,69]</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63 [57,68]</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67 [56,76]</a:t>
                      </a:r>
                      <a:endParaRPr lang="en-AU" sz="1200" kern="1400" dirty="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63 [60,66]</a:t>
                      </a:r>
                      <a:endParaRPr lang="en-AU" sz="1200" kern="140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7999">
                <a:tc>
                  <a:txBody>
                    <a:bodyPr/>
                    <a:lstStyle/>
                    <a:p>
                      <a:pPr marR="0" indent="0" algn="ctr" rtl="0">
                        <a:spcBef>
                          <a:spcPts val="0"/>
                        </a:spcBef>
                        <a:spcAft>
                          <a:spcPts val="1400"/>
                        </a:spcAft>
                      </a:pPr>
                      <a:r>
                        <a:rPr lang="en-AU" sz="1200" kern="1400">
                          <a:solidFill>
                            <a:srgbClr val="000000"/>
                          </a:solidFill>
                          <a:effectLst/>
                          <a:latin typeface="Calibri"/>
                        </a:rPr>
                        <a:t>2 years</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45 [23,65]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40 [24,55]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44 [38,50]</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48 [42,55]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44 [37,50]</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51 [38,62]</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45 [42,49]</a:t>
                      </a:r>
                      <a:endParaRPr lang="en-AU" sz="1200" kern="1400" dirty="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217999">
                <a:tc>
                  <a:txBody>
                    <a:bodyPr/>
                    <a:lstStyle/>
                    <a:p>
                      <a:pPr marR="0" indent="0" algn="ctr" rtl="0">
                        <a:spcBef>
                          <a:spcPts val="0"/>
                        </a:spcBef>
                        <a:spcAft>
                          <a:spcPts val="1400"/>
                        </a:spcAft>
                      </a:pPr>
                      <a:r>
                        <a:rPr lang="en-AU" sz="1200" kern="1400">
                          <a:solidFill>
                            <a:srgbClr val="000000"/>
                          </a:solidFill>
                          <a:effectLst/>
                          <a:latin typeface="Calibri"/>
                        </a:rPr>
                        <a:t>3 years</a:t>
                      </a:r>
                      <a:endParaRPr lang="en-AU" sz="1200" kern="140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25 [9,45]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29 [22,37]</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38 [30,45]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28 [21,36]</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41 [28,55]</a:t>
                      </a:r>
                      <a:endParaRPr lang="en-AU" sz="1200" kern="1400">
                        <a:solidFill>
                          <a:srgbClr val="000000"/>
                        </a:solidFill>
                        <a:effectLst/>
                        <a:latin typeface="Times New Roman"/>
                      </a:endParaRPr>
                    </a:p>
                  </a:txBody>
                  <a:tcPr marL="31650" marR="31650" marT="15825" marB="15825"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32 [28,36]</a:t>
                      </a:r>
                      <a:endParaRPr lang="en-AU" sz="1200" kern="1400" dirty="0">
                        <a:solidFill>
                          <a:srgbClr val="000000"/>
                        </a:solidFill>
                        <a:effectLst/>
                        <a:latin typeface="Times New Roman"/>
                      </a:endParaRPr>
                    </a:p>
                  </a:txBody>
                  <a:tcPr marL="31650" marR="31650" marT="15825" marB="15825" anchor="ctr">
                    <a:lnL>
                      <a:noFill/>
                    </a:lnL>
                    <a:lnR w="12700" cap="flat" cmpd="sng" algn="ctr">
                      <a:solidFill>
                        <a:srgbClr val="0000FF"/>
                      </a:solidFill>
                      <a:prstDash val="solid"/>
                      <a:round/>
                      <a:headEnd type="none" w="med" len="med"/>
                      <a:tailEnd type="none" w="med" len="med"/>
                    </a:lnR>
                    <a:lnT>
                      <a:noFill/>
                    </a:lnT>
                    <a:lnB>
                      <a:noFill/>
                    </a:lnB>
                  </a:tcPr>
                </a:tc>
              </a:tr>
              <a:tr h="313234">
                <a:tc gridSpan="8">
                  <a:txBody>
                    <a:bodyPr/>
                    <a:lstStyle/>
                    <a:p>
                      <a:pPr marR="0" indent="0" algn="ctr" rtl="0">
                        <a:spcBef>
                          <a:spcPts val="0"/>
                        </a:spcBef>
                        <a:spcAft>
                          <a:spcPts val="600"/>
                        </a:spcAft>
                      </a:pPr>
                      <a:r>
                        <a:rPr lang="en-AU" sz="1200" kern="1400" dirty="0">
                          <a:solidFill>
                            <a:srgbClr val="000000"/>
                          </a:solidFill>
                          <a:effectLst/>
                          <a:latin typeface="Tahoma"/>
                        </a:rPr>
                        <a:t>% Survival [95% Confidence Interval]</a:t>
                      </a:r>
                      <a:endParaRPr lang="en-AU" sz="1200" kern="1400" dirty="0">
                        <a:solidFill>
                          <a:srgbClr val="000000"/>
                        </a:solidFill>
                        <a:effectLst/>
                        <a:latin typeface="Times New Roman"/>
                      </a:endParaRPr>
                    </a:p>
                  </a:txBody>
                  <a:tcPr marL="31650" marR="31650" marT="15825" marB="1582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14" name="Control 1"/>
          <p:cNvSpPr>
            <a:spLocks noChangeArrowheads="1" noChangeShapeType="1"/>
          </p:cNvSpPr>
          <p:nvPr/>
        </p:nvSpPr>
        <p:spPr bwMode="auto">
          <a:xfrm>
            <a:off x="2506663" y="4244975"/>
            <a:ext cx="6318250" cy="509905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3542526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Text Box 2"/>
          <p:cNvSpPr txBox="1">
            <a:spLocks noChangeArrowheads="1"/>
          </p:cNvSpPr>
          <p:nvPr/>
        </p:nvSpPr>
        <p:spPr bwMode="auto">
          <a:xfrm>
            <a:off x="353157" y="299355"/>
            <a:ext cx="2738408" cy="594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6.43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fig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157" y="468306"/>
            <a:ext cx="8393906" cy="559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35940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Text Box 2"/>
          <p:cNvSpPr txBox="1">
            <a:spLocks noChangeArrowheads="1"/>
          </p:cNvSpPr>
          <p:nvPr/>
        </p:nvSpPr>
        <p:spPr bwMode="auto">
          <a:xfrm>
            <a:off x="358406" y="334960"/>
            <a:ext cx="2733594" cy="594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6.44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fig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353" y="502942"/>
            <a:ext cx="8473244" cy="5648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1587023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2467581" y="95547"/>
            <a:ext cx="4626178" cy="6126669"/>
            <a:chOff x="108547782" y="105550842"/>
            <a:chExt cx="3415755" cy="4706119"/>
          </a:xfrm>
        </p:grpSpPr>
        <p:pic>
          <p:nvPicPr>
            <p:cNvPr id="5123" name="Picture 3" descr="fig6"/>
            <p:cNvPicPr>
              <a:picLocks noChangeAspect="1" noChangeArrowheads="1"/>
            </p:cNvPicPr>
            <p:nvPr/>
          </p:nvPicPr>
          <p:blipFill>
            <a:blip r:embed="rId3" cstate="print">
              <a:extLst>
                <a:ext uri="{28A0092B-C50C-407E-A947-70E740481C1C}">
                  <a14:useLocalDpi xmlns:a14="http://schemas.microsoft.com/office/drawing/2010/main" val="0"/>
                </a:ext>
              </a:extLst>
            </a:blip>
            <a:srcRect t="1254" b="1254"/>
            <a:stretch>
              <a:fillRect/>
            </a:stretch>
          </p:blipFill>
          <p:spPr bwMode="auto">
            <a:xfrm>
              <a:off x="108569692" y="108051155"/>
              <a:ext cx="3393845" cy="2205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4"/>
            <p:cNvSpPr txBox="1">
              <a:spLocks noChangeArrowheads="1"/>
            </p:cNvSpPr>
            <p:nvPr/>
          </p:nvSpPr>
          <p:spPr bwMode="auto">
            <a:xfrm>
              <a:off x="108547782" y="105550842"/>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smtClean="0">
                  <a:ln>
                    <a:noFill/>
                  </a:ln>
                  <a:solidFill>
                    <a:srgbClr val="000000"/>
                  </a:solidFill>
                  <a:effectLst/>
                  <a:latin typeface="Arial Black" pitchFamily="34" charset="0"/>
                  <a:cs typeface="Arial" pitchFamily="34" charset="0"/>
                </a:rPr>
                <a:t>Figure 6.45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5" name="Picture 5" descr="fig6"/>
            <p:cNvPicPr>
              <a:picLocks noChangeAspect="1" noChangeArrowheads="1"/>
            </p:cNvPicPr>
            <p:nvPr/>
          </p:nvPicPr>
          <p:blipFill>
            <a:blip r:embed="rId4" cstate="print">
              <a:extLst>
                <a:ext uri="{28A0092B-C50C-407E-A947-70E740481C1C}">
                  <a14:useLocalDpi xmlns:a14="http://schemas.microsoft.com/office/drawing/2010/main" val="0"/>
                </a:ext>
              </a:extLst>
            </a:blip>
            <a:srcRect t="1025" b="1025"/>
            <a:stretch>
              <a:fillRect/>
            </a:stretch>
          </p:blipFill>
          <p:spPr bwMode="auto">
            <a:xfrm>
              <a:off x="108569681" y="105789406"/>
              <a:ext cx="3391166" cy="2214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282946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12" name="Group 2"/>
          <p:cNvGrpSpPr>
            <a:grpSpLocks/>
          </p:cNvGrpSpPr>
          <p:nvPr/>
        </p:nvGrpSpPr>
        <p:grpSpPr bwMode="auto">
          <a:xfrm>
            <a:off x="2663175" y="149995"/>
            <a:ext cx="4109084" cy="5988295"/>
            <a:chOff x="108574288" y="110373084"/>
            <a:chExt cx="3394524" cy="4661317"/>
          </a:xfrm>
        </p:grpSpPr>
        <p:sp>
          <p:nvSpPr>
            <p:cNvPr id="13" name="Text Box 3"/>
            <p:cNvSpPr txBox="1">
              <a:spLocks noChangeArrowheads="1"/>
            </p:cNvSpPr>
            <p:nvPr/>
          </p:nvSpPr>
          <p:spPr bwMode="auto">
            <a:xfrm>
              <a:off x="108574288" y="110373084"/>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000" b="0" i="0" u="none" strike="noStrike" cap="none" normalizeH="0" baseline="0" dirty="0" smtClean="0">
                  <a:ln>
                    <a:noFill/>
                  </a:ln>
                  <a:solidFill>
                    <a:srgbClr val="000000"/>
                  </a:solidFill>
                  <a:effectLst/>
                  <a:latin typeface="Arial Black" pitchFamily="34" charset="0"/>
                  <a:cs typeface="Arial" pitchFamily="34" charset="0"/>
                </a:rPr>
                <a:t>Figure 6.46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8" name="Picture 4" descr="fig6"/>
            <p:cNvPicPr>
              <a:picLocks noChangeAspect="1" noChangeArrowheads="1"/>
            </p:cNvPicPr>
            <p:nvPr/>
          </p:nvPicPr>
          <p:blipFill>
            <a:blip r:embed="rId3" cstate="print">
              <a:extLst>
                <a:ext uri="{28A0092B-C50C-407E-A947-70E740481C1C}">
                  <a14:useLocalDpi xmlns:a14="http://schemas.microsoft.com/office/drawing/2010/main" val="0"/>
                </a:ext>
              </a:extLst>
            </a:blip>
            <a:srcRect t="1033" b="1033"/>
            <a:stretch>
              <a:fillRect/>
            </a:stretch>
          </p:blipFill>
          <p:spPr bwMode="auto">
            <a:xfrm>
              <a:off x="108574288" y="112818623"/>
              <a:ext cx="3393840" cy="2215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49" name="Picture 5" descr="fig6"/>
            <p:cNvPicPr>
              <a:picLocks noChangeAspect="1" noChangeArrowheads="1"/>
            </p:cNvPicPr>
            <p:nvPr/>
          </p:nvPicPr>
          <p:blipFill>
            <a:blip r:embed="rId4" cstate="print">
              <a:extLst>
                <a:ext uri="{28A0092B-C50C-407E-A947-70E740481C1C}">
                  <a14:useLocalDpi xmlns:a14="http://schemas.microsoft.com/office/drawing/2010/main" val="0"/>
                </a:ext>
              </a:extLst>
            </a:blip>
            <a:srcRect t="391" b="391"/>
            <a:stretch>
              <a:fillRect/>
            </a:stretch>
          </p:blipFill>
          <p:spPr bwMode="auto">
            <a:xfrm>
              <a:off x="108582906" y="110543225"/>
              <a:ext cx="3385906" cy="223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370846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Control 1"/>
          <p:cNvSpPr>
            <a:spLocks noChangeArrowheads="1" noChangeShapeType="1"/>
          </p:cNvSpPr>
          <p:nvPr/>
        </p:nvSpPr>
        <p:spPr bwMode="auto">
          <a:xfrm>
            <a:off x="2409825" y="2968625"/>
            <a:ext cx="5837238" cy="378936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3" name="Control 1"/>
          <p:cNvSpPr>
            <a:spLocks noChangeArrowheads="1" noChangeShapeType="1"/>
          </p:cNvSpPr>
          <p:nvPr/>
        </p:nvSpPr>
        <p:spPr bwMode="auto">
          <a:xfrm>
            <a:off x="5681663" y="2927350"/>
            <a:ext cx="6516687" cy="37687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2949276559"/>
              </p:ext>
            </p:extLst>
          </p:nvPr>
        </p:nvGraphicFramePr>
        <p:xfrm>
          <a:off x="371474" y="221457"/>
          <a:ext cx="8365332" cy="5919292"/>
        </p:xfrm>
        <a:graphic>
          <a:graphicData uri="http://schemas.openxmlformats.org/drawingml/2006/table">
            <a:tbl>
              <a:tblPr/>
              <a:tblGrid>
                <a:gridCol w="1342987"/>
                <a:gridCol w="934269"/>
                <a:gridCol w="988931"/>
                <a:gridCol w="988931"/>
                <a:gridCol w="1006751"/>
                <a:gridCol w="1032545"/>
                <a:gridCol w="1032545"/>
                <a:gridCol w="1038373"/>
              </a:tblGrid>
              <a:tr h="300052">
                <a:tc gridSpan="8">
                  <a:txBody>
                    <a:bodyPr/>
                    <a:lstStyle/>
                    <a:p>
                      <a:pPr marR="0" indent="0" algn="l" rtl="0">
                        <a:spcBef>
                          <a:spcPts val="0"/>
                        </a:spcBef>
                        <a:spcAft>
                          <a:spcPts val="0"/>
                        </a:spcAft>
                      </a:pPr>
                      <a:r>
                        <a:rPr lang="en-AU" sz="900" kern="1400" dirty="0">
                          <a:solidFill>
                            <a:srgbClr val="000000"/>
                          </a:solidFill>
                          <a:effectLst/>
                          <a:latin typeface="Arial Black"/>
                        </a:rPr>
                        <a:t>Figure 6.47</a:t>
                      </a:r>
                      <a:endParaRPr lang="en-AU" sz="1000" kern="1400" dirty="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640062">
                <a:tc gridSpan="8">
                  <a:txBody>
                    <a:bodyPr/>
                    <a:lstStyle/>
                    <a:p>
                      <a:pPr marR="0" indent="0" algn="ctr" rtl="0">
                        <a:spcBef>
                          <a:spcPts val="0"/>
                        </a:spcBef>
                        <a:spcAft>
                          <a:spcPts val="0"/>
                        </a:spcAft>
                      </a:pPr>
                      <a:r>
                        <a:rPr lang="en-AU" sz="1400" kern="1400" dirty="0">
                          <a:solidFill>
                            <a:srgbClr val="000000"/>
                          </a:solidFill>
                          <a:effectLst/>
                          <a:latin typeface="Arial Black"/>
                        </a:rPr>
                        <a:t>First Home APD Treatment to First Episode of Peritonitis</a:t>
                      </a:r>
                      <a:endParaRPr lang="en-AU" sz="1400" kern="1400" dirty="0">
                        <a:solidFill>
                          <a:srgbClr val="000000"/>
                        </a:solidFill>
                        <a:effectLst/>
                        <a:latin typeface="Times New Roman"/>
                      </a:endParaRPr>
                    </a:p>
                    <a:p>
                      <a:pPr marR="0" indent="0" algn="ctr" rtl="0">
                        <a:spcBef>
                          <a:spcPts val="0"/>
                        </a:spcBef>
                        <a:spcAft>
                          <a:spcPts val="0"/>
                        </a:spcAft>
                      </a:pPr>
                      <a:r>
                        <a:rPr lang="en-AU" sz="1400" kern="1400" dirty="0">
                          <a:solidFill>
                            <a:srgbClr val="000000"/>
                          </a:solidFill>
                          <a:effectLst/>
                          <a:latin typeface="Arial Black"/>
                        </a:rPr>
                        <a:t>By Age at Entry   01-Jan-2008 to 31-Dec-2012</a:t>
                      </a:r>
                      <a:endParaRPr lang="en-AU" sz="1400" kern="1400" dirty="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80692">
                <a:tc rowSpan="2">
                  <a:txBody>
                    <a:bodyPr/>
                    <a:lstStyle/>
                    <a:p>
                      <a:pPr marR="0" indent="0" algn="ctr" rtl="0">
                        <a:spcBef>
                          <a:spcPts val="0"/>
                        </a:spcBef>
                        <a:spcAft>
                          <a:spcPts val="0"/>
                        </a:spcAft>
                      </a:pPr>
                      <a:r>
                        <a:rPr lang="en-AU" sz="1200" b="1" kern="1400" dirty="0">
                          <a:solidFill>
                            <a:srgbClr val="000000"/>
                          </a:solidFill>
                          <a:effectLst/>
                          <a:latin typeface="Tahoma"/>
                        </a:rPr>
                        <a:t>Survival</a:t>
                      </a:r>
                      <a:endParaRPr lang="en-AU" sz="1200" kern="1400" dirty="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gridSpan="6">
                  <a:txBody>
                    <a:bodyPr/>
                    <a:lstStyle/>
                    <a:p>
                      <a:pPr marR="0" indent="0" algn="ctr" rtl="0">
                        <a:spcBef>
                          <a:spcPts val="0"/>
                        </a:spcBef>
                        <a:spcAft>
                          <a:spcPts val="0"/>
                        </a:spcAft>
                      </a:pPr>
                      <a:r>
                        <a:rPr lang="en-AU" sz="1200" b="1" kern="1400">
                          <a:solidFill>
                            <a:srgbClr val="000000"/>
                          </a:solidFill>
                          <a:effectLst/>
                          <a:latin typeface="Tahoma"/>
                        </a:rPr>
                        <a:t>Age Groups   </a:t>
                      </a:r>
                      <a:endParaRPr lang="en-AU" sz="1200" kern="1400">
                        <a:solidFill>
                          <a:srgbClr val="000000"/>
                        </a:solidFill>
                        <a:effectLst/>
                        <a:latin typeface="Times New Roman"/>
                      </a:endParaRPr>
                    </a:p>
                  </a:txBody>
                  <a:tcPr marL="34499" marR="34499" marT="17250" marB="17250"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rowSpan="2">
                  <a:txBody>
                    <a:bodyPr/>
                    <a:lstStyle/>
                    <a:p>
                      <a:pPr marR="0" indent="0" algn="ctr" rtl="0">
                        <a:spcBef>
                          <a:spcPts val="0"/>
                        </a:spcBef>
                        <a:spcAft>
                          <a:spcPts val="0"/>
                        </a:spcAft>
                      </a:pPr>
                      <a:r>
                        <a:rPr lang="en-AU" sz="1200" b="1" kern="1400" dirty="0">
                          <a:ln>
                            <a:solidFill>
                              <a:schemeClr val="accent1">
                                <a:lumMod val="75000"/>
                              </a:schemeClr>
                            </a:solidFill>
                          </a:ln>
                          <a:solidFill>
                            <a:srgbClr val="000000"/>
                          </a:solidFill>
                          <a:effectLst/>
                          <a:latin typeface="Tahoma"/>
                        </a:rPr>
                        <a:t>All</a:t>
                      </a:r>
                      <a:endParaRPr lang="en-AU" sz="1200" kern="1400" dirty="0">
                        <a:ln>
                          <a:solidFill>
                            <a:schemeClr val="accent1">
                              <a:lumMod val="75000"/>
                            </a:schemeClr>
                          </a:solidFill>
                        </a:ln>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r>
              <a:tr h="304451">
                <a:tc vMerge="1">
                  <a:txBody>
                    <a:bodyPr/>
                    <a:lstStyle/>
                    <a:p>
                      <a:endParaRPr lang="en-AU"/>
                    </a:p>
                  </a:txBody>
                  <a:tcPr/>
                </a:tc>
                <a:tc>
                  <a:txBody>
                    <a:bodyPr/>
                    <a:lstStyle/>
                    <a:p>
                      <a:pPr marR="0" indent="0" algn="ctr" rtl="0">
                        <a:spcBef>
                          <a:spcPts val="0"/>
                        </a:spcBef>
                        <a:spcAft>
                          <a:spcPts val="0"/>
                        </a:spcAft>
                      </a:pPr>
                      <a:r>
                        <a:rPr lang="en-AU" sz="1200" b="1" kern="1400" dirty="0">
                          <a:solidFill>
                            <a:srgbClr val="000000"/>
                          </a:solidFill>
                          <a:effectLst/>
                          <a:latin typeface="Tahoma"/>
                        </a:rPr>
                        <a:t>00-14</a:t>
                      </a:r>
                      <a:endParaRPr lang="en-AU" sz="1200" kern="1400" dirty="0">
                        <a:solidFill>
                          <a:srgbClr val="000000"/>
                        </a:solidFill>
                        <a:effectLst/>
                        <a:latin typeface="Times New Roman"/>
                      </a:endParaRPr>
                    </a:p>
                  </a:txBody>
                  <a:tcPr marL="34499" marR="34499" marT="17250" marB="17250"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dirty="0">
                          <a:solidFill>
                            <a:srgbClr val="000000"/>
                          </a:solidFill>
                          <a:effectLst/>
                          <a:latin typeface="Tahoma"/>
                        </a:rPr>
                        <a:t>15-34</a:t>
                      </a:r>
                      <a:endParaRPr lang="en-AU" sz="1200" kern="1400" dirty="0">
                        <a:solidFill>
                          <a:srgbClr val="000000"/>
                        </a:solidFill>
                        <a:effectLst/>
                        <a:latin typeface="Times New Roman"/>
                      </a:endParaRPr>
                    </a:p>
                  </a:txBody>
                  <a:tcPr marL="34499" marR="34499" marT="17250" marB="17250"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35-54</a:t>
                      </a:r>
                      <a:endParaRPr lang="en-AU" sz="1200" kern="1400">
                        <a:solidFill>
                          <a:srgbClr val="000000"/>
                        </a:solidFill>
                        <a:effectLst/>
                        <a:latin typeface="Times New Roman"/>
                      </a:endParaRPr>
                    </a:p>
                  </a:txBody>
                  <a:tcPr marL="34499" marR="34499" marT="17250" marB="17250"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55-64</a:t>
                      </a:r>
                      <a:endParaRPr lang="en-AU" sz="1200" kern="1400">
                        <a:solidFill>
                          <a:srgbClr val="000000"/>
                        </a:solidFill>
                        <a:effectLst/>
                        <a:latin typeface="Times New Roman"/>
                      </a:endParaRPr>
                    </a:p>
                  </a:txBody>
                  <a:tcPr marL="34499" marR="34499" marT="17250" marB="17250"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65-74</a:t>
                      </a:r>
                      <a:endParaRPr lang="en-AU" sz="1200" kern="1400">
                        <a:solidFill>
                          <a:srgbClr val="000000"/>
                        </a:solidFill>
                        <a:effectLst/>
                        <a:latin typeface="Times New Roman"/>
                      </a:endParaRPr>
                    </a:p>
                  </a:txBody>
                  <a:tcPr marL="34499" marR="34499" marT="17250" marB="17250"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a:txBody>
                    <a:bodyPr/>
                    <a:lstStyle/>
                    <a:p>
                      <a:pPr marR="0" indent="0" algn="ctr" rtl="0">
                        <a:spcBef>
                          <a:spcPts val="0"/>
                        </a:spcBef>
                        <a:spcAft>
                          <a:spcPts val="0"/>
                        </a:spcAft>
                      </a:pPr>
                      <a:r>
                        <a:rPr lang="en-AU" sz="1200" b="1" kern="1400">
                          <a:solidFill>
                            <a:srgbClr val="000000"/>
                          </a:solidFill>
                          <a:effectLst/>
                          <a:latin typeface="Tahoma"/>
                        </a:rPr>
                        <a:t>&gt;=75</a:t>
                      </a:r>
                      <a:endParaRPr lang="en-AU" sz="1200" kern="1400">
                        <a:solidFill>
                          <a:srgbClr val="000000"/>
                        </a:solidFill>
                        <a:effectLst/>
                        <a:latin typeface="Times New Roman"/>
                      </a:endParaRPr>
                    </a:p>
                  </a:txBody>
                  <a:tcPr marL="34499" marR="34499" marT="17250" marB="17250"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E1E1FF"/>
                    </a:solidFill>
                  </a:tcPr>
                </a:tc>
                <a:tc vMerge="1">
                  <a:txBody>
                    <a:bodyPr/>
                    <a:lstStyle/>
                    <a:p>
                      <a:endParaRPr lang="en-AU"/>
                    </a:p>
                  </a:txBody>
                  <a:tcPr/>
                </a:tc>
              </a:tr>
              <a:tr h="168298">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0" marR="0" marT="0" marB="0"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0" marR="0" marT="0" marB="0"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dirty="0">
                          <a:solidFill>
                            <a:srgbClr val="000000"/>
                          </a:solidFill>
                          <a:effectLst/>
                          <a:latin typeface="Tahoma"/>
                        </a:rPr>
                        <a:t> </a:t>
                      </a:r>
                      <a:endParaRPr lang="en-AU" sz="1200" kern="1400" dirty="0">
                        <a:solidFill>
                          <a:srgbClr val="000000"/>
                        </a:solidFill>
                        <a:effectLst/>
                        <a:latin typeface="Times New Roman"/>
                      </a:endParaRPr>
                    </a:p>
                  </a:txBody>
                  <a:tcPr marL="0" marR="0" marT="0" marB="0"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0" marR="0" marT="0" marB="0"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0" marR="0" marT="0" marB="0"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0" marR="0" marT="0" marB="0"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0" marR="0" marT="0" marB="0"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0" marR="0" marT="0" marB="0" anchor="ctr">
                    <a:lnL>
                      <a:noFill/>
                    </a:lnL>
                    <a:lnR w="12700" cap="flat" cmpd="sng" algn="ctr">
                      <a:solidFill>
                        <a:schemeClr val="accent1">
                          <a:lumMod val="75000"/>
                        </a:schemeClr>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290348">
                <a:tc>
                  <a:txBody>
                    <a:bodyPr/>
                    <a:lstStyle/>
                    <a:p>
                      <a:pPr marR="0" indent="0" algn="l" rtl="0">
                        <a:spcBef>
                          <a:spcPts val="0"/>
                        </a:spcBef>
                        <a:spcAft>
                          <a:spcPts val="0"/>
                        </a:spcAft>
                      </a:pPr>
                      <a:r>
                        <a:rPr lang="en-AU" sz="1200" kern="1400">
                          <a:solidFill>
                            <a:srgbClr val="000000"/>
                          </a:solidFill>
                          <a:effectLst/>
                          <a:latin typeface="Arial Black"/>
                        </a:rPr>
                        <a:t>Australia  </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1400"/>
                        </a:spcAft>
                      </a:pPr>
                      <a:r>
                        <a:rPr lang="en-AU" sz="1200" b="1" kern="1400">
                          <a:solidFill>
                            <a:srgbClr val="000000"/>
                          </a:solidFill>
                          <a:effectLst/>
                          <a:latin typeface="Calibri"/>
                        </a:rPr>
                        <a:t>(n=97)</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dirty="0">
                          <a:solidFill>
                            <a:srgbClr val="000000"/>
                          </a:solidFill>
                          <a:effectLst/>
                          <a:latin typeface="Calibri"/>
                        </a:rPr>
                        <a:t>(n=297)</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dirty="0">
                          <a:solidFill>
                            <a:srgbClr val="000000"/>
                          </a:solidFill>
                          <a:effectLst/>
                          <a:latin typeface="Calibri"/>
                        </a:rPr>
                        <a:t>(n=860)</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(n=651)</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(n=689)</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(n=474)</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(n=3068)</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3 months</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83 [73, 89]</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90 [86, 93]</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90 [88, 92]</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91 [88, 93]</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93 [90, 94]</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92 [89, 94]</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91 [90, 92]</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6 months</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74 [63, 82]</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84 [79, 88]</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84 [82, 87]</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85 [82, 88]</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87 [84, 89]</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88 [84, 90]</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85 [84, 86]</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9 months</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69 [57, 78]</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78 [72, 83]</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79 [76, 82]</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80 [76, 83]</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81 [78, 84]</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78 [74, 82]</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79 [77, 81]</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1 year </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64 [51, 75]</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72 [65, 78]</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73 [69, 76]</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75 [71, 79]</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78 [74, 81]</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75 [70, 79]</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74 [72, 76]</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2 years</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44 [25, 62]</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53 [43, 62]</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59 [54, 64]</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57 [52, 63]</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61 [55, 66]</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58 [51, 64]</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58 [55, 60]</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3 years</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44 [25, 62]</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37 [26, 48]</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43 [37, 50]</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53 [47, 59]</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48 [41, 54]</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46 [38, 55]</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47 [43, 50]</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09511">
                <a:tc>
                  <a:txBody>
                    <a:bodyPr/>
                    <a:lstStyle/>
                    <a:p>
                      <a:pPr marR="0" indent="0" algn="ctr" rtl="0">
                        <a:spcBef>
                          <a:spcPts val="0"/>
                        </a:spcBef>
                        <a:spcAft>
                          <a:spcPts val="0"/>
                        </a:spcAft>
                      </a:pPr>
                      <a:r>
                        <a:rPr lang="en-AU" sz="1200" kern="1400">
                          <a:solidFill>
                            <a:srgbClr val="000000"/>
                          </a:solidFill>
                          <a:effectLst/>
                          <a:latin typeface="Tahoma"/>
                        </a:rPr>
                        <a:t> </a:t>
                      </a:r>
                      <a:endParaRPr lang="en-AU" sz="1200" kern="1400">
                        <a:solidFill>
                          <a:srgbClr val="000000"/>
                        </a:solidFill>
                        <a:effectLst/>
                        <a:latin typeface="Times New Roman"/>
                      </a:endParaRPr>
                    </a:p>
                  </a:txBody>
                  <a:tcPr marL="0" marR="0" marT="0" marB="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 </a:t>
                      </a:r>
                      <a:endParaRPr lang="en-AU" sz="1200" kern="1400">
                        <a:solidFill>
                          <a:srgbClr val="000000"/>
                        </a:solidFill>
                        <a:effectLst/>
                        <a:latin typeface="Times New Roman"/>
                      </a:endParaRPr>
                    </a:p>
                  </a:txBody>
                  <a:tcPr marL="0" marR="0"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Times New Roman"/>
                        </a:rPr>
                        <a:t> </a:t>
                      </a:r>
                    </a:p>
                  </a:txBody>
                  <a:tcPr marL="0" marR="0"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Times New Roman"/>
                        </a:rPr>
                        <a:t> </a:t>
                      </a:r>
                    </a:p>
                  </a:txBody>
                  <a:tcPr marL="0" marR="0" marT="0" marB="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Times New Roman"/>
                        </a:rPr>
                        <a:t> </a:t>
                      </a:r>
                    </a:p>
                  </a:txBody>
                  <a:tcPr marL="0" marR="0"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Times New Roman"/>
                        </a:rPr>
                        <a:t> </a:t>
                      </a:r>
                    </a:p>
                  </a:txBody>
                  <a:tcPr marL="0" marR="0"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Times New Roman"/>
                        </a:rPr>
                        <a:t> </a:t>
                      </a:r>
                    </a:p>
                  </a:txBody>
                  <a:tcPr marL="0" marR="0" marT="0" marB="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Times New Roman"/>
                        </a:rPr>
                        <a:t> </a:t>
                      </a:r>
                    </a:p>
                  </a:txBody>
                  <a:tcPr marL="0" marR="0" marT="0" marB="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303164">
                <a:tc>
                  <a:txBody>
                    <a:bodyPr/>
                    <a:lstStyle/>
                    <a:p>
                      <a:pPr marR="0" indent="0" algn="l" rtl="0">
                        <a:spcBef>
                          <a:spcPts val="0"/>
                        </a:spcBef>
                        <a:spcAft>
                          <a:spcPts val="0"/>
                        </a:spcAft>
                      </a:pPr>
                      <a:r>
                        <a:rPr lang="en-AU" sz="1200" kern="1400">
                          <a:solidFill>
                            <a:srgbClr val="000000"/>
                          </a:solidFill>
                          <a:effectLst/>
                          <a:latin typeface="Arial Black"/>
                        </a:rPr>
                        <a:t>New Zealand</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1400"/>
                        </a:spcAft>
                      </a:pPr>
                      <a:r>
                        <a:rPr lang="en-AU" sz="1200" b="1" kern="1400">
                          <a:solidFill>
                            <a:srgbClr val="000000"/>
                          </a:solidFill>
                          <a:effectLst/>
                          <a:latin typeface="Calibri"/>
                        </a:rPr>
                        <a:t>(n=26)</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(n=71)</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(n=259)</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(n=203)</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dirty="0">
                          <a:solidFill>
                            <a:srgbClr val="000000"/>
                          </a:solidFill>
                          <a:effectLst/>
                          <a:latin typeface="Calibri"/>
                        </a:rPr>
                        <a:t>(n=173)</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(n=48)</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b="1" kern="1400">
                          <a:solidFill>
                            <a:srgbClr val="000000"/>
                          </a:solidFill>
                          <a:effectLst/>
                          <a:latin typeface="Calibri"/>
                        </a:rPr>
                        <a:t>(n=780)</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3 months</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88 [67, 96]</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88 [77, 94]</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89 [84, 92]</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95 [91, 97]</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92 [86, 95]</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98 [85, 100]</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92 [89, 93]</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6 months</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59 [36, 76]</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84 [73, 91]</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83 [78, 87]</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89 [83, 93]</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79 [71, 85]</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95 [82, 99]</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84 [81, 86]</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9 months</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52 [29, 71]</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68 [54, 79]</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78 [72, 83]</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83 [76, 88]</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73 [64, 80]</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81 [64, 90]</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77 [73, 80]</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1 year </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52 [29, 71]</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66 [51, 77]</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72 [65, 78]</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75 [67, 81]</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68 [59, 75]</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71 [53, 84]</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71 [67, 74]</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2 years</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52 [29, 71]</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41 [24, 57]</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61 [52, 68]</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63 [54, 71]</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56 [45, 65]</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37 [15, 59]</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57 [52, 62]</a:t>
                      </a:r>
                      <a:endParaRPr lang="en-AU" sz="1200" kern="140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258267">
                <a:tc>
                  <a:txBody>
                    <a:bodyPr/>
                    <a:lstStyle/>
                    <a:p>
                      <a:pPr marR="0" indent="0" algn="ctr" rtl="0">
                        <a:spcBef>
                          <a:spcPts val="0"/>
                        </a:spcBef>
                        <a:spcAft>
                          <a:spcPts val="1400"/>
                        </a:spcAft>
                      </a:pPr>
                      <a:r>
                        <a:rPr lang="en-AU" sz="1200" kern="1400">
                          <a:solidFill>
                            <a:srgbClr val="000000"/>
                          </a:solidFill>
                          <a:effectLst/>
                          <a:latin typeface="Calibri"/>
                        </a:rPr>
                        <a:t>3 years</a:t>
                      </a:r>
                      <a:endParaRPr lang="en-AU" sz="1200" kern="1400">
                        <a:solidFill>
                          <a:srgbClr val="000000"/>
                        </a:solidFill>
                        <a:effectLst/>
                        <a:latin typeface="Times New Roman"/>
                      </a:endParaRPr>
                    </a:p>
                  </a:txBody>
                  <a:tcPr marL="34499" marR="34499" marT="17250" marB="17250"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52 [29, 71]</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34 [17, 52]</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49 [37, 61]</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56 [45, 66]</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a:solidFill>
                            <a:srgbClr val="000000"/>
                          </a:solidFill>
                          <a:effectLst/>
                          <a:latin typeface="Calibri"/>
                        </a:rPr>
                        <a:t>47 [34, 58]</a:t>
                      </a:r>
                      <a:endParaRPr lang="en-AU" sz="1200" kern="140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a:t>
                      </a:r>
                      <a:endParaRPr lang="en-AU" sz="1200" kern="1400" dirty="0">
                        <a:solidFill>
                          <a:srgbClr val="000000"/>
                        </a:solidFill>
                        <a:effectLst/>
                        <a:latin typeface="Times New Roman"/>
                      </a:endParaRPr>
                    </a:p>
                  </a:txBody>
                  <a:tcPr marL="34499" marR="34499" marT="17250" marB="17250" anchor="ctr">
                    <a:lnL>
                      <a:noFill/>
                    </a:lnL>
                    <a:lnR>
                      <a:noFill/>
                    </a:lnR>
                    <a:lnT>
                      <a:noFill/>
                    </a:lnT>
                    <a:lnB>
                      <a:noFill/>
                    </a:lnB>
                  </a:tcPr>
                </a:tc>
                <a:tc>
                  <a:txBody>
                    <a:bodyPr/>
                    <a:lstStyle/>
                    <a:p>
                      <a:pPr marR="0" indent="0" algn="ctr" rtl="0">
                        <a:spcBef>
                          <a:spcPts val="0"/>
                        </a:spcBef>
                        <a:spcAft>
                          <a:spcPts val="1400"/>
                        </a:spcAft>
                      </a:pPr>
                      <a:r>
                        <a:rPr lang="en-AU" sz="1200" kern="1400" dirty="0">
                          <a:solidFill>
                            <a:srgbClr val="000000"/>
                          </a:solidFill>
                          <a:effectLst/>
                          <a:latin typeface="Calibri"/>
                        </a:rPr>
                        <a:t>48 [42, 54]</a:t>
                      </a:r>
                      <a:endParaRPr lang="en-AU" sz="1200" kern="1400" dirty="0">
                        <a:solidFill>
                          <a:srgbClr val="000000"/>
                        </a:solidFill>
                        <a:effectLst/>
                        <a:latin typeface="Times New Roman"/>
                      </a:endParaRPr>
                    </a:p>
                  </a:txBody>
                  <a:tcPr marL="34499" marR="34499" marT="17250" marB="17250" anchor="ctr">
                    <a:lnL>
                      <a:noFill/>
                    </a:lnL>
                    <a:lnR w="12700" cap="flat" cmpd="sng" algn="ctr">
                      <a:solidFill>
                        <a:schemeClr val="accent1">
                          <a:lumMod val="75000"/>
                        </a:schemeClr>
                      </a:solidFill>
                      <a:prstDash val="solid"/>
                      <a:round/>
                      <a:headEnd type="none" w="med" len="med"/>
                      <a:tailEnd type="none" w="med" len="med"/>
                    </a:lnR>
                    <a:lnT>
                      <a:noFill/>
                    </a:lnT>
                    <a:lnB>
                      <a:noFill/>
                    </a:lnB>
                  </a:tcPr>
                </a:tc>
              </a:tr>
              <a:tr h="308928">
                <a:tc gridSpan="8">
                  <a:txBody>
                    <a:bodyPr/>
                    <a:lstStyle/>
                    <a:p>
                      <a:pPr marR="0" indent="0" algn="ctr" rtl="0">
                        <a:spcBef>
                          <a:spcPts val="300"/>
                        </a:spcBef>
                        <a:spcAft>
                          <a:spcPts val="600"/>
                        </a:spcAft>
                      </a:pPr>
                      <a:r>
                        <a:rPr lang="en-AU" sz="1200" kern="1400" dirty="0">
                          <a:solidFill>
                            <a:srgbClr val="000000"/>
                          </a:solidFill>
                          <a:effectLst/>
                          <a:latin typeface="Arial"/>
                        </a:rPr>
                        <a:t>% Survival [95% Confidence Interval]</a:t>
                      </a:r>
                      <a:endParaRPr lang="en-AU" sz="1200" kern="1400" dirty="0">
                        <a:solidFill>
                          <a:srgbClr val="000000"/>
                        </a:solidFill>
                        <a:effectLst/>
                        <a:latin typeface="Times New Roman"/>
                      </a:endParaRPr>
                    </a:p>
                  </a:txBody>
                  <a:tcPr marL="34499" marR="34499" marT="17250" marB="17250">
                    <a:lnL w="12700" cap="flat" cmpd="sng" algn="ctr">
                      <a:solidFill>
                        <a:srgbClr val="0000FF"/>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14" name="Control 1"/>
          <p:cNvSpPr>
            <a:spLocks noChangeArrowheads="1" noChangeShapeType="1"/>
          </p:cNvSpPr>
          <p:nvPr/>
        </p:nvSpPr>
        <p:spPr bwMode="auto">
          <a:xfrm>
            <a:off x="2038350" y="2555875"/>
            <a:ext cx="6516688" cy="47212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728888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596879058"/>
              </p:ext>
            </p:extLst>
          </p:nvPr>
        </p:nvGraphicFramePr>
        <p:xfrm>
          <a:off x="1821657" y="178596"/>
          <a:ext cx="5688238" cy="6113429"/>
        </p:xfrm>
        <a:graphic>
          <a:graphicData uri="http://schemas.openxmlformats.org/drawingml/2006/table">
            <a:tbl>
              <a:tblPr/>
              <a:tblGrid>
                <a:gridCol w="2762761"/>
                <a:gridCol w="572413"/>
                <a:gridCol w="574173"/>
                <a:gridCol w="574173"/>
                <a:gridCol w="602359"/>
                <a:gridCol w="602359"/>
              </a:tblGrid>
              <a:tr h="321466">
                <a:tc gridSpan="6">
                  <a:txBody>
                    <a:bodyPr/>
                    <a:lstStyle/>
                    <a:p>
                      <a:pPr marR="0" indent="0" algn="l" rtl="0">
                        <a:spcBef>
                          <a:spcPts val="0"/>
                        </a:spcBef>
                        <a:spcAft>
                          <a:spcPts val="0"/>
                        </a:spcAft>
                      </a:pPr>
                      <a:r>
                        <a:rPr lang="en-AU" sz="1000" kern="1400" dirty="0">
                          <a:solidFill>
                            <a:srgbClr val="000000"/>
                          </a:solidFill>
                          <a:effectLst/>
                          <a:latin typeface="Arial Black"/>
                        </a:rPr>
                        <a:t>Figure 6.3</a:t>
                      </a:r>
                      <a:endParaRPr lang="en-AU" sz="1000" kern="1400" dirty="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392906">
                <a:tc gridSpan="6">
                  <a:txBody>
                    <a:bodyPr/>
                    <a:lstStyle/>
                    <a:p>
                      <a:pPr marR="0" indent="0" algn="ctr" rtl="0">
                        <a:spcBef>
                          <a:spcPts val="0"/>
                        </a:spcBef>
                        <a:spcAft>
                          <a:spcPts val="0"/>
                        </a:spcAft>
                      </a:pPr>
                      <a:r>
                        <a:rPr lang="en-AU" sz="1200" kern="1400" dirty="0">
                          <a:solidFill>
                            <a:srgbClr val="000000"/>
                          </a:solidFill>
                          <a:effectLst/>
                          <a:latin typeface="Arial Black"/>
                        </a:rPr>
                        <a:t>Stock and Flow of Peritoneal Dialysis Patients</a:t>
                      </a:r>
                      <a:endParaRPr lang="en-AU" sz="1200" kern="1400" dirty="0">
                        <a:solidFill>
                          <a:srgbClr val="000000"/>
                        </a:solidFill>
                        <a:effectLst/>
                        <a:latin typeface="Times New Roman"/>
                      </a:endParaRPr>
                    </a:p>
                    <a:p>
                      <a:pPr marR="0" indent="0" algn="ctr" rtl="0">
                        <a:spcBef>
                          <a:spcPts val="0"/>
                        </a:spcBef>
                        <a:spcAft>
                          <a:spcPts val="0"/>
                        </a:spcAft>
                      </a:pPr>
                      <a:r>
                        <a:rPr lang="en-AU" sz="1200" kern="1400" dirty="0">
                          <a:solidFill>
                            <a:srgbClr val="000000"/>
                          </a:solidFill>
                          <a:effectLst/>
                          <a:latin typeface="Arial Black"/>
                        </a:rPr>
                        <a:t>2008 - 2012</a:t>
                      </a:r>
                      <a:endParaRPr lang="en-AU" sz="1200" kern="1400" dirty="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249753">
                <a:tc>
                  <a:txBody>
                    <a:bodyPr/>
                    <a:lstStyle/>
                    <a:p>
                      <a:pPr marR="0" indent="0" algn="l" rtl="0">
                        <a:spcBef>
                          <a:spcPts val="0"/>
                        </a:spcBef>
                        <a:spcAft>
                          <a:spcPts val="0"/>
                        </a:spcAft>
                      </a:pPr>
                      <a:r>
                        <a:rPr lang="en-AU" sz="1000" b="1" kern="1400" dirty="0">
                          <a:solidFill>
                            <a:srgbClr val="000000"/>
                          </a:solidFill>
                          <a:effectLst/>
                          <a:latin typeface="Tahoma"/>
                        </a:rPr>
                        <a:t>   State</a:t>
                      </a:r>
                      <a:endParaRPr lang="en-AU" sz="1000" kern="1400" dirty="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000" b="1" kern="1400">
                          <a:solidFill>
                            <a:srgbClr val="000000"/>
                          </a:solidFill>
                          <a:effectLst/>
                          <a:latin typeface="Tahoma"/>
                        </a:rPr>
                        <a:t>2008</a:t>
                      </a:r>
                      <a:endParaRPr lang="en-AU" sz="1000" kern="1400">
                        <a:solidFill>
                          <a:srgbClr val="000000"/>
                        </a:solidFill>
                        <a:effectLst/>
                        <a:latin typeface="Times New Roman"/>
                      </a:endParaRPr>
                    </a:p>
                  </a:txBody>
                  <a:tcPr marL="30529" marR="30529" marT="15265" marB="1526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000" b="1" kern="1400">
                          <a:solidFill>
                            <a:srgbClr val="000000"/>
                          </a:solidFill>
                          <a:effectLst/>
                          <a:latin typeface="Tahoma"/>
                        </a:rPr>
                        <a:t>2009</a:t>
                      </a:r>
                      <a:endParaRPr lang="en-AU" sz="1000" kern="1400">
                        <a:solidFill>
                          <a:srgbClr val="000000"/>
                        </a:solidFill>
                        <a:effectLst/>
                        <a:latin typeface="Times New Roman"/>
                      </a:endParaRPr>
                    </a:p>
                  </a:txBody>
                  <a:tcPr marL="30529" marR="30529" marT="15265" marB="1526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000" b="1" kern="1400">
                          <a:solidFill>
                            <a:srgbClr val="000000"/>
                          </a:solidFill>
                          <a:effectLst/>
                          <a:latin typeface="Tahoma"/>
                        </a:rPr>
                        <a:t>2010</a:t>
                      </a:r>
                      <a:endParaRPr lang="en-AU" sz="1000" kern="1400">
                        <a:solidFill>
                          <a:srgbClr val="000000"/>
                        </a:solidFill>
                        <a:effectLst/>
                        <a:latin typeface="Times New Roman"/>
                      </a:endParaRPr>
                    </a:p>
                  </a:txBody>
                  <a:tcPr marL="30529" marR="30529" marT="15265" marB="1526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000" b="1" kern="1400">
                          <a:solidFill>
                            <a:srgbClr val="000000"/>
                          </a:solidFill>
                          <a:effectLst/>
                          <a:latin typeface="Tahoma"/>
                        </a:rPr>
                        <a:t>2011</a:t>
                      </a:r>
                      <a:endParaRPr lang="en-AU" sz="1000" kern="1400">
                        <a:solidFill>
                          <a:srgbClr val="000000"/>
                        </a:solidFill>
                        <a:effectLst/>
                        <a:latin typeface="Times New Roman"/>
                      </a:endParaRPr>
                    </a:p>
                  </a:txBody>
                  <a:tcPr marL="30529" marR="30529" marT="15265" marB="15265" anchor="ctr">
                    <a:lnL>
                      <a:noFill/>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0"/>
                        </a:spcAft>
                      </a:pPr>
                      <a:r>
                        <a:rPr lang="en-AU" sz="1000" b="1" kern="1400">
                          <a:solidFill>
                            <a:srgbClr val="000000"/>
                          </a:solidFill>
                          <a:effectLst/>
                          <a:latin typeface="Tahoma"/>
                        </a:rPr>
                        <a:t>2012</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r>
              <a:tr h="127940">
                <a:tc>
                  <a:txBody>
                    <a:bodyPr/>
                    <a:lstStyle/>
                    <a:p>
                      <a:pPr marR="0" indent="0" algn="l" rtl="0">
                        <a:spcBef>
                          <a:spcPts val="0"/>
                        </a:spcBef>
                        <a:spcAft>
                          <a:spcPts val="0"/>
                        </a:spcAft>
                      </a:pPr>
                      <a:r>
                        <a:rPr lang="en-AU" sz="1000" kern="1400" dirty="0">
                          <a:solidFill>
                            <a:srgbClr val="000000"/>
                          </a:solidFill>
                          <a:effectLst/>
                          <a:latin typeface="Tahoma"/>
                        </a:rPr>
                        <a:t> </a:t>
                      </a:r>
                      <a:endParaRPr lang="en-AU" sz="1000" kern="1400" dirty="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a:noFill/>
                    </a:lnR>
                    <a:lnT w="12700" cap="flat" cmpd="sng" algn="ctr">
                      <a:solidFill>
                        <a:srgbClr val="0000FF"/>
                      </a:solidFill>
                      <a:prstDash val="solid"/>
                      <a:round/>
                      <a:headEnd type="none" w="med" len="med"/>
                      <a:tailEnd type="none" w="med" len="med"/>
                    </a:lnT>
                    <a:lnB>
                      <a:noFill/>
                    </a:lnB>
                  </a:tcPr>
                </a:tc>
                <a:tc>
                  <a:txBody>
                    <a:bodyPr/>
                    <a:lstStyle/>
                    <a:p>
                      <a:pPr marR="0" indent="0" algn="l"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211883">
                <a:tc>
                  <a:txBody>
                    <a:bodyPr/>
                    <a:lstStyle/>
                    <a:p>
                      <a:pPr marR="0" indent="0" algn="l" rtl="0">
                        <a:spcBef>
                          <a:spcPts val="0"/>
                        </a:spcBef>
                        <a:spcAft>
                          <a:spcPts val="0"/>
                        </a:spcAft>
                      </a:pPr>
                      <a:r>
                        <a:rPr lang="en-AU" sz="1000" b="1" kern="1400" dirty="0">
                          <a:solidFill>
                            <a:srgbClr val="000000"/>
                          </a:solidFill>
                          <a:effectLst/>
                          <a:latin typeface="Tahoma"/>
                        </a:rPr>
                        <a:t>Australia</a:t>
                      </a:r>
                      <a:endParaRPr lang="en-AU" sz="1000" kern="1400" dirty="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236226">
                <a:tc>
                  <a:txBody>
                    <a:bodyPr/>
                    <a:lstStyle/>
                    <a:p>
                      <a:pPr marR="0" indent="0" algn="l" rtl="0">
                        <a:spcBef>
                          <a:spcPts val="0"/>
                        </a:spcBef>
                        <a:spcAft>
                          <a:spcPts val="1400"/>
                        </a:spcAft>
                      </a:pPr>
                      <a:r>
                        <a:rPr lang="en-US" sz="1000" b="1" kern="1400" dirty="0">
                          <a:solidFill>
                            <a:srgbClr val="000000"/>
                          </a:solidFill>
                          <a:effectLst/>
                          <a:latin typeface="Arial"/>
                        </a:rPr>
                        <a:t>Patients new to PD</a:t>
                      </a:r>
                      <a:endParaRPr lang="en-US" sz="1000" kern="1400" dirty="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997</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894</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758</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830</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977</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61180">
                <a:tc>
                  <a:txBody>
                    <a:bodyPr/>
                    <a:lstStyle/>
                    <a:p>
                      <a:pPr marR="0" indent="0" algn="l" rtl="0">
                        <a:spcBef>
                          <a:spcPts val="0"/>
                        </a:spcBef>
                        <a:spcAft>
                          <a:spcPts val="1400"/>
                        </a:spcAft>
                      </a:pPr>
                      <a:r>
                        <a:rPr lang="en-US" sz="1000" kern="1400" dirty="0">
                          <a:solidFill>
                            <a:srgbClr val="000000"/>
                          </a:solidFill>
                          <a:effectLst/>
                          <a:latin typeface="Arial"/>
                        </a:rPr>
                        <a:t>   First Dialysis Treatment</a:t>
                      </a:r>
                      <a:endParaRPr lang="en-US" sz="1000" kern="1400" dirty="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657</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589</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501</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549</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658</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87329">
                <a:tc>
                  <a:txBody>
                    <a:bodyPr/>
                    <a:lstStyle/>
                    <a:p>
                      <a:pPr marR="0" indent="0" algn="l" rtl="0">
                        <a:spcBef>
                          <a:spcPts val="0"/>
                        </a:spcBef>
                        <a:spcAft>
                          <a:spcPts val="1400"/>
                        </a:spcAft>
                      </a:pPr>
                      <a:r>
                        <a:rPr lang="en-US" sz="1000" kern="1400" dirty="0">
                          <a:solidFill>
                            <a:srgbClr val="000000"/>
                          </a:solidFill>
                          <a:effectLst/>
                          <a:latin typeface="Arial"/>
                        </a:rPr>
                        <a:t>   Previous Dialysis (HD)</a:t>
                      </a:r>
                      <a:endParaRPr lang="en-US" sz="1000" kern="1400" dirty="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329</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290</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250</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273</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304</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kern="1400">
                          <a:solidFill>
                            <a:srgbClr val="000000"/>
                          </a:solidFill>
                          <a:effectLst/>
                          <a:latin typeface="Arial"/>
                        </a:rPr>
                        <a:t>   Previous Transplant</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11</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15</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7</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8</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15</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b="1" kern="1400" dirty="0">
                          <a:solidFill>
                            <a:srgbClr val="000000"/>
                          </a:solidFill>
                          <a:effectLst/>
                          <a:latin typeface="Arial"/>
                        </a:rPr>
                        <a:t>Transplanted</a:t>
                      </a:r>
                      <a:endParaRPr lang="en-US" sz="1000" kern="1400" dirty="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177</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160</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189</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211</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210</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b="1" kern="1400" dirty="0">
                          <a:solidFill>
                            <a:srgbClr val="000000"/>
                          </a:solidFill>
                          <a:effectLst/>
                          <a:latin typeface="Arial"/>
                        </a:rPr>
                        <a:t>Deaths</a:t>
                      </a:r>
                      <a:endParaRPr lang="en-US" sz="1000" kern="1400" dirty="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321</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334</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290</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278</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244</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kern="1400">
                          <a:solidFill>
                            <a:srgbClr val="000000"/>
                          </a:solidFill>
                          <a:effectLst/>
                          <a:latin typeface="Arial"/>
                        </a:rPr>
                        <a:t>   Never Transplanted</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305</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322</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286</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271</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237</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kern="1400">
                          <a:solidFill>
                            <a:srgbClr val="000000"/>
                          </a:solidFill>
                          <a:effectLst/>
                          <a:latin typeface="Arial"/>
                        </a:rPr>
                        <a:t>   Previously Transplant</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16</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12</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4</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7</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7</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b="1" kern="1400">
                          <a:solidFill>
                            <a:srgbClr val="000000"/>
                          </a:solidFill>
                          <a:effectLst/>
                          <a:latin typeface="Arial"/>
                        </a:rPr>
                        <a:t>Transfer to Haemodialysis</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526</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561</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506</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477</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450</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da-DK" sz="1000" kern="1400">
                          <a:solidFill>
                            <a:srgbClr val="000000"/>
                          </a:solidFill>
                          <a:effectLst/>
                          <a:latin typeface="Arial"/>
                        </a:rPr>
                        <a:t>Patients Dialysing (PD) at 31 December</a:t>
                      </a:r>
                      <a:endParaRPr lang="da-DK"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2242</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2202</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2091</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2074</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2227</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59871">
                <a:tc>
                  <a:txBody>
                    <a:bodyPr/>
                    <a:lstStyle/>
                    <a:p>
                      <a:pPr marR="0" indent="0" algn="l" rtl="0">
                        <a:spcBef>
                          <a:spcPts val="0"/>
                        </a:spcBef>
                        <a:spcAft>
                          <a:spcPts val="1400"/>
                        </a:spcAft>
                      </a:pPr>
                      <a:r>
                        <a:rPr lang="en-US" sz="1000" kern="1400">
                          <a:solidFill>
                            <a:srgbClr val="000000"/>
                          </a:solidFill>
                          <a:effectLst/>
                          <a:latin typeface="Arial"/>
                        </a:rPr>
                        <a:t> </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US" sz="1000" kern="1400">
                          <a:solidFill>
                            <a:srgbClr val="000000"/>
                          </a:solidFill>
                          <a:effectLst/>
                          <a:latin typeface="Arial"/>
                        </a:rPr>
                        <a:t> </a:t>
                      </a:r>
                      <a:endParaRPr lang="en-US"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US" sz="1000" kern="1400">
                          <a:solidFill>
                            <a:srgbClr val="000000"/>
                          </a:solidFill>
                          <a:effectLst/>
                          <a:latin typeface="Arial"/>
                        </a:rPr>
                        <a:t> </a:t>
                      </a:r>
                      <a:endParaRPr lang="en-US"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US" sz="1000" kern="1400">
                          <a:solidFill>
                            <a:srgbClr val="000000"/>
                          </a:solidFill>
                          <a:effectLst/>
                          <a:latin typeface="Arial"/>
                        </a:rPr>
                        <a:t> </a:t>
                      </a:r>
                      <a:endParaRPr lang="en-US"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US" sz="1000" kern="1400">
                          <a:solidFill>
                            <a:srgbClr val="000000"/>
                          </a:solidFill>
                          <a:effectLst/>
                          <a:latin typeface="Arial"/>
                        </a:rPr>
                        <a:t> </a:t>
                      </a:r>
                      <a:endParaRPr lang="en-US"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US" sz="1000" kern="1400">
                          <a:solidFill>
                            <a:srgbClr val="000000"/>
                          </a:solidFill>
                          <a:effectLst/>
                          <a:latin typeface="Arial"/>
                        </a:rPr>
                        <a:t> </a:t>
                      </a:r>
                      <a:endParaRPr lang="en-US"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211883">
                <a:tc>
                  <a:txBody>
                    <a:bodyPr/>
                    <a:lstStyle/>
                    <a:p>
                      <a:pPr marR="0" indent="0" algn="l" rtl="0">
                        <a:spcBef>
                          <a:spcPts val="0"/>
                        </a:spcBef>
                        <a:spcAft>
                          <a:spcPts val="0"/>
                        </a:spcAft>
                      </a:pPr>
                      <a:r>
                        <a:rPr lang="en-AU" sz="1000" b="1" kern="1400">
                          <a:solidFill>
                            <a:srgbClr val="000000"/>
                          </a:solidFill>
                          <a:effectLst/>
                          <a:latin typeface="Tahoma"/>
                        </a:rPr>
                        <a:t>New Zealand</a:t>
                      </a:r>
                      <a:endParaRPr lang="en-AU"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solidFill>
                      <a:srgbClr val="E1E1FF"/>
                    </a:solidFill>
                  </a:tcPr>
                </a:tc>
                <a:tc>
                  <a:txBody>
                    <a:bodyPr/>
                    <a:lstStyle/>
                    <a:p>
                      <a:pPr marR="0" indent="0" algn="ctr" rtl="0">
                        <a:spcBef>
                          <a:spcPts val="0"/>
                        </a:spcBef>
                        <a:spcAft>
                          <a:spcPts val="0"/>
                        </a:spcAft>
                      </a:pPr>
                      <a:r>
                        <a:rPr lang="en-AU" sz="1000" kern="1400" dirty="0">
                          <a:solidFill>
                            <a:srgbClr val="000000"/>
                          </a:solidFill>
                          <a:effectLst/>
                          <a:latin typeface="Tahoma"/>
                        </a:rPr>
                        <a:t> </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0"/>
                        </a:spcAft>
                      </a:pPr>
                      <a:r>
                        <a:rPr lang="en-AU" sz="1000" kern="1400">
                          <a:solidFill>
                            <a:srgbClr val="000000"/>
                          </a:solidFill>
                          <a:effectLst/>
                          <a:latin typeface="Tahoma"/>
                        </a:rPr>
                        <a:t> </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b="1" kern="1400">
                          <a:solidFill>
                            <a:srgbClr val="000000"/>
                          </a:solidFill>
                          <a:effectLst/>
                          <a:latin typeface="Arial"/>
                        </a:rPr>
                        <a:t>Patients new to PD</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274</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284</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275</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242</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263</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kern="1400">
                          <a:solidFill>
                            <a:srgbClr val="000000"/>
                          </a:solidFill>
                          <a:effectLst/>
                          <a:latin typeface="Arial"/>
                        </a:rPr>
                        <a:t>   First Dialysis Treatment</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153</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200</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163</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151</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164</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kern="1400">
                          <a:solidFill>
                            <a:srgbClr val="000000"/>
                          </a:solidFill>
                          <a:effectLst/>
                          <a:latin typeface="Arial"/>
                        </a:rPr>
                        <a:t>   Previous Dialysis (HD)</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120</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82</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112</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91</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95</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kern="1400">
                          <a:solidFill>
                            <a:srgbClr val="000000"/>
                          </a:solidFill>
                          <a:effectLst/>
                          <a:latin typeface="Arial"/>
                        </a:rPr>
                        <a:t>   Previous Transplant</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2</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0</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0</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4</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97989">
                <a:tc>
                  <a:txBody>
                    <a:bodyPr/>
                    <a:lstStyle/>
                    <a:p>
                      <a:pPr marR="0" indent="0" algn="l" rtl="0">
                        <a:spcBef>
                          <a:spcPts val="0"/>
                        </a:spcBef>
                        <a:spcAft>
                          <a:spcPts val="1400"/>
                        </a:spcAft>
                      </a:pPr>
                      <a:r>
                        <a:rPr lang="en-US" sz="1000" b="1" kern="1400">
                          <a:solidFill>
                            <a:srgbClr val="000000"/>
                          </a:solidFill>
                          <a:effectLst/>
                          <a:latin typeface="Arial"/>
                        </a:rPr>
                        <a:t>Transplanted</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28</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38</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45</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39</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43</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b="1" kern="1400">
                          <a:solidFill>
                            <a:srgbClr val="000000"/>
                          </a:solidFill>
                          <a:effectLst/>
                          <a:latin typeface="Arial"/>
                        </a:rPr>
                        <a:t>Deaths</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128</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130</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117</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146</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132</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kern="1400">
                          <a:solidFill>
                            <a:srgbClr val="000000"/>
                          </a:solidFill>
                          <a:effectLst/>
                          <a:latin typeface="Arial"/>
                        </a:rPr>
                        <a:t>   Never Transplanted</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121</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127</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111</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140</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129</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kern="1400">
                          <a:solidFill>
                            <a:srgbClr val="000000"/>
                          </a:solidFill>
                          <a:effectLst/>
                          <a:latin typeface="Arial"/>
                        </a:rPr>
                        <a:t>   Previously Transplant</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7</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3</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6</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6</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3</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en-US" sz="1000" b="1" kern="1400">
                          <a:solidFill>
                            <a:srgbClr val="000000"/>
                          </a:solidFill>
                          <a:effectLst/>
                          <a:latin typeface="Arial"/>
                        </a:rPr>
                        <a:t>Transfer to Haemodialysis</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140</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134</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129</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137</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138</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70681">
                <a:tc>
                  <a:txBody>
                    <a:bodyPr/>
                    <a:lstStyle/>
                    <a:p>
                      <a:pPr marR="0" indent="0" algn="l" rtl="0">
                        <a:spcBef>
                          <a:spcPts val="0"/>
                        </a:spcBef>
                        <a:spcAft>
                          <a:spcPts val="1400"/>
                        </a:spcAft>
                      </a:pPr>
                      <a:r>
                        <a:rPr lang="da-DK" sz="1000" kern="1400">
                          <a:solidFill>
                            <a:srgbClr val="000000"/>
                          </a:solidFill>
                          <a:effectLst/>
                          <a:latin typeface="Arial"/>
                        </a:rPr>
                        <a:t>Patients Dialysing (PD) at 31 December</a:t>
                      </a:r>
                      <a:endParaRPr lang="da-DK"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763</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800</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832</a:t>
                      </a:r>
                      <a:endParaRPr lang="en-AU" sz="1000" kern="140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dirty="0">
                          <a:solidFill>
                            <a:srgbClr val="000000"/>
                          </a:solidFill>
                          <a:effectLst/>
                          <a:latin typeface="Arial"/>
                        </a:rPr>
                        <a:t>792</a:t>
                      </a:r>
                      <a:endParaRPr lang="en-AU" sz="1000" kern="1400" dirty="0">
                        <a:solidFill>
                          <a:srgbClr val="000000"/>
                        </a:solidFill>
                        <a:effectLst/>
                        <a:latin typeface="Times New Roman"/>
                      </a:endParaRPr>
                    </a:p>
                  </a:txBody>
                  <a:tcPr marL="30529" marR="30529" marT="15265" marB="15265" anchor="ctr">
                    <a:lnL>
                      <a:noFill/>
                    </a:lnL>
                    <a:lnR>
                      <a:noFill/>
                    </a:lnR>
                    <a:lnT>
                      <a:noFill/>
                    </a:lnT>
                    <a:lnB>
                      <a:noFill/>
                    </a:lnB>
                  </a:tcPr>
                </a:tc>
                <a:tc>
                  <a:txBody>
                    <a:bodyPr/>
                    <a:lstStyle/>
                    <a:p>
                      <a:pPr marR="0" indent="0" algn="ctr" rtl="0">
                        <a:spcBef>
                          <a:spcPts val="0"/>
                        </a:spcBef>
                        <a:spcAft>
                          <a:spcPts val="1400"/>
                        </a:spcAft>
                      </a:pPr>
                      <a:r>
                        <a:rPr lang="en-AU" sz="1000" kern="1400">
                          <a:solidFill>
                            <a:srgbClr val="000000"/>
                          </a:solidFill>
                          <a:effectLst/>
                          <a:latin typeface="Arial"/>
                        </a:rPr>
                        <a:t>772</a:t>
                      </a:r>
                      <a:endParaRPr lang="en-AU"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a:noFill/>
                    </a:lnB>
                  </a:tcPr>
                </a:tc>
              </a:tr>
              <a:tr h="159871">
                <a:tc>
                  <a:txBody>
                    <a:bodyPr/>
                    <a:lstStyle/>
                    <a:p>
                      <a:pPr marR="0" indent="0" algn="l" rtl="0">
                        <a:spcBef>
                          <a:spcPts val="0"/>
                        </a:spcBef>
                        <a:spcAft>
                          <a:spcPts val="1400"/>
                        </a:spcAft>
                      </a:pPr>
                      <a:r>
                        <a:rPr lang="en-US" sz="1000" kern="1400">
                          <a:solidFill>
                            <a:srgbClr val="000000"/>
                          </a:solidFill>
                          <a:effectLst/>
                          <a:latin typeface="Arial"/>
                        </a:rPr>
                        <a:t> </a:t>
                      </a:r>
                      <a:endParaRPr lang="en-US" sz="1000" kern="140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a:noFill/>
                    </a:lnR>
                    <a:lnT>
                      <a:noFill/>
                    </a:lnT>
                    <a:lnB w="635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US" sz="1000" kern="1400">
                          <a:solidFill>
                            <a:srgbClr val="000000"/>
                          </a:solidFill>
                          <a:effectLst/>
                          <a:latin typeface="Arial"/>
                        </a:rPr>
                        <a:t> </a:t>
                      </a:r>
                      <a:endParaRPr lang="en-US" sz="1000" kern="1400">
                        <a:solidFill>
                          <a:srgbClr val="000000"/>
                        </a:solidFill>
                        <a:effectLst/>
                        <a:latin typeface="Times New Roman"/>
                      </a:endParaRPr>
                    </a:p>
                  </a:txBody>
                  <a:tcPr marL="30529" marR="30529" marT="15265" marB="15265" anchor="ctr">
                    <a:lnL>
                      <a:noFill/>
                    </a:lnL>
                    <a:lnR>
                      <a:noFill/>
                    </a:lnR>
                    <a:lnT>
                      <a:noFill/>
                    </a:lnT>
                    <a:lnB w="635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US" sz="1000" kern="1400">
                          <a:solidFill>
                            <a:srgbClr val="000000"/>
                          </a:solidFill>
                          <a:effectLst/>
                          <a:latin typeface="Arial"/>
                        </a:rPr>
                        <a:t> </a:t>
                      </a:r>
                      <a:endParaRPr lang="en-US" sz="1000" kern="1400">
                        <a:solidFill>
                          <a:srgbClr val="000000"/>
                        </a:solidFill>
                        <a:effectLst/>
                        <a:latin typeface="Times New Roman"/>
                      </a:endParaRPr>
                    </a:p>
                  </a:txBody>
                  <a:tcPr marL="30529" marR="30529" marT="15265" marB="15265" anchor="ctr">
                    <a:lnL>
                      <a:noFill/>
                    </a:lnL>
                    <a:lnR>
                      <a:noFill/>
                    </a:lnR>
                    <a:lnT>
                      <a:noFill/>
                    </a:lnT>
                    <a:lnB w="635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US" sz="1000" kern="1400">
                          <a:solidFill>
                            <a:srgbClr val="000000"/>
                          </a:solidFill>
                          <a:effectLst/>
                          <a:latin typeface="Arial"/>
                        </a:rPr>
                        <a:t> </a:t>
                      </a:r>
                      <a:endParaRPr lang="en-US" sz="1000" kern="1400">
                        <a:solidFill>
                          <a:srgbClr val="000000"/>
                        </a:solidFill>
                        <a:effectLst/>
                        <a:latin typeface="Times New Roman"/>
                      </a:endParaRPr>
                    </a:p>
                  </a:txBody>
                  <a:tcPr marL="30529" marR="30529" marT="15265" marB="15265" anchor="ctr">
                    <a:lnL>
                      <a:noFill/>
                    </a:lnL>
                    <a:lnR>
                      <a:noFill/>
                    </a:lnR>
                    <a:lnT>
                      <a:noFill/>
                    </a:lnT>
                    <a:lnB w="635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US" sz="1000" kern="1400" dirty="0">
                          <a:solidFill>
                            <a:srgbClr val="000000"/>
                          </a:solidFill>
                          <a:effectLst/>
                          <a:latin typeface="Arial"/>
                        </a:rPr>
                        <a:t> </a:t>
                      </a:r>
                      <a:endParaRPr lang="en-US" sz="1000" kern="1400" dirty="0">
                        <a:solidFill>
                          <a:srgbClr val="000000"/>
                        </a:solidFill>
                        <a:effectLst/>
                        <a:latin typeface="Times New Roman"/>
                      </a:endParaRPr>
                    </a:p>
                  </a:txBody>
                  <a:tcPr marL="30529" marR="30529" marT="15265" marB="15265" anchor="ctr">
                    <a:lnL>
                      <a:noFill/>
                    </a:lnL>
                    <a:lnR>
                      <a:noFill/>
                    </a:lnR>
                    <a:lnT>
                      <a:noFill/>
                    </a:lnT>
                    <a:lnB w="635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1400"/>
                        </a:spcAft>
                      </a:pPr>
                      <a:r>
                        <a:rPr lang="en-US" sz="1000" kern="1400">
                          <a:solidFill>
                            <a:srgbClr val="000000"/>
                          </a:solidFill>
                          <a:effectLst/>
                          <a:latin typeface="Arial"/>
                        </a:rPr>
                        <a:t> </a:t>
                      </a:r>
                      <a:endParaRPr lang="en-US" sz="1000" kern="1400">
                        <a:solidFill>
                          <a:srgbClr val="000000"/>
                        </a:solidFill>
                        <a:effectLst/>
                        <a:latin typeface="Times New Roman"/>
                      </a:endParaRPr>
                    </a:p>
                  </a:txBody>
                  <a:tcPr marL="30529" marR="30529" marT="15265" marB="15265" anchor="ctr">
                    <a:lnL>
                      <a:noFill/>
                    </a:lnL>
                    <a:lnR w="12700" cap="flat" cmpd="sng" algn="ctr">
                      <a:solidFill>
                        <a:srgbClr val="0000FF"/>
                      </a:solidFill>
                      <a:prstDash val="solid"/>
                      <a:round/>
                      <a:headEnd type="none" w="med" len="med"/>
                      <a:tailEnd type="none" w="med" len="med"/>
                    </a:lnR>
                    <a:lnT>
                      <a:noFill/>
                    </a:lnT>
                    <a:lnB w="6350" cap="flat" cmpd="sng" algn="ctr">
                      <a:solidFill>
                        <a:srgbClr val="0000FF"/>
                      </a:solidFill>
                      <a:prstDash val="solid"/>
                      <a:round/>
                      <a:headEnd type="none" w="med" len="med"/>
                      <a:tailEnd type="none" w="med" len="med"/>
                    </a:lnB>
                  </a:tcPr>
                </a:tc>
              </a:tr>
              <a:tr h="349919">
                <a:tc gridSpan="6">
                  <a:txBody>
                    <a:bodyPr/>
                    <a:lstStyle/>
                    <a:p>
                      <a:pPr marR="0" indent="0" algn="ctr" rtl="0">
                        <a:spcBef>
                          <a:spcPts val="0"/>
                        </a:spcBef>
                        <a:spcAft>
                          <a:spcPts val="1400"/>
                        </a:spcAft>
                      </a:pPr>
                      <a:r>
                        <a:rPr lang="en-AU" sz="900" kern="1400" dirty="0">
                          <a:solidFill>
                            <a:srgbClr val="000000"/>
                          </a:solidFill>
                          <a:effectLst/>
                          <a:latin typeface="Arial"/>
                        </a:rPr>
                        <a:t>These figures are calculated differently to previous years. For example, previous transplant is transplant before PD, and previous HD is HD immediately before PD. Death not include death while on PD and within 30 days of transferring to HD. Transfer to HD is defined as use of HD &gt; 30 days.</a:t>
                      </a:r>
                      <a:endParaRPr lang="en-AU" sz="900" kern="1400" dirty="0">
                        <a:solidFill>
                          <a:srgbClr val="000000"/>
                        </a:solidFill>
                        <a:effectLst/>
                        <a:latin typeface="Times New Roman"/>
                      </a:endParaRPr>
                    </a:p>
                  </a:txBody>
                  <a:tcPr marL="30529" marR="30529" marT="15265" marB="15265"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9" name="Control 1"/>
          <p:cNvSpPr>
            <a:spLocks noChangeArrowheads="1" noChangeShapeType="1"/>
          </p:cNvSpPr>
          <p:nvPr/>
        </p:nvSpPr>
        <p:spPr bwMode="auto">
          <a:xfrm>
            <a:off x="4140200" y="2822575"/>
            <a:ext cx="4637088" cy="53308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4148684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2418953" y="231324"/>
            <a:ext cx="4160044" cy="5906975"/>
            <a:chOff x="108429135" y="109977192"/>
            <a:chExt cx="3333600" cy="4837458"/>
          </a:xfrm>
        </p:grpSpPr>
        <p:pic>
          <p:nvPicPr>
            <p:cNvPr id="8195" name="Picture 3" descr="fig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29135" y="110220525"/>
              <a:ext cx="3333600" cy="22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196" name="Picture 4" descr="fig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29135" y="112592250"/>
              <a:ext cx="3333600" cy="22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5"/>
            <p:cNvSpPr txBox="1">
              <a:spLocks noChangeArrowheads="1"/>
            </p:cNvSpPr>
            <p:nvPr/>
          </p:nvSpPr>
          <p:spPr bwMode="auto">
            <a:xfrm>
              <a:off x="108433763" y="109977192"/>
              <a:ext cx="9144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smtClean="0">
                  <a:ln>
                    <a:noFill/>
                  </a:ln>
                  <a:solidFill>
                    <a:srgbClr val="000000"/>
                  </a:solidFill>
                  <a:effectLst/>
                  <a:latin typeface="Arial Black" pitchFamily="34" charset="0"/>
                  <a:cs typeface="Arial" pitchFamily="34" charset="0"/>
                </a:rPr>
                <a:t>Figure 6.48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440521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Control 1"/>
          <p:cNvSpPr>
            <a:spLocks noChangeArrowheads="1" noChangeShapeType="1"/>
          </p:cNvSpPr>
          <p:nvPr/>
        </p:nvSpPr>
        <p:spPr bwMode="auto">
          <a:xfrm>
            <a:off x="4973638" y="6021388"/>
            <a:ext cx="3444875" cy="26019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3" name="Control 1"/>
          <p:cNvSpPr>
            <a:spLocks noChangeArrowheads="1" noChangeShapeType="1"/>
          </p:cNvSpPr>
          <p:nvPr/>
        </p:nvSpPr>
        <p:spPr bwMode="auto">
          <a:xfrm>
            <a:off x="242888" y="5764213"/>
            <a:ext cx="2243137" cy="2857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5" name="Control 2"/>
          <p:cNvSpPr>
            <a:spLocks noChangeArrowheads="1" noChangeShapeType="1"/>
          </p:cNvSpPr>
          <p:nvPr/>
        </p:nvSpPr>
        <p:spPr bwMode="auto">
          <a:xfrm>
            <a:off x="-438150" y="6134100"/>
            <a:ext cx="3444875" cy="26019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aphicFrame>
        <p:nvGraphicFramePr>
          <p:cNvPr id="2" name="Table 1"/>
          <p:cNvGraphicFramePr>
            <a:graphicFrameLocks noGrp="1"/>
          </p:cNvGraphicFramePr>
          <p:nvPr>
            <p:extLst>
              <p:ext uri="{D42A27DB-BD31-4B8C-83A1-F6EECF244321}">
                <p14:modId xmlns:p14="http://schemas.microsoft.com/office/powerpoint/2010/main" val="2033746585"/>
              </p:ext>
            </p:extLst>
          </p:nvPr>
        </p:nvGraphicFramePr>
        <p:xfrm>
          <a:off x="2378868" y="447661"/>
          <a:ext cx="4557714" cy="5354652"/>
        </p:xfrm>
        <a:graphic>
          <a:graphicData uri="http://schemas.openxmlformats.org/drawingml/2006/table">
            <a:tbl>
              <a:tblPr/>
              <a:tblGrid>
                <a:gridCol w="2214563"/>
                <a:gridCol w="2343151"/>
              </a:tblGrid>
              <a:tr h="328612">
                <a:tc gridSpan="2">
                  <a:txBody>
                    <a:bodyPr/>
                    <a:lstStyle/>
                    <a:p>
                      <a:pPr marR="0" indent="0" algn="l" rtl="0">
                        <a:spcBef>
                          <a:spcPts val="0"/>
                        </a:spcBef>
                        <a:spcAft>
                          <a:spcPts val="0"/>
                        </a:spcAft>
                      </a:pPr>
                      <a:r>
                        <a:rPr lang="en-AU" sz="950" kern="1400" dirty="0">
                          <a:solidFill>
                            <a:srgbClr val="000000"/>
                          </a:solidFill>
                          <a:effectLst/>
                          <a:latin typeface="Arial Black"/>
                        </a:rPr>
                        <a:t>Figure 6.49</a:t>
                      </a:r>
                      <a:endParaRPr lang="en-AU" sz="10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r>
              <a:tr h="566070">
                <a:tc gridSpan="2">
                  <a:txBody>
                    <a:bodyPr/>
                    <a:lstStyle/>
                    <a:p>
                      <a:pPr marR="0" indent="0" algn="ctr" rtl="0">
                        <a:spcBef>
                          <a:spcPts val="0"/>
                        </a:spcBef>
                        <a:spcAft>
                          <a:spcPts val="0"/>
                        </a:spcAft>
                      </a:pPr>
                      <a:r>
                        <a:rPr lang="en-AU" sz="1600" kern="1400" dirty="0">
                          <a:solidFill>
                            <a:srgbClr val="000000"/>
                          </a:solidFill>
                          <a:effectLst/>
                          <a:latin typeface="Arial Black"/>
                        </a:rPr>
                        <a:t>Number of Peritonitis Episodes</a:t>
                      </a:r>
                      <a:endParaRPr lang="en-AU" sz="1600" kern="1400" dirty="0">
                        <a:solidFill>
                          <a:srgbClr val="000000"/>
                        </a:solidFill>
                        <a:effectLst/>
                        <a:latin typeface="Times New Roman"/>
                      </a:endParaRPr>
                    </a:p>
                  </a:txBody>
                  <a:tcPr marL="35992" marR="35992" marT="35992" marB="35992"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AU"/>
                    </a:p>
                  </a:txBody>
                  <a:tcPr/>
                </a:tc>
              </a:tr>
              <a:tr h="627678">
                <a:tc>
                  <a:txBody>
                    <a:bodyPr/>
                    <a:lstStyle/>
                    <a:p>
                      <a:pPr marR="0" indent="0" algn="ctr" rtl="0">
                        <a:spcBef>
                          <a:spcPts val="0"/>
                        </a:spcBef>
                        <a:spcAft>
                          <a:spcPts val="1400"/>
                        </a:spcAft>
                      </a:pPr>
                      <a:r>
                        <a:rPr lang="en-AU" sz="1400" b="1" kern="1400" dirty="0">
                          <a:solidFill>
                            <a:srgbClr val="000000"/>
                          </a:solidFill>
                          <a:effectLst/>
                          <a:latin typeface="Tahoma"/>
                        </a:rPr>
                        <a:t>Year</a:t>
                      </a:r>
                      <a:endParaRPr lang="en-AU" sz="1400" kern="1400" dirty="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c>
                  <a:txBody>
                    <a:bodyPr/>
                    <a:lstStyle/>
                    <a:p>
                      <a:pPr marR="0" indent="0" algn="ctr" rtl="0">
                        <a:spcBef>
                          <a:spcPts val="0"/>
                        </a:spcBef>
                        <a:spcAft>
                          <a:spcPts val="1400"/>
                        </a:spcAft>
                      </a:pPr>
                      <a:r>
                        <a:rPr lang="en-AU" sz="1400" b="1" kern="1400" dirty="0">
                          <a:solidFill>
                            <a:srgbClr val="000000"/>
                          </a:solidFill>
                          <a:effectLst/>
                          <a:latin typeface="Tahoma"/>
                        </a:rPr>
                        <a:t>Number</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CCFF"/>
                    </a:solidFill>
                  </a:tcPr>
                </a:tc>
              </a:tr>
              <a:tr h="494734">
                <a:tc>
                  <a:txBody>
                    <a:bodyPr/>
                    <a:lstStyle/>
                    <a:p>
                      <a:pPr marL="178410" marR="0" indent="0" algn="ctr" rtl="0">
                        <a:spcBef>
                          <a:spcPts val="0"/>
                        </a:spcBef>
                        <a:spcAft>
                          <a:spcPts val="1400"/>
                        </a:spcAft>
                      </a:pPr>
                      <a:r>
                        <a:rPr lang="en-AU" sz="1400" kern="1400">
                          <a:solidFill>
                            <a:srgbClr val="000000"/>
                          </a:solidFill>
                          <a:effectLst/>
                          <a:latin typeface="Arial"/>
                        </a:rPr>
                        <a:t>2003 (from Oct 1)</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a:noFill/>
                    </a:lnB>
                  </a:tcPr>
                </a:tc>
                <a:tc>
                  <a:txBody>
                    <a:bodyPr/>
                    <a:lstStyle/>
                    <a:p>
                      <a:pPr marR="512953" indent="0" algn="ctr" rtl="0">
                        <a:spcBef>
                          <a:spcPts val="0"/>
                        </a:spcBef>
                        <a:spcAft>
                          <a:spcPts val="1400"/>
                        </a:spcAft>
                      </a:pPr>
                      <a:r>
                        <a:rPr lang="en-AU" sz="1400" kern="1400" dirty="0">
                          <a:solidFill>
                            <a:srgbClr val="000000"/>
                          </a:solidFill>
                          <a:effectLst/>
                          <a:latin typeface="Arial"/>
                        </a:rPr>
                        <a:t>250</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a:noFill/>
                    </a:lnB>
                  </a:tcPr>
                </a:tc>
              </a:tr>
              <a:tr h="362849">
                <a:tc>
                  <a:txBody>
                    <a:bodyPr/>
                    <a:lstStyle/>
                    <a:p>
                      <a:pPr marL="215583" marR="0" indent="-37160" algn="ctr" rtl="0">
                        <a:spcBef>
                          <a:spcPts val="0"/>
                        </a:spcBef>
                        <a:spcAft>
                          <a:spcPts val="1400"/>
                        </a:spcAft>
                      </a:pPr>
                      <a:r>
                        <a:rPr lang="en-AU" sz="1400" kern="1400">
                          <a:solidFill>
                            <a:srgbClr val="000000"/>
                          </a:solidFill>
                          <a:effectLst/>
                          <a:latin typeface="Arial"/>
                        </a:rPr>
                        <a:t>2004</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512953" indent="0" algn="ctr" rtl="0">
                        <a:spcBef>
                          <a:spcPts val="0"/>
                        </a:spcBef>
                        <a:spcAft>
                          <a:spcPts val="1400"/>
                        </a:spcAft>
                      </a:pPr>
                      <a:r>
                        <a:rPr lang="en-AU" sz="1400" kern="1400" dirty="0">
                          <a:solidFill>
                            <a:srgbClr val="000000"/>
                          </a:solidFill>
                          <a:effectLst/>
                          <a:latin typeface="Arial"/>
                        </a:rPr>
                        <a:t>1,196</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13840">
                <a:tc>
                  <a:txBody>
                    <a:bodyPr/>
                    <a:lstStyle/>
                    <a:p>
                      <a:pPr marL="215583" marR="0" indent="-37160" algn="ctr" rtl="0">
                        <a:spcBef>
                          <a:spcPts val="0"/>
                        </a:spcBef>
                        <a:spcAft>
                          <a:spcPts val="1400"/>
                        </a:spcAft>
                      </a:pPr>
                      <a:r>
                        <a:rPr lang="en-AU" sz="1400" kern="1400">
                          <a:solidFill>
                            <a:srgbClr val="000000"/>
                          </a:solidFill>
                          <a:effectLst/>
                          <a:latin typeface="Arial"/>
                        </a:rPr>
                        <a:t>2005</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512953" indent="0" algn="ctr" rtl="0">
                        <a:spcBef>
                          <a:spcPts val="0"/>
                        </a:spcBef>
                        <a:spcAft>
                          <a:spcPts val="1400"/>
                        </a:spcAft>
                      </a:pPr>
                      <a:r>
                        <a:rPr lang="en-AU" sz="1400" kern="1400" dirty="0">
                          <a:solidFill>
                            <a:srgbClr val="000000"/>
                          </a:solidFill>
                          <a:effectLst/>
                          <a:latin typeface="Arial"/>
                        </a:rPr>
                        <a:t>1,072</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87013">
                <a:tc>
                  <a:txBody>
                    <a:bodyPr/>
                    <a:lstStyle/>
                    <a:p>
                      <a:pPr marL="215583" marR="0" indent="-37160" algn="ctr" rtl="0">
                        <a:spcBef>
                          <a:spcPts val="0"/>
                        </a:spcBef>
                        <a:spcAft>
                          <a:spcPts val="1400"/>
                        </a:spcAft>
                      </a:pPr>
                      <a:r>
                        <a:rPr lang="en-AU" sz="1400" kern="1400">
                          <a:solidFill>
                            <a:srgbClr val="000000"/>
                          </a:solidFill>
                          <a:effectLst/>
                          <a:latin typeface="Arial"/>
                        </a:rPr>
                        <a:t>2006</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512953" indent="0" algn="ctr" rtl="0">
                        <a:spcBef>
                          <a:spcPts val="0"/>
                        </a:spcBef>
                        <a:spcAft>
                          <a:spcPts val="1400"/>
                        </a:spcAft>
                      </a:pPr>
                      <a:r>
                        <a:rPr lang="en-AU" sz="1400" kern="1400" dirty="0">
                          <a:solidFill>
                            <a:srgbClr val="000000"/>
                          </a:solidFill>
                          <a:effectLst/>
                          <a:latin typeface="Arial"/>
                        </a:rPr>
                        <a:t>1,116</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83073">
                <a:tc>
                  <a:txBody>
                    <a:bodyPr/>
                    <a:lstStyle/>
                    <a:p>
                      <a:pPr marL="215583" marR="0" indent="-37160" algn="ctr" rtl="0">
                        <a:spcBef>
                          <a:spcPts val="0"/>
                        </a:spcBef>
                        <a:spcAft>
                          <a:spcPts val="1400"/>
                        </a:spcAft>
                      </a:pPr>
                      <a:r>
                        <a:rPr lang="en-AU" sz="1400" kern="1400">
                          <a:solidFill>
                            <a:srgbClr val="000000"/>
                          </a:solidFill>
                          <a:effectLst/>
                          <a:latin typeface="Arial"/>
                        </a:rPr>
                        <a:t>2007</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512953" indent="0" algn="ctr" rtl="0">
                        <a:spcBef>
                          <a:spcPts val="0"/>
                        </a:spcBef>
                        <a:spcAft>
                          <a:spcPts val="1400"/>
                        </a:spcAft>
                      </a:pPr>
                      <a:r>
                        <a:rPr lang="en-AU" sz="1400" kern="1400" dirty="0">
                          <a:solidFill>
                            <a:srgbClr val="000000"/>
                          </a:solidFill>
                          <a:effectLst/>
                          <a:latin typeface="Arial"/>
                        </a:rPr>
                        <a:t>1,254</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13840">
                <a:tc>
                  <a:txBody>
                    <a:bodyPr/>
                    <a:lstStyle/>
                    <a:p>
                      <a:pPr marL="215583" marR="0" indent="-37160" algn="ctr" rtl="0">
                        <a:spcBef>
                          <a:spcPts val="0"/>
                        </a:spcBef>
                        <a:spcAft>
                          <a:spcPts val="1400"/>
                        </a:spcAft>
                      </a:pPr>
                      <a:r>
                        <a:rPr lang="en-AU" sz="1400" kern="1400">
                          <a:solidFill>
                            <a:srgbClr val="000000"/>
                          </a:solidFill>
                          <a:effectLst/>
                          <a:latin typeface="Arial"/>
                        </a:rPr>
                        <a:t>2008</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512953" indent="0" algn="ctr" rtl="0">
                        <a:spcBef>
                          <a:spcPts val="0"/>
                        </a:spcBef>
                        <a:spcAft>
                          <a:spcPts val="1400"/>
                        </a:spcAft>
                      </a:pPr>
                      <a:r>
                        <a:rPr lang="en-AU" sz="1400" kern="1400" dirty="0">
                          <a:solidFill>
                            <a:srgbClr val="000000"/>
                          </a:solidFill>
                          <a:effectLst/>
                          <a:latin typeface="Arial"/>
                        </a:rPr>
                        <a:t>1,369</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13840">
                <a:tc>
                  <a:txBody>
                    <a:bodyPr/>
                    <a:lstStyle/>
                    <a:p>
                      <a:pPr marL="215583" marR="0" indent="-37160" algn="ctr" rtl="0">
                        <a:spcBef>
                          <a:spcPts val="0"/>
                        </a:spcBef>
                        <a:spcAft>
                          <a:spcPts val="1400"/>
                        </a:spcAft>
                      </a:pPr>
                      <a:r>
                        <a:rPr lang="en-AU" sz="1400" kern="1400">
                          <a:solidFill>
                            <a:srgbClr val="000000"/>
                          </a:solidFill>
                          <a:effectLst/>
                          <a:latin typeface="Arial"/>
                        </a:rPr>
                        <a:t>2009</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512953" indent="0" algn="ctr" rtl="0">
                        <a:spcBef>
                          <a:spcPts val="0"/>
                        </a:spcBef>
                        <a:spcAft>
                          <a:spcPts val="1400"/>
                        </a:spcAft>
                      </a:pPr>
                      <a:r>
                        <a:rPr lang="en-AU" sz="1400" kern="1400" dirty="0">
                          <a:solidFill>
                            <a:srgbClr val="000000"/>
                          </a:solidFill>
                          <a:effectLst/>
                          <a:latin typeface="Arial"/>
                        </a:rPr>
                        <a:t>1,345</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13840">
                <a:tc>
                  <a:txBody>
                    <a:bodyPr/>
                    <a:lstStyle/>
                    <a:p>
                      <a:pPr marL="215583" marR="0" indent="-37160" algn="ctr" rtl="0">
                        <a:spcBef>
                          <a:spcPts val="0"/>
                        </a:spcBef>
                        <a:spcAft>
                          <a:spcPts val="1400"/>
                        </a:spcAft>
                      </a:pPr>
                      <a:r>
                        <a:rPr lang="en-AU" sz="1400" kern="1400">
                          <a:solidFill>
                            <a:srgbClr val="000000"/>
                          </a:solidFill>
                          <a:effectLst/>
                          <a:latin typeface="Arial"/>
                        </a:rPr>
                        <a:t>2010</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512953" indent="0" algn="ctr" rtl="0">
                        <a:spcBef>
                          <a:spcPts val="0"/>
                        </a:spcBef>
                        <a:spcAft>
                          <a:spcPts val="1400"/>
                        </a:spcAft>
                      </a:pPr>
                      <a:r>
                        <a:rPr lang="en-AU" sz="1400" kern="1400" dirty="0">
                          <a:solidFill>
                            <a:srgbClr val="000000"/>
                          </a:solidFill>
                          <a:effectLst/>
                          <a:latin typeface="Arial"/>
                        </a:rPr>
                        <a:t>1,138</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313840">
                <a:tc>
                  <a:txBody>
                    <a:bodyPr/>
                    <a:lstStyle/>
                    <a:p>
                      <a:pPr marL="215583" marR="0" indent="-37160" algn="ctr" rtl="0">
                        <a:spcBef>
                          <a:spcPts val="0"/>
                        </a:spcBef>
                        <a:spcAft>
                          <a:spcPts val="1400"/>
                        </a:spcAft>
                      </a:pPr>
                      <a:r>
                        <a:rPr lang="en-AU" sz="1400" kern="1400">
                          <a:solidFill>
                            <a:srgbClr val="000000"/>
                          </a:solidFill>
                          <a:effectLst/>
                          <a:latin typeface="Arial"/>
                        </a:rPr>
                        <a:t>2011</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a:noFill/>
                    </a:lnB>
                  </a:tcPr>
                </a:tc>
                <a:tc>
                  <a:txBody>
                    <a:bodyPr/>
                    <a:lstStyle/>
                    <a:p>
                      <a:pPr marR="512953" indent="0" algn="ctr" rtl="0">
                        <a:spcBef>
                          <a:spcPts val="0"/>
                        </a:spcBef>
                        <a:spcAft>
                          <a:spcPts val="1400"/>
                        </a:spcAft>
                      </a:pPr>
                      <a:r>
                        <a:rPr lang="en-AU" sz="1400" kern="1400" dirty="0">
                          <a:solidFill>
                            <a:srgbClr val="000000"/>
                          </a:solidFill>
                          <a:effectLst/>
                          <a:latin typeface="Arial"/>
                        </a:rPr>
                        <a:t>927</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a:noFill/>
                    </a:lnB>
                  </a:tcPr>
                </a:tc>
              </a:tr>
              <a:tr h="283073">
                <a:tc>
                  <a:txBody>
                    <a:bodyPr/>
                    <a:lstStyle/>
                    <a:p>
                      <a:pPr marL="215583" marR="0" indent="-37160" algn="ctr" rtl="0">
                        <a:spcBef>
                          <a:spcPts val="0"/>
                        </a:spcBef>
                        <a:spcAft>
                          <a:spcPts val="1400"/>
                        </a:spcAft>
                      </a:pPr>
                      <a:r>
                        <a:rPr lang="en-AU" sz="1400" kern="1400">
                          <a:solidFill>
                            <a:srgbClr val="000000"/>
                          </a:solidFill>
                          <a:effectLst/>
                          <a:latin typeface="Arial"/>
                        </a:rPr>
                        <a:t>2012</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marR="512953" indent="0" algn="ctr" rtl="0">
                        <a:spcBef>
                          <a:spcPts val="0"/>
                        </a:spcBef>
                        <a:spcAft>
                          <a:spcPts val="1400"/>
                        </a:spcAft>
                      </a:pPr>
                      <a:r>
                        <a:rPr lang="en-AU" sz="1400" kern="1400" dirty="0">
                          <a:solidFill>
                            <a:srgbClr val="000000"/>
                          </a:solidFill>
                          <a:effectLst/>
                          <a:latin typeface="Arial"/>
                        </a:rPr>
                        <a:t>893</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r>
              <a:tr h="452350">
                <a:tc>
                  <a:txBody>
                    <a:bodyPr/>
                    <a:lstStyle/>
                    <a:p>
                      <a:pPr marR="0" indent="0" algn="ctr" rtl="0">
                        <a:spcBef>
                          <a:spcPts val="0"/>
                        </a:spcBef>
                        <a:spcAft>
                          <a:spcPts val="1400"/>
                        </a:spcAft>
                      </a:pPr>
                      <a:r>
                        <a:rPr lang="en-AU" sz="1400" b="1" kern="1400">
                          <a:solidFill>
                            <a:srgbClr val="000000"/>
                          </a:solidFill>
                          <a:effectLst/>
                          <a:latin typeface="Arial"/>
                        </a:rPr>
                        <a:t>Total</a:t>
                      </a:r>
                      <a:endParaRPr lang="en-AU" sz="1400" kern="1400">
                        <a:solidFill>
                          <a:srgbClr val="000000"/>
                        </a:solidFill>
                        <a:effectLst/>
                        <a:latin typeface="Times New Roman"/>
                      </a:endParaRPr>
                    </a:p>
                  </a:txBody>
                  <a:tcPr marL="35992" marR="35992" marT="17996" marB="17996" anchor="ctr">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L="7430" marR="512953" indent="-7430" algn="ctr" rtl="0">
                        <a:spcBef>
                          <a:spcPts val="0"/>
                        </a:spcBef>
                        <a:spcAft>
                          <a:spcPts val="1400"/>
                        </a:spcAft>
                      </a:pPr>
                      <a:r>
                        <a:rPr lang="en-AU" sz="1400" b="1" kern="1400" dirty="0">
                          <a:solidFill>
                            <a:srgbClr val="000000"/>
                          </a:solidFill>
                          <a:effectLst/>
                          <a:latin typeface="Arial"/>
                        </a:rPr>
                        <a:t>9,647</a:t>
                      </a:r>
                      <a:endParaRPr lang="en-AU" sz="1400" kern="1400" dirty="0">
                        <a:solidFill>
                          <a:srgbClr val="000000"/>
                        </a:solidFill>
                        <a:effectLst/>
                        <a:latin typeface="Times New Roman"/>
                      </a:endParaRPr>
                    </a:p>
                  </a:txBody>
                  <a:tcPr marL="35992" marR="35992" marT="17996" marB="17996" anchor="ctr">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bl>
          </a:graphicData>
        </a:graphic>
      </p:graphicFrame>
      <p:sp>
        <p:nvSpPr>
          <p:cNvPr id="12" name="Control 1"/>
          <p:cNvSpPr>
            <a:spLocks noChangeArrowheads="1" noChangeShapeType="1"/>
          </p:cNvSpPr>
          <p:nvPr/>
        </p:nvSpPr>
        <p:spPr bwMode="auto">
          <a:xfrm>
            <a:off x="4016375" y="5802313"/>
            <a:ext cx="2284413" cy="27162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Tree>
    <p:extLst>
      <p:ext uri="{BB962C8B-B14F-4D97-AF65-F5344CB8AC3E}">
        <p14:creationId xmlns:p14="http://schemas.microsoft.com/office/powerpoint/2010/main" val="3707828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pic>
        <p:nvPicPr>
          <p:cNvPr id="10242" name="Picture 2" descr="peritonitis_fig6_50_12_12"/>
          <p:cNvPicPr>
            <a:picLocks noChangeAspect="1" noChangeArrowheads="1"/>
          </p:cNvPicPr>
          <p:nvPr/>
        </p:nvPicPr>
        <p:blipFill>
          <a:blip r:embed="rId3" cstate="print">
            <a:extLst>
              <a:ext uri="{28A0092B-C50C-407E-A947-70E740481C1C}">
                <a14:useLocalDpi xmlns:a14="http://schemas.microsoft.com/office/drawing/2010/main" val="0"/>
              </a:ext>
            </a:extLst>
          </a:blip>
          <a:srcRect l="687" r="687"/>
          <a:stretch>
            <a:fillRect/>
          </a:stretch>
        </p:blipFill>
        <p:spPr bwMode="auto">
          <a:xfrm>
            <a:off x="455613" y="300760"/>
            <a:ext cx="7917214" cy="5837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3"/>
          <p:cNvSpPr txBox="1">
            <a:spLocks noChangeArrowheads="1"/>
          </p:cNvSpPr>
          <p:nvPr/>
        </p:nvSpPr>
        <p:spPr bwMode="auto">
          <a:xfrm>
            <a:off x="455613" y="300760"/>
            <a:ext cx="990600" cy="2413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smtClean="0">
                <a:ln>
                  <a:noFill/>
                </a:ln>
                <a:solidFill>
                  <a:srgbClr val="000000"/>
                </a:solidFill>
                <a:effectLst/>
                <a:latin typeface="Arial Black" pitchFamily="34" charset="0"/>
                <a:cs typeface="Arial" pitchFamily="34" charset="0"/>
              </a:rPr>
              <a:t>Figure 6.50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64915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90" y="157162"/>
            <a:ext cx="8176169" cy="598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3"/>
          <p:cNvSpPr txBox="1">
            <a:spLocks noChangeArrowheads="1"/>
          </p:cNvSpPr>
          <p:nvPr/>
        </p:nvSpPr>
        <p:spPr bwMode="auto">
          <a:xfrm>
            <a:off x="601663" y="286544"/>
            <a:ext cx="955675"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smtClean="0">
                <a:ln>
                  <a:noFill/>
                </a:ln>
                <a:solidFill>
                  <a:srgbClr val="000000"/>
                </a:solidFill>
                <a:effectLst/>
                <a:latin typeface="Arial Black" pitchFamily="34" charset="0"/>
                <a:cs typeface="Arial" pitchFamily="34" charset="0"/>
              </a:rPr>
              <a:t>Figure 6.51</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6552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423269" y="591343"/>
            <a:ext cx="8280000" cy="5040000"/>
            <a:chOff x="103629790" y="106927772"/>
            <a:chExt cx="5373707" cy="3644082"/>
          </a:xfrm>
        </p:grpSpPr>
        <p:sp>
          <p:nvSpPr>
            <p:cNvPr id="9" name="Text Box 2"/>
            <p:cNvSpPr txBox="1">
              <a:spLocks noChangeArrowheads="1"/>
            </p:cNvSpPr>
            <p:nvPr/>
          </p:nvSpPr>
          <p:spPr bwMode="auto">
            <a:xfrm>
              <a:off x="103636886" y="106927772"/>
              <a:ext cx="1669026" cy="311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6.52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8371" name="Picture 3" descr="Figure6_56"/>
            <p:cNvPicPr>
              <a:picLocks noChangeAspect="1" noChangeArrowheads="1"/>
            </p:cNvPicPr>
            <p:nvPr/>
          </p:nvPicPr>
          <p:blipFill>
            <a:blip r:embed="rId3" cstate="print">
              <a:extLst>
                <a:ext uri="{28A0092B-C50C-407E-A947-70E740481C1C}">
                  <a14:useLocalDpi xmlns:a14="http://schemas.microsoft.com/office/drawing/2010/main" val="0"/>
                </a:ext>
              </a:extLst>
            </a:blip>
            <a:srcRect t="3383" b="3383"/>
            <a:stretch>
              <a:fillRect/>
            </a:stretch>
          </p:blipFill>
          <p:spPr bwMode="auto">
            <a:xfrm>
              <a:off x="103629790" y="107231772"/>
              <a:ext cx="5373707" cy="334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2909221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1"/>
          <p:cNvGrpSpPr>
            <a:grpSpLocks/>
          </p:cNvGrpSpPr>
          <p:nvPr/>
        </p:nvGrpSpPr>
        <p:grpSpPr bwMode="auto">
          <a:xfrm>
            <a:off x="498871" y="478632"/>
            <a:ext cx="8273654" cy="5393531"/>
            <a:chOff x="104113851" y="111710146"/>
            <a:chExt cx="4408475" cy="3200283"/>
          </a:xfrm>
        </p:grpSpPr>
        <p:sp>
          <p:nvSpPr>
            <p:cNvPr id="9" name="Text Box 2"/>
            <p:cNvSpPr txBox="1">
              <a:spLocks noChangeArrowheads="1"/>
            </p:cNvSpPr>
            <p:nvPr/>
          </p:nvSpPr>
          <p:spPr bwMode="auto">
            <a:xfrm>
              <a:off x="104114540" y="111710146"/>
              <a:ext cx="1080000" cy="26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6.53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5" name="Picture 3" descr="Figure6_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13851" y="111971446"/>
              <a:ext cx="4408475" cy="2938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0538874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22" y="538702"/>
            <a:ext cx="8192351" cy="5503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3"/>
          <p:cNvSpPr txBox="1">
            <a:spLocks noChangeArrowheads="1"/>
          </p:cNvSpPr>
          <p:nvPr/>
        </p:nvSpPr>
        <p:spPr bwMode="auto">
          <a:xfrm>
            <a:off x="844715" y="411702"/>
            <a:ext cx="10795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6.54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52295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3" name="Text Box 3"/>
          <p:cNvSpPr txBox="1">
            <a:spLocks noChangeArrowheads="1"/>
          </p:cNvSpPr>
          <p:nvPr/>
        </p:nvSpPr>
        <p:spPr bwMode="auto">
          <a:xfrm>
            <a:off x="456411" y="360086"/>
            <a:ext cx="2343394" cy="53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6.55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90" name="Picture 2" descr="peritonitis_fig6_55_12_12"/>
          <p:cNvPicPr>
            <a:picLocks noChangeAspect="1" noChangeArrowheads="1"/>
          </p:cNvPicPr>
          <p:nvPr/>
        </p:nvPicPr>
        <p:blipFill>
          <a:blip r:embed="rId3" cstate="print">
            <a:extLst>
              <a:ext uri="{28A0092B-C50C-407E-A947-70E740481C1C}">
                <a14:useLocalDpi xmlns:a14="http://schemas.microsoft.com/office/drawing/2010/main" val="0"/>
              </a:ext>
            </a:extLst>
          </a:blip>
          <a:srcRect l="1071" r="1071"/>
          <a:stretch>
            <a:fillRect/>
          </a:stretch>
        </p:blipFill>
        <p:spPr bwMode="auto">
          <a:xfrm>
            <a:off x="461169" y="527845"/>
            <a:ext cx="8234185" cy="5610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6591148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2" name="Text Box 3"/>
          <p:cNvSpPr txBox="1">
            <a:spLocks noChangeArrowheads="1"/>
          </p:cNvSpPr>
          <p:nvPr/>
        </p:nvSpPr>
        <p:spPr bwMode="auto">
          <a:xfrm>
            <a:off x="478630" y="252602"/>
            <a:ext cx="1079500"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50" b="0" i="0" u="none" strike="noStrike" cap="none" normalizeH="0" baseline="0" dirty="0" smtClean="0">
                <a:ln>
                  <a:noFill/>
                </a:ln>
                <a:solidFill>
                  <a:srgbClr val="000000"/>
                </a:solidFill>
                <a:effectLst/>
                <a:latin typeface="Arial Black" pitchFamily="34" charset="0"/>
                <a:cs typeface="Arial" pitchFamily="34" charset="0"/>
              </a:rPr>
              <a:t>Figure 6.56</a:t>
            </a:r>
            <a:endParaRPr kumimoji="0" lang="en-US" altLang="en-US" sz="95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4" name="Picture 2" descr="peritonitis_fig6_56_12_12"/>
          <p:cNvPicPr>
            <a:picLocks noChangeAspect="1" noChangeArrowheads="1"/>
          </p:cNvPicPr>
          <p:nvPr/>
        </p:nvPicPr>
        <p:blipFill>
          <a:blip r:embed="rId3" cstate="print">
            <a:extLst>
              <a:ext uri="{28A0092B-C50C-407E-A947-70E740481C1C}">
                <a14:useLocalDpi xmlns:a14="http://schemas.microsoft.com/office/drawing/2010/main" val="0"/>
              </a:ext>
            </a:extLst>
          </a:blip>
          <a:srcRect l="388" r="388"/>
          <a:stretch>
            <a:fillRect/>
          </a:stretch>
        </p:blipFill>
        <p:spPr bwMode="auto">
          <a:xfrm>
            <a:off x="478630" y="505014"/>
            <a:ext cx="8172451" cy="5492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0176581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Text Box 3"/>
          <p:cNvSpPr txBox="1">
            <a:spLocks noChangeArrowheads="1"/>
          </p:cNvSpPr>
          <p:nvPr/>
        </p:nvSpPr>
        <p:spPr bwMode="auto">
          <a:xfrm>
            <a:off x="379374" y="239846"/>
            <a:ext cx="2175643" cy="48058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6.57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8" name="Picture 2" descr="peritonitis_fig6_57_12_12"/>
          <p:cNvPicPr>
            <a:picLocks noChangeAspect="1" noChangeArrowheads="1"/>
          </p:cNvPicPr>
          <p:nvPr/>
        </p:nvPicPr>
        <p:blipFill>
          <a:blip r:embed="rId3" cstate="print">
            <a:extLst>
              <a:ext uri="{28A0092B-C50C-407E-A947-70E740481C1C}">
                <a14:useLocalDpi xmlns:a14="http://schemas.microsoft.com/office/drawing/2010/main" val="0"/>
              </a:ext>
            </a:extLst>
          </a:blip>
          <a:srcRect l="1259" r="1259"/>
          <a:stretch>
            <a:fillRect/>
          </a:stretch>
        </p:blipFill>
        <p:spPr bwMode="auto">
          <a:xfrm>
            <a:off x="394621" y="422988"/>
            <a:ext cx="8208707" cy="5613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81134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00835" y="312934"/>
            <a:ext cx="8503200" cy="5761072"/>
            <a:chOff x="107023284" y="112459689"/>
            <a:chExt cx="8504251" cy="5760713"/>
          </a:xfrm>
        </p:grpSpPr>
        <p:sp>
          <p:nvSpPr>
            <p:cNvPr id="9" name="Text Box 3"/>
            <p:cNvSpPr txBox="1">
              <a:spLocks noChangeArrowheads="1"/>
            </p:cNvSpPr>
            <p:nvPr/>
          </p:nvSpPr>
          <p:spPr bwMode="auto">
            <a:xfrm>
              <a:off x="107024359" y="112459689"/>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smtClean="0">
                  <a:ln>
                    <a:noFill/>
                  </a:ln>
                  <a:solidFill>
                    <a:srgbClr val="000000"/>
                  </a:solidFill>
                  <a:effectLst/>
                  <a:latin typeface="Arial Black" pitchFamily="34" charset="0"/>
                  <a:cs typeface="Arial" pitchFamily="34" charset="0"/>
                </a:rPr>
                <a:t>Figure 6.4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8" name="Picture 4" descr="Figure_6_4"/>
            <p:cNvPicPr>
              <a:picLocks noChangeAspect="1" noChangeArrowheads="1"/>
            </p:cNvPicPr>
            <p:nvPr/>
          </p:nvPicPr>
          <p:blipFill>
            <a:blip r:embed="rId3" cstate="print">
              <a:extLst>
                <a:ext uri="{28A0092B-C50C-407E-A947-70E740481C1C}">
                  <a14:useLocalDpi xmlns:a14="http://schemas.microsoft.com/office/drawing/2010/main" val="0"/>
                </a:ext>
              </a:extLst>
            </a:blip>
            <a:srcRect t="1682" b="1682"/>
            <a:stretch>
              <a:fillRect/>
            </a:stretch>
          </p:blipFill>
          <p:spPr bwMode="auto">
            <a:xfrm>
              <a:off x="107023284" y="112701105"/>
              <a:ext cx="8504251" cy="5519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5584315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Text Box 3"/>
          <p:cNvSpPr txBox="1">
            <a:spLocks noChangeArrowheads="1"/>
          </p:cNvSpPr>
          <p:nvPr/>
        </p:nvSpPr>
        <p:spPr bwMode="auto">
          <a:xfrm>
            <a:off x="315072" y="262842"/>
            <a:ext cx="2337432" cy="478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6.58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2" name="Picture 2" descr="peritonitis_fig6_58_12_12"/>
          <p:cNvPicPr>
            <a:picLocks noChangeAspect="1" noChangeArrowheads="1"/>
          </p:cNvPicPr>
          <p:nvPr/>
        </p:nvPicPr>
        <p:blipFill>
          <a:blip r:embed="rId3" cstate="print">
            <a:extLst>
              <a:ext uri="{28A0092B-C50C-407E-A947-70E740481C1C}">
                <a14:useLocalDpi xmlns:a14="http://schemas.microsoft.com/office/drawing/2010/main" val="0"/>
              </a:ext>
            </a:extLst>
          </a:blip>
          <a:srcRect t="1428" b="1428"/>
          <a:stretch>
            <a:fillRect/>
          </a:stretch>
        </p:blipFill>
        <p:spPr bwMode="auto">
          <a:xfrm>
            <a:off x="495266" y="479000"/>
            <a:ext cx="8007417" cy="565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6598910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Text Box 3"/>
          <p:cNvSpPr txBox="1">
            <a:spLocks noChangeArrowheads="1"/>
          </p:cNvSpPr>
          <p:nvPr/>
        </p:nvSpPr>
        <p:spPr bwMode="auto">
          <a:xfrm>
            <a:off x="294207" y="365721"/>
            <a:ext cx="2333069" cy="469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6.59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descr="peritonitis_fig6_59_12_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332" y="600528"/>
            <a:ext cx="8337286" cy="5450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3279501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24644" y="183355"/>
            <a:ext cx="8503200" cy="5713200"/>
            <a:chOff x="108441378" y="107903787"/>
            <a:chExt cx="3284163" cy="2981667"/>
          </a:xfrm>
        </p:grpSpPr>
        <p:sp>
          <p:nvSpPr>
            <p:cNvPr id="9" name="Text Box 3"/>
            <p:cNvSpPr txBox="1">
              <a:spLocks noChangeArrowheads="1"/>
            </p:cNvSpPr>
            <p:nvPr/>
          </p:nvSpPr>
          <p:spPr bwMode="auto">
            <a:xfrm>
              <a:off x="108443410" y="107903787"/>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6.60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6564" name="Picture 4" descr="Figure6_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41378" y="108148651"/>
              <a:ext cx="3284163" cy="2736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5053048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247458" y="783040"/>
            <a:ext cx="8678466" cy="4256089"/>
            <a:chOff x="107063009" y="111102168"/>
            <a:chExt cx="6050431" cy="2698574"/>
          </a:xfrm>
        </p:grpSpPr>
        <p:sp>
          <p:nvSpPr>
            <p:cNvPr id="9" name="Text Box 3"/>
            <p:cNvSpPr txBox="1">
              <a:spLocks noChangeArrowheads="1"/>
            </p:cNvSpPr>
            <p:nvPr/>
          </p:nvSpPr>
          <p:spPr bwMode="auto">
            <a:xfrm>
              <a:off x="107063009" y="111102168"/>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6.61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5540" name="Picture 4" descr="Figure6_6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65500" y="111352517"/>
              <a:ext cx="2926440" cy="24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5541" name="Picture 5" descr="Figure6_65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87000" y="111362042"/>
              <a:ext cx="2926440" cy="24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8619818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Text Box 3"/>
          <p:cNvSpPr txBox="1">
            <a:spLocks noChangeArrowheads="1"/>
          </p:cNvSpPr>
          <p:nvPr/>
        </p:nvSpPr>
        <p:spPr bwMode="auto">
          <a:xfrm>
            <a:off x="247369" y="249830"/>
            <a:ext cx="2532286" cy="6257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6.62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0" name="Picture 2" descr="Figure6_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7" y="591953"/>
            <a:ext cx="8321675" cy="5546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0833889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9" name="Text Box 3"/>
          <p:cNvSpPr txBox="1">
            <a:spLocks noChangeArrowheads="1"/>
          </p:cNvSpPr>
          <p:nvPr/>
        </p:nvSpPr>
        <p:spPr bwMode="auto">
          <a:xfrm>
            <a:off x="342699" y="304835"/>
            <a:ext cx="2536182" cy="626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6.63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4" name="Picture 2" descr="Figure6_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3" y="582431"/>
            <a:ext cx="8335962" cy="5555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2193141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14" name="Group 5"/>
          <p:cNvGrpSpPr>
            <a:grpSpLocks/>
          </p:cNvGrpSpPr>
          <p:nvPr/>
        </p:nvGrpSpPr>
        <p:grpSpPr bwMode="auto">
          <a:xfrm>
            <a:off x="427832" y="319088"/>
            <a:ext cx="8237537" cy="5660231"/>
            <a:chOff x="107111075" y="111146961"/>
            <a:chExt cx="3065760" cy="2296051"/>
          </a:xfrm>
        </p:grpSpPr>
        <p:sp>
          <p:nvSpPr>
            <p:cNvPr id="15" name="Text Box 6"/>
            <p:cNvSpPr txBox="1">
              <a:spLocks noChangeArrowheads="1"/>
            </p:cNvSpPr>
            <p:nvPr/>
          </p:nvSpPr>
          <p:spPr bwMode="auto">
            <a:xfrm>
              <a:off x="107115883" y="111146961"/>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smtClean="0">
                  <a:ln>
                    <a:noFill/>
                  </a:ln>
                  <a:solidFill>
                    <a:srgbClr val="000000"/>
                  </a:solidFill>
                  <a:effectLst/>
                  <a:latin typeface="Arial Black" pitchFamily="34" charset="0"/>
                  <a:cs typeface="Arial" pitchFamily="34" charset="0"/>
                </a:rPr>
                <a:t>Figure 6.64</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63" name="Picture 7" descr="fig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11075" y="111399172"/>
              <a:ext cx="3065760" cy="2043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1543814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12" name="Group 2"/>
          <p:cNvGrpSpPr>
            <a:grpSpLocks/>
          </p:cNvGrpSpPr>
          <p:nvPr/>
        </p:nvGrpSpPr>
        <p:grpSpPr bwMode="auto">
          <a:xfrm>
            <a:off x="417513" y="311945"/>
            <a:ext cx="8240712" cy="5724524"/>
            <a:chOff x="110355646" y="111146961"/>
            <a:chExt cx="3068801" cy="2296051"/>
          </a:xfrm>
        </p:grpSpPr>
        <p:sp>
          <p:nvSpPr>
            <p:cNvPr id="13" name="Text Box 3"/>
            <p:cNvSpPr txBox="1">
              <a:spLocks noChangeArrowheads="1"/>
            </p:cNvSpPr>
            <p:nvPr/>
          </p:nvSpPr>
          <p:spPr bwMode="auto">
            <a:xfrm>
              <a:off x="110355646" y="111146961"/>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smtClean="0">
                  <a:ln>
                    <a:noFill/>
                  </a:ln>
                  <a:solidFill>
                    <a:srgbClr val="000000"/>
                  </a:solidFill>
                  <a:effectLst/>
                  <a:latin typeface="Arial Black" pitchFamily="34" charset="0"/>
                  <a:cs typeface="Arial" pitchFamily="34" charset="0"/>
                </a:rPr>
                <a:t>Figure 6.65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84" name="Picture 4" descr="Figure6_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58687" y="111399172"/>
              <a:ext cx="3065760" cy="2043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21291874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22263" y="205580"/>
            <a:ext cx="8503200" cy="5713200"/>
            <a:chOff x="108556336" y="108345907"/>
            <a:chExt cx="3065799" cy="2803452"/>
          </a:xfrm>
        </p:grpSpPr>
        <p:sp>
          <p:nvSpPr>
            <p:cNvPr id="9" name="Text Box 3"/>
            <p:cNvSpPr txBox="1">
              <a:spLocks noChangeArrowheads="1"/>
            </p:cNvSpPr>
            <p:nvPr/>
          </p:nvSpPr>
          <p:spPr bwMode="auto">
            <a:xfrm>
              <a:off x="108560631" y="108345907"/>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6.66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84" name="Picture 4" descr="Figure6_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56336" y="108594527"/>
              <a:ext cx="3065799" cy="2554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4628642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35757" y="257969"/>
            <a:ext cx="8503200" cy="5713200"/>
            <a:chOff x="108548926" y="111517006"/>
            <a:chExt cx="3065799" cy="2806351"/>
          </a:xfrm>
        </p:grpSpPr>
        <p:sp>
          <p:nvSpPr>
            <p:cNvPr id="9" name="Text Box 3"/>
            <p:cNvSpPr txBox="1">
              <a:spLocks noChangeArrowheads="1"/>
            </p:cNvSpPr>
            <p:nvPr/>
          </p:nvSpPr>
          <p:spPr bwMode="auto">
            <a:xfrm>
              <a:off x="108555376" y="111517006"/>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6.67</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2708" name="Picture 4" descr="Figure6_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48926" y="111768525"/>
              <a:ext cx="3065799" cy="2554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582698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26608" y="216694"/>
            <a:ext cx="8503200" cy="5713200"/>
            <a:chOff x="110363479" y="112453314"/>
            <a:chExt cx="3197625" cy="2347792"/>
          </a:xfrm>
        </p:grpSpPr>
        <p:sp>
          <p:nvSpPr>
            <p:cNvPr id="9" name="Text Box 3"/>
            <p:cNvSpPr txBox="1">
              <a:spLocks noChangeArrowheads="1"/>
            </p:cNvSpPr>
            <p:nvPr/>
          </p:nvSpPr>
          <p:spPr bwMode="auto">
            <a:xfrm>
              <a:off x="110365215" y="112453314"/>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2" name="Picture 4" descr="Figure_6_5"/>
            <p:cNvPicPr>
              <a:picLocks noChangeAspect="1" noChangeArrowheads="1"/>
            </p:cNvPicPr>
            <p:nvPr/>
          </p:nvPicPr>
          <p:blipFill>
            <a:blip r:embed="rId3" cstate="print">
              <a:extLst>
                <a:ext uri="{28A0092B-C50C-407E-A947-70E740481C1C}">
                  <a14:useLocalDpi xmlns:a14="http://schemas.microsoft.com/office/drawing/2010/main" val="0"/>
                </a:ext>
              </a:extLst>
            </a:blip>
            <a:srcRect t="1106" b="1106"/>
            <a:stretch>
              <a:fillRect/>
            </a:stretch>
          </p:blipFill>
          <p:spPr bwMode="auto">
            <a:xfrm>
              <a:off x="110363479" y="112701106"/>
              <a:ext cx="3197625" cy="21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29010264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247375" y="322262"/>
            <a:ext cx="8503200" cy="5713200"/>
            <a:chOff x="106995891" y="108247645"/>
            <a:chExt cx="3253105" cy="2420453"/>
          </a:xfrm>
        </p:grpSpPr>
        <p:sp>
          <p:nvSpPr>
            <p:cNvPr id="9" name="Text Box 3"/>
            <p:cNvSpPr txBox="1">
              <a:spLocks noChangeArrowheads="1"/>
            </p:cNvSpPr>
            <p:nvPr/>
          </p:nvSpPr>
          <p:spPr bwMode="auto">
            <a:xfrm>
              <a:off x="106995891" y="108247645"/>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6.68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3732" name="Picture 4" descr="fig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98095" y="108500831"/>
              <a:ext cx="3250901" cy="2167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480998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251618" y="202406"/>
            <a:ext cx="8503200" cy="5713200"/>
            <a:chOff x="110278105" y="108250658"/>
            <a:chExt cx="3284842" cy="2433621"/>
          </a:xfrm>
        </p:grpSpPr>
        <p:sp>
          <p:nvSpPr>
            <p:cNvPr id="9" name="Text Box 3"/>
            <p:cNvSpPr txBox="1">
              <a:spLocks noChangeArrowheads="1"/>
            </p:cNvSpPr>
            <p:nvPr/>
          </p:nvSpPr>
          <p:spPr bwMode="auto">
            <a:xfrm>
              <a:off x="110278105" y="108250658"/>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6.69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4756" name="Picture 4" descr="Figure6_7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83430" y="108497934"/>
              <a:ext cx="3279517" cy="2186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5694866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39724" y="243680"/>
            <a:ext cx="8503200" cy="5713200"/>
            <a:chOff x="107009127" y="110939098"/>
            <a:chExt cx="3245613" cy="2420793"/>
          </a:xfrm>
        </p:grpSpPr>
        <p:sp>
          <p:nvSpPr>
            <p:cNvPr id="9" name="Text Box 3"/>
            <p:cNvSpPr txBox="1">
              <a:spLocks noChangeArrowheads="1"/>
            </p:cNvSpPr>
            <p:nvPr/>
          </p:nvSpPr>
          <p:spPr bwMode="auto">
            <a:xfrm>
              <a:off x="107009127" y="110939098"/>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6.70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5780" name="Picture 4" descr="Figure6_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10851" y="111197298"/>
              <a:ext cx="3243889" cy="2162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41881766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220663" y="247649"/>
            <a:ext cx="8503200" cy="5713200"/>
            <a:chOff x="110313121" y="110937857"/>
            <a:chExt cx="3237952" cy="2410159"/>
          </a:xfrm>
        </p:grpSpPr>
        <p:sp>
          <p:nvSpPr>
            <p:cNvPr id="9" name="Text Box 3"/>
            <p:cNvSpPr txBox="1">
              <a:spLocks noChangeArrowheads="1"/>
            </p:cNvSpPr>
            <p:nvPr/>
          </p:nvSpPr>
          <p:spPr bwMode="auto">
            <a:xfrm>
              <a:off x="110315766" y="110937857"/>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6.71</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6804" name="Picture 4" descr="Figure6_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13121" y="111189381"/>
              <a:ext cx="3237952" cy="2158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5067054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00036" y="215106"/>
            <a:ext cx="8503200" cy="5713200"/>
            <a:chOff x="108580900" y="106971411"/>
            <a:chExt cx="3012480" cy="2768843"/>
          </a:xfrm>
        </p:grpSpPr>
        <p:sp>
          <p:nvSpPr>
            <p:cNvPr id="9" name="Text Box 3"/>
            <p:cNvSpPr txBox="1">
              <a:spLocks noChangeArrowheads="1"/>
            </p:cNvSpPr>
            <p:nvPr/>
          </p:nvSpPr>
          <p:spPr bwMode="auto">
            <a:xfrm>
              <a:off x="108586848" y="106971411"/>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6.72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7828" name="Picture 4" descr="Figure6_76"/>
            <p:cNvPicPr>
              <a:picLocks noChangeAspect="1" noChangeArrowheads="1"/>
            </p:cNvPicPr>
            <p:nvPr/>
          </p:nvPicPr>
          <p:blipFill>
            <a:blip r:embed="rId3" cstate="print">
              <a:extLst>
                <a:ext uri="{28A0092B-C50C-407E-A947-70E740481C1C}">
                  <a14:useLocalDpi xmlns:a14="http://schemas.microsoft.com/office/drawing/2010/main" val="0"/>
                </a:ext>
              </a:extLst>
            </a:blip>
            <a:srcRect t="575" b="575"/>
            <a:stretch>
              <a:fillRect/>
            </a:stretch>
          </p:blipFill>
          <p:spPr bwMode="auto">
            <a:xfrm>
              <a:off x="108580900" y="107229854"/>
              <a:ext cx="3012480" cy="25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28939157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236538" y="240505"/>
            <a:ext cx="8503200" cy="5713200"/>
            <a:chOff x="106914760" y="112054337"/>
            <a:chExt cx="3065760" cy="2294442"/>
          </a:xfrm>
        </p:grpSpPr>
        <p:sp>
          <p:nvSpPr>
            <p:cNvPr id="9" name="Text Box 3"/>
            <p:cNvSpPr txBox="1">
              <a:spLocks noChangeArrowheads="1"/>
            </p:cNvSpPr>
            <p:nvPr/>
          </p:nvSpPr>
          <p:spPr bwMode="auto">
            <a:xfrm>
              <a:off x="106920834" y="112054337"/>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6.73</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8852" name="Picture 4" descr="Figure6_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14760" y="112304939"/>
              <a:ext cx="3065760" cy="2043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2630751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263525" y="276224"/>
            <a:ext cx="8503200" cy="5713200"/>
            <a:chOff x="110206154" y="112054342"/>
            <a:chExt cx="3066148" cy="2294442"/>
          </a:xfrm>
        </p:grpSpPr>
        <p:sp>
          <p:nvSpPr>
            <p:cNvPr id="9" name="Text Box 3"/>
            <p:cNvSpPr txBox="1">
              <a:spLocks noChangeArrowheads="1"/>
            </p:cNvSpPr>
            <p:nvPr/>
          </p:nvSpPr>
          <p:spPr bwMode="auto">
            <a:xfrm>
              <a:off x="110206154" y="112054342"/>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6.74</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9876" name="Picture 4" descr="Figure6_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6542" y="112304944"/>
              <a:ext cx="3065760" cy="2043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3339546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31787" y="211137"/>
            <a:ext cx="8503200" cy="5713200"/>
            <a:chOff x="108734219" y="107210418"/>
            <a:chExt cx="3056878" cy="2789037"/>
          </a:xfrm>
        </p:grpSpPr>
        <p:sp>
          <p:nvSpPr>
            <p:cNvPr id="9" name="Text Box 3"/>
            <p:cNvSpPr txBox="1">
              <a:spLocks noChangeArrowheads="1"/>
            </p:cNvSpPr>
            <p:nvPr/>
          </p:nvSpPr>
          <p:spPr bwMode="auto">
            <a:xfrm>
              <a:off x="108734219" y="107210418"/>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6.75</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0900" name="Picture 4" descr="Figure6_7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36497" y="107453955"/>
              <a:ext cx="3054600" cy="254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9879260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12" name="Group 2"/>
          <p:cNvGrpSpPr>
            <a:grpSpLocks/>
          </p:cNvGrpSpPr>
          <p:nvPr/>
        </p:nvGrpSpPr>
        <p:grpSpPr bwMode="auto">
          <a:xfrm>
            <a:off x="463550" y="363538"/>
            <a:ext cx="7786688" cy="5774762"/>
            <a:chOff x="107108876" y="112129254"/>
            <a:chExt cx="3065799" cy="2294468"/>
          </a:xfrm>
        </p:grpSpPr>
        <p:sp>
          <p:nvSpPr>
            <p:cNvPr id="13" name="Text Box 3"/>
            <p:cNvSpPr txBox="1">
              <a:spLocks noChangeArrowheads="1"/>
            </p:cNvSpPr>
            <p:nvPr/>
          </p:nvSpPr>
          <p:spPr bwMode="auto">
            <a:xfrm>
              <a:off x="107109336" y="112129254"/>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smtClean="0">
                  <a:ln>
                    <a:noFill/>
                  </a:ln>
                  <a:solidFill>
                    <a:srgbClr val="000000"/>
                  </a:solidFill>
                  <a:effectLst/>
                  <a:latin typeface="Arial Black" pitchFamily="34" charset="0"/>
                  <a:cs typeface="Arial" pitchFamily="34" charset="0"/>
                </a:rPr>
                <a:t>Figure 6.76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8" name="Picture 4" descr="Figure6_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08876" y="112379856"/>
              <a:ext cx="3065799" cy="2043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24434746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20674" y="313532"/>
            <a:ext cx="8073231" cy="5765799"/>
            <a:chOff x="110381090" y="112129255"/>
            <a:chExt cx="3065799" cy="2294468"/>
          </a:xfrm>
        </p:grpSpPr>
        <p:sp>
          <p:nvSpPr>
            <p:cNvPr id="9" name="Text Box 3"/>
            <p:cNvSpPr txBox="1">
              <a:spLocks noChangeArrowheads="1"/>
            </p:cNvSpPr>
            <p:nvPr/>
          </p:nvSpPr>
          <p:spPr bwMode="auto">
            <a:xfrm>
              <a:off x="110387795" y="112129255"/>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smtClean="0">
                  <a:ln>
                    <a:noFill/>
                  </a:ln>
                  <a:solidFill>
                    <a:srgbClr val="000000"/>
                  </a:solidFill>
                  <a:effectLst/>
                  <a:latin typeface="Arial Black" pitchFamily="34" charset="0"/>
                  <a:cs typeface="Arial" pitchFamily="34" charset="0"/>
                </a:rPr>
                <a:t>Figure 6.77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2" name="Picture 4" descr="Figure6_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1090" y="112379857"/>
              <a:ext cx="3065799" cy="2043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985676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pic>
        <p:nvPicPr>
          <p:cNvPr id="8194" name="Picture 2" descr="Figure6_6"/>
          <p:cNvPicPr>
            <a:picLocks noChangeAspect="1" noChangeArrowheads="1"/>
          </p:cNvPicPr>
          <p:nvPr/>
        </p:nvPicPr>
        <p:blipFill>
          <a:blip r:embed="rId2" cstate="print">
            <a:extLst>
              <a:ext uri="{28A0092B-C50C-407E-A947-70E740481C1C}">
                <a14:useLocalDpi xmlns:a14="http://schemas.microsoft.com/office/drawing/2010/main" val="0"/>
              </a:ext>
            </a:extLst>
          </a:blip>
          <a:srcRect t="1332" b="1332"/>
          <a:stretch>
            <a:fillRect/>
          </a:stretch>
        </p:blipFill>
        <p:spPr bwMode="auto">
          <a:xfrm>
            <a:off x="356343" y="496092"/>
            <a:ext cx="8503200" cy="5747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12" name="Text Box 3"/>
          <p:cNvSpPr txBox="1">
            <a:spLocks noChangeArrowheads="1"/>
          </p:cNvSpPr>
          <p:nvPr/>
        </p:nvSpPr>
        <p:spPr bwMode="auto">
          <a:xfrm>
            <a:off x="331224" y="216694"/>
            <a:ext cx="857019" cy="383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521621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10357" y="278606"/>
            <a:ext cx="8503200" cy="5713200"/>
            <a:chOff x="108602175" y="107286177"/>
            <a:chExt cx="2982960" cy="2742963"/>
          </a:xfrm>
        </p:grpSpPr>
        <p:sp>
          <p:nvSpPr>
            <p:cNvPr id="9" name="Text Box 3"/>
            <p:cNvSpPr txBox="1">
              <a:spLocks noChangeArrowheads="1"/>
            </p:cNvSpPr>
            <p:nvPr/>
          </p:nvSpPr>
          <p:spPr bwMode="auto">
            <a:xfrm>
              <a:off x="108608823" y="107286177"/>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6.78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3972" name="Picture 4" descr="Figure6_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02175" y="107543340"/>
              <a:ext cx="2982960" cy="24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1282660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33375" y="313531"/>
            <a:ext cx="8503200" cy="5713200"/>
            <a:chOff x="106939755" y="111743654"/>
            <a:chExt cx="3054960" cy="2294940"/>
          </a:xfrm>
        </p:grpSpPr>
        <p:sp>
          <p:nvSpPr>
            <p:cNvPr id="9" name="Text Box 3"/>
            <p:cNvSpPr txBox="1">
              <a:spLocks noChangeArrowheads="1"/>
            </p:cNvSpPr>
            <p:nvPr/>
          </p:nvSpPr>
          <p:spPr bwMode="auto">
            <a:xfrm>
              <a:off x="106940277" y="111743654"/>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6.79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4996" name="Picture 4" descr="Figure6_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39755" y="112001954"/>
              <a:ext cx="3054960" cy="2036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9006030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19088" y="249237"/>
            <a:ext cx="8503200" cy="5713200"/>
            <a:chOff x="110190427" y="111740840"/>
            <a:chExt cx="3068168" cy="2294582"/>
          </a:xfrm>
        </p:grpSpPr>
        <p:sp>
          <p:nvSpPr>
            <p:cNvPr id="9" name="Text Box 3"/>
            <p:cNvSpPr txBox="1">
              <a:spLocks noChangeArrowheads="1"/>
            </p:cNvSpPr>
            <p:nvPr/>
          </p:nvSpPr>
          <p:spPr bwMode="auto">
            <a:xfrm>
              <a:off x="110190427" y="111740840"/>
              <a:ext cx="914400" cy="25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dirty="0" smtClean="0">
                  <a:ln>
                    <a:noFill/>
                  </a:ln>
                  <a:solidFill>
                    <a:srgbClr val="000000"/>
                  </a:solidFill>
                  <a:effectLst/>
                  <a:latin typeface="Arial Black" pitchFamily="34" charset="0"/>
                  <a:cs typeface="Arial" pitchFamily="34" charset="0"/>
                </a:rPr>
                <a:t>Figure 6.80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6020" name="Picture 4" descr="Figure6_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92835" y="111991582"/>
              <a:ext cx="3065760" cy="2043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261583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rol 1"/>
          <p:cNvSpPr>
            <a:spLocks noChangeArrowheads="1" noChangeShapeType="1"/>
          </p:cNvSpPr>
          <p:nvPr/>
        </p:nvSpPr>
        <p:spPr bwMode="auto">
          <a:xfrm>
            <a:off x="4160838" y="8678863"/>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3" name="Control 1"/>
          <p:cNvSpPr>
            <a:spLocks noChangeArrowheads="1" noChangeShapeType="1"/>
          </p:cNvSpPr>
          <p:nvPr/>
        </p:nvSpPr>
        <p:spPr bwMode="auto">
          <a:xfrm>
            <a:off x="4160838" y="5105400"/>
            <a:ext cx="4089400" cy="34575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4" name="Footer Placeholder 3"/>
          <p:cNvSpPr>
            <a:spLocks noGrp="1"/>
          </p:cNvSpPr>
          <p:nvPr>
            <p:ph type="ftr" sz="quarter" idx="11"/>
          </p:nvPr>
        </p:nvSpPr>
        <p:spPr>
          <a:xfrm>
            <a:off x="179512" y="6309320"/>
            <a:ext cx="2895600" cy="365125"/>
          </a:xfrm>
        </p:spPr>
        <p:txBody>
          <a:bodyPr/>
          <a:lstStyle/>
          <a:p>
            <a:r>
              <a:rPr lang="en-AU" dirty="0" smtClean="0">
                <a:solidFill>
                  <a:prstClr val="black">
                    <a:tint val="75000"/>
                  </a:prstClr>
                </a:solidFill>
              </a:rPr>
              <a:t>ANZDATA Registry Annual Report 2013</a:t>
            </a:r>
            <a:endParaRPr lang="en-AU" dirty="0">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0238" y="6138300"/>
            <a:ext cx="675686" cy="575684"/>
          </a:xfrm>
          <a:prstGeom prst="rect">
            <a:avLst/>
          </a:prstGeom>
        </p:spPr>
      </p:pic>
      <p:sp>
        <p:nvSpPr>
          <p:cNvPr id="6" name="Control 1"/>
          <p:cNvSpPr>
            <a:spLocks noChangeArrowheads="1" noChangeShapeType="1"/>
          </p:cNvSpPr>
          <p:nvPr/>
        </p:nvSpPr>
        <p:spPr bwMode="auto">
          <a:xfrm>
            <a:off x="3387725" y="8893175"/>
            <a:ext cx="4876800" cy="318611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solidFill>
                <a:prstClr val="black"/>
              </a:solidFill>
            </a:endParaRPr>
          </a:p>
        </p:txBody>
      </p:sp>
      <p:sp>
        <p:nvSpPr>
          <p:cNvPr id="10" name="Control 1"/>
          <p:cNvSpPr>
            <a:spLocks noChangeArrowheads="1" noChangeShapeType="1"/>
          </p:cNvSpPr>
          <p:nvPr/>
        </p:nvSpPr>
        <p:spPr bwMode="auto">
          <a:xfrm>
            <a:off x="-2122488" y="6781800"/>
            <a:ext cx="6621463" cy="28098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8" name="Control 1"/>
          <p:cNvSpPr>
            <a:spLocks noChangeArrowheads="1" noChangeShapeType="1"/>
          </p:cNvSpPr>
          <p:nvPr/>
        </p:nvSpPr>
        <p:spPr bwMode="auto">
          <a:xfrm>
            <a:off x="3221038" y="6804025"/>
            <a:ext cx="5040312" cy="40767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sp>
        <p:nvSpPr>
          <p:cNvPr id="11" name="Control 1"/>
          <p:cNvSpPr>
            <a:spLocks noChangeArrowheads="1" noChangeShapeType="1"/>
          </p:cNvSpPr>
          <p:nvPr/>
        </p:nvSpPr>
        <p:spPr bwMode="auto">
          <a:xfrm>
            <a:off x="2909888" y="7261225"/>
            <a:ext cx="5341937" cy="387508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AU"/>
          </a:p>
        </p:txBody>
      </p:sp>
      <p:grpSp>
        <p:nvGrpSpPr>
          <p:cNvPr id="2" name="Group 2"/>
          <p:cNvGrpSpPr>
            <a:grpSpLocks/>
          </p:cNvGrpSpPr>
          <p:nvPr/>
        </p:nvGrpSpPr>
        <p:grpSpPr bwMode="auto">
          <a:xfrm>
            <a:off x="333375" y="338137"/>
            <a:ext cx="8503200" cy="5713200"/>
            <a:chOff x="110197686" y="105949125"/>
            <a:chExt cx="2910750" cy="2191525"/>
          </a:xfrm>
        </p:grpSpPr>
        <p:sp>
          <p:nvSpPr>
            <p:cNvPr id="9" name="Text Box 3"/>
            <p:cNvSpPr txBox="1">
              <a:spLocks noChangeArrowheads="1"/>
            </p:cNvSpPr>
            <p:nvPr/>
          </p:nvSpPr>
          <p:spPr bwMode="auto">
            <a:xfrm>
              <a:off x="110198983" y="105949125"/>
              <a:ext cx="1028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900" b="0" i="0" u="none" strike="noStrike" cap="none" normalizeH="0" baseline="0" smtClean="0">
                  <a:ln>
                    <a:noFill/>
                  </a:ln>
                  <a:solidFill>
                    <a:srgbClr val="000000"/>
                  </a:solidFill>
                  <a:effectLst/>
                  <a:latin typeface="Arial Black" pitchFamily="34" charset="0"/>
                  <a:cs typeface="Arial" pitchFamily="34" charset="0"/>
                </a:rPr>
                <a:t>Figure 6.7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220" name="Picture 4" descr="Figure6_7"/>
            <p:cNvPicPr>
              <a:picLocks noChangeAspect="1" noChangeArrowheads="1"/>
            </p:cNvPicPr>
            <p:nvPr/>
          </p:nvPicPr>
          <p:blipFill>
            <a:blip r:embed="rId3" cstate="print">
              <a:extLst>
                <a:ext uri="{28A0092B-C50C-407E-A947-70E740481C1C}">
                  <a14:useLocalDpi xmlns:a14="http://schemas.microsoft.com/office/drawing/2010/main" val="0"/>
                </a:ext>
              </a:extLst>
            </a:blip>
            <a:srcRect r="-230"/>
            <a:stretch>
              <a:fillRect/>
            </a:stretch>
          </p:blipFill>
          <p:spPr bwMode="auto">
            <a:xfrm>
              <a:off x="110197686" y="106200150"/>
              <a:ext cx="2910750" cy="194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1499189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935</TotalTime>
  <Words>5211</Words>
  <Application>Microsoft Office PowerPoint</Application>
  <PresentationFormat>On-screen Show (4:3)</PresentationFormat>
  <Paragraphs>2122</Paragraphs>
  <Slides>82</Slides>
  <Notes>0</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Adams</dc:creator>
  <cp:lastModifiedBy>Julie Adams</cp:lastModifiedBy>
  <cp:revision>39</cp:revision>
  <dcterms:created xsi:type="dcterms:W3CDTF">2014-04-23T05:38:00Z</dcterms:created>
  <dcterms:modified xsi:type="dcterms:W3CDTF">2014-07-14T00:50:45Z</dcterms:modified>
</cp:coreProperties>
</file>