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58" r:id="rId3"/>
    <p:sldId id="256" r:id="rId4"/>
    <p:sldId id="257" r:id="rId5"/>
    <p:sldId id="292" r:id="rId6"/>
    <p:sldId id="259" r:id="rId7"/>
    <p:sldId id="260" r:id="rId8"/>
    <p:sldId id="261" r:id="rId9"/>
    <p:sldId id="262" r:id="rId10"/>
    <p:sldId id="263" r:id="rId11"/>
    <p:sldId id="293" r:id="rId12"/>
    <p:sldId id="264" r:id="rId13"/>
    <p:sldId id="294" r:id="rId14"/>
    <p:sldId id="295" r:id="rId15"/>
    <p:sldId id="296" r:id="rId16"/>
    <p:sldId id="297" r:id="rId17"/>
    <p:sldId id="298" r:id="rId18"/>
    <p:sldId id="265" r:id="rId19"/>
    <p:sldId id="299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050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16/05/2014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7625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16/05/2014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550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16/05/2014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082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16/05/2014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88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16/05/2014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0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16/05/2014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195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16/05/2014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792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16/05/2014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8634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16/05/2014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4611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16/05/2014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4620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16/05/2014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71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1582F-31C0-4F91-A919-B491E0D51F17}" type="datetimeFigureOut">
              <a:rPr lang="en-AU" smtClean="0"/>
              <a:t>16/05/2014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745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406525" y="908050"/>
            <a:ext cx="6480175" cy="4608513"/>
            <a:chOff x="110717591" y="105570213"/>
            <a:chExt cx="6671603" cy="3181406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13981703" y="107141609"/>
              <a:ext cx="3407485" cy="161001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 anchor="ctr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n-US" sz="1600" b="0" dirty="0" smtClean="0">
                  <a:solidFill>
                    <a:srgbClr val="000000"/>
                  </a:solidFill>
                  <a:latin typeface="Arial Black" pitchFamily="34" charset="0"/>
                </a:rPr>
                <a:t>METHOD AND LOCATION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n-US" sz="1600" b="0" dirty="0" smtClean="0">
                  <a:solidFill>
                    <a:srgbClr val="000000"/>
                  </a:solidFill>
                  <a:latin typeface="Arial Black" pitchFamily="34" charset="0"/>
                </a:rPr>
                <a:t>OF DIALYSIS</a:t>
              </a:r>
              <a:endParaRPr lang="en-US" altLang="en-US" sz="1800" b="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11395212" y="106001459"/>
              <a:ext cx="2584961" cy="1140150"/>
            </a:xfrm>
            <a:prstGeom prst="rect">
              <a:avLst/>
            </a:prstGeom>
            <a:solidFill>
              <a:srgbClr val="004D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 anchor="ctr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n-US" sz="1800" b="0" dirty="0">
                  <a:latin typeface="Arial Black" pitchFamily="34" charset="0"/>
                </a:rPr>
                <a:t>CHAPTER 4</a:t>
              </a:r>
              <a:endParaRPr lang="en-US" altLang="en-US" sz="1800" b="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13980174" y="106488295"/>
              <a:ext cx="1368350" cy="653314"/>
            </a:xfrm>
            <a:prstGeom prst="rect">
              <a:avLst/>
            </a:prstGeom>
            <a:solidFill>
              <a:srgbClr val="CCE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30000"/>
                </a:spcBef>
                <a:buClrTx/>
                <a:buSzTx/>
                <a:buFontTx/>
                <a:buNone/>
              </a:pPr>
              <a:endParaRPr lang="en-AU" altLang="en-US" sz="1700" b="0">
                <a:solidFill>
                  <a:schemeClr val="tx1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12611824" y="107141609"/>
              <a:ext cx="1368350" cy="653314"/>
            </a:xfrm>
            <a:prstGeom prst="rect">
              <a:avLst/>
            </a:prstGeom>
            <a:solidFill>
              <a:srgbClr val="F6EE7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30000"/>
                </a:spcBef>
                <a:buClrTx/>
                <a:buSzTx/>
                <a:buFontTx/>
                <a:buNone/>
              </a:pPr>
              <a:endParaRPr lang="en-AU" altLang="en-US" sz="1700" b="0">
                <a:solidFill>
                  <a:schemeClr val="tx1"/>
                </a:solidFill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110717591" y="107141609"/>
              <a:ext cx="6671603" cy="3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AU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113981703" y="105570213"/>
              <a:ext cx="6" cy="3181406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AU"/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388613"/>
            <a:ext cx="1343078" cy="1144302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5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95536" y="324640"/>
            <a:ext cx="860425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4.7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Figure4_7_pi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40" y="484882"/>
            <a:ext cx="8320424" cy="5547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02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7088188" y="3243263"/>
            <a:ext cx="4076700" cy="45005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9218" name="Picture 2" descr="Figure4_8_pi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750164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28" y="188640"/>
            <a:ext cx="820737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4.8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710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67544" y="332656"/>
            <a:ext cx="8256647" cy="5805644"/>
            <a:chOff x="107690122" y="106498732"/>
            <a:chExt cx="4794896" cy="3736843"/>
          </a:xfrm>
        </p:grpSpPr>
        <p:pic>
          <p:nvPicPr>
            <p:cNvPr id="10243" name="Picture 3" descr="Figure4_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66" r="4166"/>
            <a:stretch>
              <a:fillRect/>
            </a:stretch>
          </p:blipFill>
          <p:spPr bwMode="auto">
            <a:xfrm>
              <a:off x="107690122" y="106748378"/>
              <a:ext cx="4794896" cy="3487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107696096" y="106498732"/>
              <a:ext cx="914400" cy="257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4.9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350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66748" y="161636"/>
            <a:ext cx="8136904" cy="5976664"/>
            <a:chOff x="107308827" y="110496963"/>
            <a:chExt cx="5568462" cy="4304263"/>
          </a:xfrm>
        </p:grpSpPr>
        <p:pic>
          <p:nvPicPr>
            <p:cNvPr id="3075" name="Picture 3" descr="Figure4_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66" r="4166"/>
            <a:stretch>
              <a:fillRect/>
            </a:stretch>
          </p:blipFill>
          <p:spPr bwMode="auto">
            <a:xfrm>
              <a:off x="107315550" y="110756325"/>
              <a:ext cx="5561739" cy="40449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07308827" y="110496963"/>
              <a:ext cx="914400" cy="257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4.10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001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1157288" y="3435350"/>
            <a:ext cx="4276725" cy="26701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95536" y="188640"/>
            <a:ext cx="8192545" cy="5949660"/>
            <a:chOff x="107444303" y="107688900"/>
            <a:chExt cx="5690370" cy="4294027"/>
          </a:xfrm>
        </p:grpSpPr>
        <p:pic>
          <p:nvPicPr>
            <p:cNvPr id="2051" name="Picture 3" descr="Figure4_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57" b="2657"/>
            <a:stretch>
              <a:fillRect/>
            </a:stretch>
          </p:blipFill>
          <p:spPr bwMode="auto">
            <a:xfrm>
              <a:off x="107444303" y="107941050"/>
              <a:ext cx="5690370" cy="40418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107447775" y="107688900"/>
              <a:ext cx="914400" cy="257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4.11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267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1157288" y="3435350"/>
            <a:ext cx="4276725" cy="26701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565150" y="6650038"/>
            <a:ext cx="4762500" cy="24717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3528" y="247079"/>
            <a:ext cx="8424936" cy="5858446"/>
            <a:chOff x="106895939" y="105890794"/>
            <a:chExt cx="6362928" cy="4539859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106898035" y="105890794"/>
              <a:ext cx="2380417" cy="294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4.12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3316" name="Picture 4" descr="Figure4_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895939" y="106188701"/>
              <a:ext cx="6362928" cy="42419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2837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1157288" y="3435350"/>
            <a:ext cx="4276725" cy="26701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565150" y="6650038"/>
            <a:ext cx="4762500" cy="24717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665163" y="9712325"/>
            <a:ext cx="4657725" cy="27447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23528" y="281606"/>
            <a:ext cx="8424936" cy="5667673"/>
            <a:chOff x="106890379" y="110557944"/>
            <a:chExt cx="6362228" cy="4444896"/>
          </a:xfrm>
        </p:grpSpPr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106890379" y="110557944"/>
              <a:ext cx="2756935" cy="294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4.13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4340" name="Picture 4" descr="Figure4_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60" b="1160"/>
            <a:stretch>
              <a:fillRect/>
            </a:stretch>
          </p:blipFill>
          <p:spPr bwMode="auto">
            <a:xfrm>
              <a:off x="106892235" y="110860937"/>
              <a:ext cx="6360372" cy="41419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3279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1157288" y="3435350"/>
            <a:ext cx="4276725" cy="26701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565150" y="6650038"/>
            <a:ext cx="4762500" cy="24717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665163" y="9712325"/>
            <a:ext cx="4657725" cy="27447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8215313" y="3997325"/>
            <a:ext cx="3992562" cy="26797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5362" name="Picture 2" descr="Figure4_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23" y="188640"/>
            <a:ext cx="8874273" cy="5916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23528" y="260648"/>
            <a:ext cx="914400" cy="22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4.14 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81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16386" name="Picture 2" descr="Figure4_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88640"/>
            <a:ext cx="8752099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23528" y="332656"/>
            <a:ext cx="91440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4.15 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90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3765550" y="3740150"/>
            <a:ext cx="2611438" cy="31575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702093"/>
              </p:ext>
            </p:extLst>
          </p:nvPr>
        </p:nvGraphicFramePr>
        <p:xfrm>
          <a:off x="1619672" y="188640"/>
          <a:ext cx="5976664" cy="5767869"/>
        </p:xfrm>
        <a:graphic>
          <a:graphicData uri="http://schemas.openxmlformats.org/drawingml/2006/table">
            <a:tbl>
              <a:tblPr/>
              <a:tblGrid>
                <a:gridCol w="1382504"/>
                <a:gridCol w="1083267"/>
                <a:gridCol w="1292066"/>
                <a:gridCol w="1148483"/>
                <a:gridCol w="1070344"/>
              </a:tblGrid>
              <a:tr h="408571">
                <a:tc gridSpan="5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4.16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99541"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Home Modality (HD &amp; PD) numbers by States 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0124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Current state 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Home HD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HD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5762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411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1434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2085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377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NSW/ACT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950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477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2549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3976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772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457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206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2129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2792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754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756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570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733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756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439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502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157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884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1144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756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772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469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1228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2469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56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2999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1517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9399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13915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1101725" y="3849688"/>
            <a:ext cx="3289300" cy="30511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559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982201"/>
              </p:ext>
            </p:extLst>
          </p:nvPr>
        </p:nvGraphicFramePr>
        <p:xfrm>
          <a:off x="1403648" y="332656"/>
          <a:ext cx="6408709" cy="5697792"/>
        </p:xfrm>
        <a:graphic>
          <a:graphicData uri="http://schemas.openxmlformats.org/drawingml/2006/table">
            <a:tbl>
              <a:tblPr/>
              <a:tblGrid>
                <a:gridCol w="1057651"/>
                <a:gridCol w="1057651"/>
                <a:gridCol w="801487"/>
                <a:gridCol w="664932"/>
                <a:gridCol w="697017"/>
                <a:gridCol w="742164"/>
                <a:gridCol w="742164"/>
                <a:gridCol w="645643"/>
              </a:tblGrid>
              <a:tr h="360040">
                <a:tc gridSpan="8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4.1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53988">
                <a:tc grid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Method and Location of Dialysis  2008 - 2012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65355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Mode of Treatment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5797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6485">
                <a:tc row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Peritoneal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5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CAPD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57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2227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780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Hospital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2315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2552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80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Home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24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Satellite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4649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4938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5317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5587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5619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24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7928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8263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8613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8961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9219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081">
                <a:tc row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Peritoneal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CAPD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11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24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939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Hospital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Home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Satellite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68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97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4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-833438" y="3275013"/>
            <a:ext cx="3983038" cy="40116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230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226707"/>
              </p:ext>
            </p:extLst>
          </p:nvPr>
        </p:nvGraphicFramePr>
        <p:xfrm>
          <a:off x="467544" y="332656"/>
          <a:ext cx="8319487" cy="5569891"/>
        </p:xfrm>
        <a:graphic>
          <a:graphicData uri="http://schemas.openxmlformats.org/drawingml/2006/table">
            <a:tbl>
              <a:tblPr/>
              <a:tblGrid>
                <a:gridCol w="669545"/>
                <a:gridCol w="669545"/>
                <a:gridCol w="798586"/>
                <a:gridCol w="798586"/>
                <a:gridCol w="709853"/>
                <a:gridCol w="661550"/>
                <a:gridCol w="706403"/>
                <a:gridCol w="706403"/>
                <a:gridCol w="698660"/>
                <a:gridCol w="950178"/>
                <a:gridCol w="950178"/>
              </a:tblGrid>
              <a:tr h="332544">
                <a:tc gridSpan="1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4.17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996" marR="71996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44559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Home Dialysis  ≥65 years</a:t>
                      </a:r>
                      <a:endParaRPr lang="en-AU" sz="15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By Australian State and Country</a:t>
                      </a:r>
                      <a:endParaRPr lang="en-AU" sz="15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20768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Dialysis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Zealand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3823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NSW/ACT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48827">
                <a:tc row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 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160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Home HD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261">
                <a:tc row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5639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Home HD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56395">
                <a:tc row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39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Home HD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395">
                <a:tc row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 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5639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Home HD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56395">
                <a:tc row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 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39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Home HD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2032000" y="8085138"/>
            <a:ext cx="6499225" cy="32258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849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9" name="Control 5"/>
          <p:cNvSpPr>
            <a:spLocks noChangeArrowheads="1" noChangeShapeType="1"/>
          </p:cNvSpPr>
          <p:nvPr/>
        </p:nvSpPr>
        <p:spPr bwMode="auto">
          <a:xfrm>
            <a:off x="771525" y="2811463"/>
            <a:ext cx="3783013" cy="89884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843383"/>
              </p:ext>
            </p:extLst>
          </p:nvPr>
        </p:nvGraphicFramePr>
        <p:xfrm>
          <a:off x="1156493" y="260648"/>
          <a:ext cx="6799883" cy="5472604"/>
        </p:xfrm>
        <a:graphic>
          <a:graphicData uri="http://schemas.openxmlformats.org/drawingml/2006/table">
            <a:tbl>
              <a:tblPr/>
              <a:tblGrid>
                <a:gridCol w="1737373"/>
                <a:gridCol w="992551"/>
                <a:gridCol w="943191"/>
                <a:gridCol w="962713"/>
                <a:gridCol w="1072050"/>
                <a:gridCol w="1092005"/>
              </a:tblGrid>
              <a:tr h="297895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4.2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12879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Prevalence of Dialysis Dependent Patients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By State  2008 - 2012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(per Million Population)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3274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20010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0272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656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Queensland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1885 (441)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1957 (448)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 (453)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 (450)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2085 (461)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6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South Wales*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3363 (497)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3434 (501)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3494 (504)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3574 (511)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3707 (525)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6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Aust. Capital Territory**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235 (422)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 (423)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 (427)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 (453)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269 (455)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6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Victoria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2486 (470)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2531 (469)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2616 (478)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2704 (489)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2792 (498)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6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Tasmania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179 (359)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 (395)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 (378)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204 (399)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 (416)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6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South Australia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630 (394)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683 (423)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677 (415)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712 (435)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733 (445)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6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Northern Territory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398 (1801)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417 (1838)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441 (1915)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464 (2006)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502 (2159)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56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Western Australia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994 (456)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1005 (447)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1035 (451)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1101 (468)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1144 (475)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44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10170 (476)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10465 (481)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10704 (485)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11035 (494)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11446 (507)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721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3495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2106 (493)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2281 (529)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2388 (547)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2389 (542)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2469 (557)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63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063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*  </a:t>
                      </a: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 population excludes residents of the Southern Area Health Service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 ACT population includes residents of the Southern Area Health Service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(Medical services in the ACT service the Southern Area Region of NSW)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849313" y="7672388"/>
            <a:ext cx="4011613" cy="38179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451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3568" y="305652"/>
            <a:ext cx="7848872" cy="5832648"/>
            <a:chOff x="108192198" y="108118868"/>
            <a:chExt cx="4165174" cy="3037926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08192198" y="108118868"/>
              <a:ext cx="914400" cy="257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4.3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100" name="Picture 4" descr="Figure4_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193252" y="108380714"/>
              <a:ext cx="4164120" cy="27760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7277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6942" y="219610"/>
            <a:ext cx="8120533" cy="6017702"/>
            <a:chOff x="104893427" y="107249713"/>
            <a:chExt cx="3445854" cy="2551377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104893427" y="107249713"/>
              <a:ext cx="914400" cy="257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4.4a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124" name="Picture 4" descr="Figure4_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26" r="2026"/>
            <a:stretch>
              <a:fillRect/>
            </a:stretch>
          </p:blipFill>
          <p:spPr bwMode="auto">
            <a:xfrm>
              <a:off x="105037444" y="107506888"/>
              <a:ext cx="3301837" cy="2294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4138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8" name="Picture 5" descr="Figure4_4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2" r="2882"/>
          <a:stretch>
            <a:fillRect/>
          </a:stretch>
        </p:blipFill>
        <p:spPr bwMode="auto">
          <a:xfrm>
            <a:off x="467544" y="260648"/>
            <a:ext cx="8249592" cy="5833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76942" y="219610"/>
            <a:ext cx="2154884" cy="60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4.4b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2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39603" y="332656"/>
            <a:ext cx="8424936" cy="5805644"/>
            <a:chOff x="108005143" y="109031226"/>
            <a:chExt cx="4164120" cy="3030829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08007371" y="109031226"/>
              <a:ext cx="914400" cy="257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4.5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148" name="Picture 4" descr="figure_4_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005143" y="109285975"/>
              <a:ext cx="4164120" cy="27760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602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395540" y="398126"/>
            <a:ext cx="8280916" cy="5551153"/>
            <a:chOff x="104473566" y="108134696"/>
            <a:chExt cx="3447655" cy="2635299"/>
          </a:xfrm>
        </p:grpSpPr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104473566" y="108134696"/>
              <a:ext cx="914400" cy="257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4.6a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172" name="Picture 4" descr="Figure4_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50" r="4550"/>
            <a:stretch>
              <a:fillRect/>
            </a:stretch>
          </p:blipFill>
          <p:spPr bwMode="auto">
            <a:xfrm>
              <a:off x="104689552" y="108399858"/>
              <a:ext cx="3231669" cy="2370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7568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9" name="Picture 5" descr="Figure4_6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9" r="4549"/>
          <a:stretch>
            <a:fillRect/>
          </a:stretch>
        </p:blipFill>
        <p:spPr bwMode="auto">
          <a:xfrm>
            <a:off x="667201" y="404664"/>
            <a:ext cx="7920880" cy="5809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95540" y="332656"/>
            <a:ext cx="2196296" cy="541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4.6b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32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727</Words>
  <Application>Microsoft Office PowerPoint</Application>
  <PresentationFormat>On-screen Show (4:3)</PresentationFormat>
  <Paragraphs>436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Kylie Hurst</dc:creator>
  <cp:lastModifiedBy>Julie Adams</cp:lastModifiedBy>
  <cp:revision>28</cp:revision>
  <dcterms:created xsi:type="dcterms:W3CDTF">2014-03-19T03:40:58Z</dcterms:created>
  <dcterms:modified xsi:type="dcterms:W3CDTF">2014-05-16T02:48:14Z</dcterms:modified>
</cp:coreProperties>
</file>