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6" r:id="rId9"/>
    <p:sldId id="265" r:id="rId10"/>
    <p:sldId id="267" r:id="rId11"/>
    <p:sldId id="268" r:id="rId12"/>
    <p:sldId id="275" r:id="rId13"/>
    <p:sldId id="269" r:id="rId14"/>
    <p:sldId id="274" r:id="rId15"/>
    <p:sldId id="273" r:id="rId16"/>
    <p:sldId id="272" r:id="rId17"/>
    <p:sldId id="270" r:id="rId18"/>
    <p:sldId id="276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BB3411-9E8D-4CD7-B632-FE920A655064}" type="datetimeFigureOut">
              <a:rPr lang="en-AU" smtClean="0"/>
              <a:t>11/04/2014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1F685-8ED9-4DC2-9D7B-15850BFBE68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5478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FC539-5A73-4A68-ADB0-83DD5678CD35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85890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CBBE-6935-4331-B719-7BFEA68A52BE}" type="datetimeFigureOut">
              <a:rPr lang="en-AU" smtClean="0"/>
              <a:t>11/04/2014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4CA7-EBA5-43A3-BFE4-6E4CD35C08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92692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CBBE-6935-4331-B719-7BFEA68A52BE}" type="datetimeFigureOut">
              <a:rPr lang="en-AU" smtClean="0"/>
              <a:t>11/04/2014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4CA7-EBA5-43A3-BFE4-6E4CD35C08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15320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CBBE-6935-4331-B719-7BFEA68A52BE}" type="datetimeFigureOut">
              <a:rPr lang="en-AU" smtClean="0"/>
              <a:t>11/04/2014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4CA7-EBA5-43A3-BFE4-6E4CD35C08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4423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CBBE-6935-4331-B719-7BFEA68A52BE}" type="datetimeFigureOut">
              <a:rPr lang="en-AU" smtClean="0"/>
              <a:t>11/04/2014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4CA7-EBA5-43A3-BFE4-6E4CD35C08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7234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CBBE-6935-4331-B719-7BFEA68A52BE}" type="datetimeFigureOut">
              <a:rPr lang="en-AU" smtClean="0"/>
              <a:t>11/04/2014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4CA7-EBA5-43A3-BFE4-6E4CD35C08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80342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CBBE-6935-4331-B719-7BFEA68A52BE}" type="datetimeFigureOut">
              <a:rPr lang="en-AU" smtClean="0"/>
              <a:t>11/04/2014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4CA7-EBA5-43A3-BFE4-6E4CD35C08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3089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CBBE-6935-4331-B719-7BFEA68A52BE}" type="datetimeFigureOut">
              <a:rPr lang="en-AU" smtClean="0"/>
              <a:t>11/04/2014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4CA7-EBA5-43A3-BFE4-6E4CD35C08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72746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CBBE-6935-4331-B719-7BFEA68A52BE}" type="datetimeFigureOut">
              <a:rPr lang="en-AU" smtClean="0"/>
              <a:t>11/04/2014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4CA7-EBA5-43A3-BFE4-6E4CD35C08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5114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CBBE-6935-4331-B719-7BFEA68A52BE}" type="datetimeFigureOut">
              <a:rPr lang="en-AU" smtClean="0"/>
              <a:t>11/04/2014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4CA7-EBA5-43A3-BFE4-6E4CD35C08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5397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CBBE-6935-4331-B719-7BFEA68A52BE}" type="datetimeFigureOut">
              <a:rPr lang="en-AU" smtClean="0"/>
              <a:t>11/04/2014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4CA7-EBA5-43A3-BFE4-6E4CD35C08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74691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CBBE-6935-4331-B719-7BFEA68A52BE}" type="datetimeFigureOut">
              <a:rPr lang="en-AU" smtClean="0"/>
              <a:t>11/04/2014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4CA7-EBA5-43A3-BFE4-6E4CD35C08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2626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8CBBE-6935-4331-B719-7BFEA68A52BE}" type="datetimeFigureOut">
              <a:rPr lang="en-AU" smtClean="0"/>
              <a:t>11/04/2014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34CA7-EBA5-43A3-BFE4-6E4CD35C08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1368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51066" y="6369162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1406525" y="908050"/>
            <a:ext cx="6480175" cy="4608513"/>
            <a:chOff x="110717591" y="105570213"/>
            <a:chExt cx="6671603" cy="3181406"/>
          </a:xfrm>
        </p:grpSpPr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113981703" y="107141609"/>
              <a:ext cx="3407485" cy="161001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 anchor="ctr"/>
            <a:lstStyle>
              <a:lvl1pPr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n-US" sz="1600" b="0" dirty="0" smtClean="0">
                  <a:solidFill>
                    <a:srgbClr val="000000"/>
                  </a:solidFill>
                  <a:latin typeface="Arial Black" pitchFamily="34" charset="0"/>
                </a:rPr>
                <a:t>STOCK AND FLOW</a:t>
              </a:r>
              <a:endParaRPr lang="en-US" altLang="en-US" sz="1800" b="0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111395212" y="106001459"/>
              <a:ext cx="2584961" cy="1140150"/>
            </a:xfrm>
            <a:prstGeom prst="rect">
              <a:avLst/>
            </a:prstGeom>
            <a:solidFill>
              <a:srgbClr val="004D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 anchor="ctr"/>
            <a:lstStyle>
              <a:lvl1pPr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n-US" sz="1800" b="0" dirty="0">
                  <a:latin typeface="Arial Black" pitchFamily="34" charset="0"/>
                </a:rPr>
                <a:t>CHAPTER 1</a:t>
              </a:r>
              <a:endParaRPr lang="en-US" altLang="en-US" sz="1800" b="0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113980174" y="106488295"/>
              <a:ext cx="1368350" cy="653314"/>
            </a:xfrm>
            <a:prstGeom prst="rect">
              <a:avLst/>
            </a:prstGeom>
            <a:solidFill>
              <a:srgbClr val="CCE1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>
              <a:lvl1pPr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9pPr>
            </a:lstStyle>
            <a:p>
              <a:pPr>
                <a:lnSpc>
                  <a:spcPct val="85000"/>
                </a:lnSpc>
                <a:spcBef>
                  <a:spcPct val="30000"/>
                </a:spcBef>
                <a:buClrTx/>
                <a:buSzTx/>
                <a:buFontTx/>
                <a:buNone/>
              </a:pPr>
              <a:endParaRPr lang="en-AU" altLang="en-US" sz="1700" b="0">
                <a:solidFill>
                  <a:schemeClr val="tx1"/>
                </a:solidFill>
              </a:endParaRPr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12611824" y="107141609"/>
              <a:ext cx="1368350" cy="653314"/>
            </a:xfrm>
            <a:prstGeom prst="rect">
              <a:avLst/>
            </a:prstGeom>
            <a:solidFill>
              <a:srgbClr val="F6EE7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>
              <a:lvl1pPr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9pPr>
            </a:lstStyle>
            <a:p>
              <a:pPr>
                <a:lnSpc>
                  <a:spcPct val="85000"/>
                </a:lnSpc>
                <a:spcBef>
                  <a:spcPct val="30000"/>
                </a:spcBef>
                <a:buClrTx/>
                <a:buSzTx/>
                <a:buFontTx/>
                <a:buNone/>
              </a:pPr>
              <a:endParaRPr lang="en-AU" altLang="en-US" sz="1700" b="0">
                <a:solidFill>
                  <a:schemeClr val="tx1"/>
                </a:solidFill>
              </a:endParaRPr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110717591" y="107141609"/>
              <a:ext cx="6671603" cy="3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AU"/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>
              <a:off x="113981703" y="105570213"/>
              <a:ext cx="6" cy="3181406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AU"/>
            </a:p>
          </p:txBody>
        </p:sp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4388613"/>
            <a:ext cx="1343078" cy="1144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976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39552" y="260648"/>
            <a:ext cx="7992888" cy="5779480"/>
            <a:chOff x="110190877" y="105755609"/>
            <a:chExt cx="2501123" cy="1981203"/>
          </a:xfrm>
        </p:grpSpPr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 rot="10800000" flipV="1">
              <a:off x="110190877" y="105755609"/>
              <a:ext cx="1158240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altLang="en-US" sz="900" b="0" i="0" u="none" strike="noStrike" cap="none" normalizeH="0" baseline="0" noProof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  <a:cs typeface="Arial" pitchFamily="34" charset="0"/>
                </a:rPr>
                <a:t>Figure 1.</a:t>
              </a:r>
              <a:r>
                <a:rPr kumimoji="0" lang="en-AU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  <a:cs typeface="Arial" pitchFamily="34" charset="0"/>
                </a:rPr>
                <a:t>12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1268" name="Picture 4" descr="New Zealand Prevalent Patients per Milli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6" b="366"/>
            <a:stretch>
              <a:fillRect/>
            </a:stretch>
          </p:blipFill>
          <p:spPr bwMode="auto">
            <a:xfrm>
              <a:off x="110192205" y="106070252"/>
              <a:ext cx="2499795" cy="1666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29750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206779"/>
              </p:ext>
            </p:extLst>
          </p:nvPr>
        </p:nvGraphicFramePr>
        <p:xfrm>
          <a:off x="1547664" y="116632"/>
          <a:ext cx="5993156" cy="6122265"/>
        </p:xfrm>
        <a:graphic>
          <a:graphicData uri="http://schemas.openxmlformats.org/drawingml/2006/table">
            <a:tbl>
              <a:tblPr/>
              <a:tblGrid>
                <a:gridCol w="1630964"/>
                <a:gridCol w="843591"/>
                <a:gridCol w="846063"/>
                <a:gridCol w="863904"/>
                <a:gridCol w="821732"/>
                <a:gridCol w="986902"/>
              </a:tblGrid>
              <a:tr h="239609">
                <a:tc gridSpan="6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1.13</a:t>
                      </a:r>
                      <a:endParaRPr lang="en-AU" sz="7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91405"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Comparison of Prevalent Transplant and Dialysis Dependent Patients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2008 - 2012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(Number Per Million Population at 31 December)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19035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 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2008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2009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19857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Transplants #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250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Queensland</a:t>
                      </a:r>
                      <a:endParaRPr lang="en-US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1505 (352)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1576 (361)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1649 (373)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1717 (384)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1810 (400)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50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South Wales*</a:t>
                      </a:r>
                      <a:endParaRPr lang="en-US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2195 (324)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2298 (335)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2435 (351)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2524 (361)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2640 (374)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50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Aust. Capital Territory*</a:t>
                      </a:r>
                      <a:endParaRPr lang="en-US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 (357)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 (352)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213 (371)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216 (371)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226 (382)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50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Victoria</a:t>
                      </a:r>
                      <a:endParaRPr lang="en-US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1914 (362)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2058 (381)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2210 (404)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2352 (425)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2493 (445)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50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Tasmania</a:t>
                      </a:r>
                      <a:endParaRPr lang="en-US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181 (363)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194 (385)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206 (405)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221 (432)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225 (437)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50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South Australia</a:t>
                      </a:r>
                      <a:endParaRPr lang="en-US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838 (525)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868 (538)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906 (556)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920 (562)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952 (578)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50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Northern Territory</a:t>
                      </a:r>
                      <a:endParaRPr lang="en-US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 (335)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 (295)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 (300)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 (294)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 (331)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19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Western Australia</a:t>
                      </a:r>
                      <a:endParaRPr lang="en-US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748 (343)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787 (350)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818 (356)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860 (366)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897 (372)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54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US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7654 (358)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8047 (370)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8506 (386)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8878 (398)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9320 (413)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8814"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19162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21212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1350 (316)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1404 (325)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1440 (330)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1483 (337)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1524 (344)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532"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#</a:t>
                      </a: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By Resident State and Country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19162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Dialysis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250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Queensland</a:t>
                      </a:r>
                      <a:endParaRPr lang="en-US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1885 (441)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1957 (448)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2004 (453)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 (450)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2085 (461)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50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South Wales*</a:t>
                      </a:r>
                      <a:endParaRPr lang="en-US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3363 (497)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3434 (501)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3494 (504)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3574 (511)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3707 (525)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50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Aust. Capital Territory*</a:t>
                      </a:r>
                      <a:endParaRPr lang="en-US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235 (422)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239 (423)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245 (427)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264 (453)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269 (455)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50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Victoria</a:t>
                      </a:r>
                      <a:endParaRPr lang="en-US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2486 (470)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2531 (469)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2616 (478)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2704 (489)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2792 (498)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50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Tasmania</a:t>
                      </a:r>
                      <a:endParaRPr lang="en-US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179 (359)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 (395)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192 (378)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204 (399)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214 (416)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50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South Australia</a:t>
                      </a:r>
                      <a:endParaRPr lang="en-US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630 (394)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683 (423)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677 (415)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712 (435)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733 (445)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50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Northern Territory</a:t>
                      </a:r>
                      <a:endParaRPr lang="en-US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398 (1801)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417 (1838)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441 (1915)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464 (2006)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502 (2159)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50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Western Australia</a:t>
                      </a:r>
                      <a:endParaRPr lang="en-US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994 (456)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1005 (447)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1035 (451)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1101 (468)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1144 (475)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50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US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10170 (476)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10465 (481)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10704 (485)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11035 (494)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11446 (507)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805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32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21212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2106 (493)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2281 (529)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2388 (547)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2389 (542)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2469 (557)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320"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23606"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* </a:t>
                      </a: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NSW population excludes residents of the Southern Area Health Service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 ACT population includes residents of the Southern Area Health Service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(Medical services in the ACT service this Southern Area Region)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Transplanted patients lost to follow up have been excluded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367" marR="13367" marT="13367" marB="1336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3797300" y="5632450"/>
            <a:ext cx="5114925" cy="60944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51971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pic>
        <p:nvPicPr>
          <p:cNvPr id="13314" name="Picture 2" descr="Queensland Prevalent Patients per Mill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6" b="366"/>
          <a:stretch>
            <a:fillRect/>
          </a:stretch>
        </p:blipFill>
        <p:spPr bwMode="auto">
          <a:xfrm>
            <a:off x="323528" y="308592"/>
            <a:ext cx="8602396" cy="573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6716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pic>
        <p:nvPicPr>
          <p:cNvPr id="14338" name="Picture 2" descr="New South Wales Prevalent Patients per Mill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6" b="366"/>
          <a:stretch>
            <a:fillRect/>
          </a:stretch>
        </p:blipFill>
        <p:spPr bwMode="auto">
          <a:xfrm>
            <a:off x="179511" y="229464"/>
            <a:ext cx="8746413" cy="5834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89294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pic>
        <p:nvPicPr>
          <p:cNvPr id="15362" name="Picture 2" descr="Australian Capital Territory Prevalent Patients per Mill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6" b="366"/>
          <a:stretch>
            <a:fillRect/>
          </a:stretch>
        </p:blipFill>
        <p:spPr bwMode="auto">
          <a:xfrm>
            <a:off x="303559" y="260648"/>
            <a:ext cx="8602396" cy="5738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62166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pic>
        <p:nvPicPr>
          <p:cNvPr id="16386" name="Picture 2" descr="Victorian Prevalent Patients per Mill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6" b="366"/>
          <a:stretch>
            <a:fillRect/>
          </a:stretch>
        </p:blipFill>
        <p:spPr bwMode="auto">
          <a:xfrm>
            <a:off x="251520" y="260646"/>
            <a:ext cx="8674404" cy="578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13206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pic>
        <p:nvPicPr>
          <p:cNvPr id="17410" name="Picture 2" descr="Tasmania Prevalent Patients per Mill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6" b="366"/>
          <a:stretch>
            <a:fillRect/>
          </a:stretch>
        </p:blipFill>
        <p:spPr bwMode="auto">
          <a:xfrm>
            <a:off x="179512" y="188640"/>
            <a:ext cx="8743417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5789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pic>
        <p:nvPicPr>
          <p:cNvPr id="18434" name="Picture 2" descr="South Australia Prevalent Patients per Mill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6" b="366"/>
          <a:stretch>
            <a:fillRect/>
          </a:stretch>
        </p:blipFill>
        <p:spPr bwMode="auto">
          <a:xfrm>
            <a:off x="251520" y="308684"/>
            <a:ext cx="8640960" cy="576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16996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pic>
        <p:nvPicPr>
          <p:cNvPr id="19458" name="Picture 2" descr="Northern Territory Prevalent Patients per Mill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6" b="366"/>
          <a:stretch>
            <a:fillRect/>
          </a:stretch>
        </p:blipFill>
        <p:spPr bwMode="auto">
          <a:xfrm>
            <a:off x="254854" y="238200"/>
            <a:ext cx="8640960" cy="576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15227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pic>
        <p:nvPicPr>
          <p:cNvPr id="20482" name="Picture 2" descr="Western Australia Prevalent Patients per Mill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6" b="366"/>
          <a:stretch>
            <a:fillRect/>
          </a:stretch>
        </p:blipFill>
        <p:spPr bwMode="auto">
          <a:xfrm>
            <a:off x="179512" y="188640"/>
            <a:ext cx="8748970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5017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061270"/>
              </p:ext>
            </p:extLst>
          </p:nvPr>
        </p:nvGraphicFramePr>
        <p:xfrm>
          <a:off x="1619672" y="260649"/>
          <a:ext cx="5976663" cy="5926674"/>
        </p:xfrm>
        <a:graphic>
          <a:graphicData uri="http://schemas.openxmlformats.org/drawingml/2006/table">
            <a:tbl>
              <a:tblPr/>
              <a:tblGrid>
                <a:gridCol w="1736499"/>
                <a:gridCol w="894231"/>
                <a:gridCol w="820144"/>
                <a:gridCol w="841936"/>
                <a:gridCol w="789307"/>
                <a:gridCol w="894546"/>
              </a:tblGrid>
              <a:tr h="204071">
                <a:tc gridSpan="6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 Figure 1.1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778232"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Patient Flow Summary   2008 - 2012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(Number Per Million Population at 31st December)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* Country of Transplant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0083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2008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0083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Australia 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0914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Total New Patients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2551 (119)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2431 (112)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2330 (106)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2496 (112)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2534 (112)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83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Total Transplants  *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813 (38)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773 (35)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846 (38)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825 (37)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845 (37)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863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  Living Donor Transplants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327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296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863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  Subsequent Transplants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83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Total Deaths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1677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1692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1598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1726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1606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83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  Dialysis Patients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1493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1538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1414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1502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1440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83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  Transplant Patients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166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83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New Zealand 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83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Total New Patients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497 (116)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584 (135)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515 (118)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485 (110)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513 (116)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83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Total Transplants  *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122 (29)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121 (28)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 (25)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118 (27)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108 (24)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863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  Living Donor Transplants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863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  Subsequent Transplants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83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Total Deaths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83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  Dialysis Patients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369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355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83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  Transplant Patients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638"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Notes: Figures for total transplants are by country of transplant. Figures for transplant deaths are by country of residence at time of death.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ontrol 1"/>
          <p:cNvSpPr>
            <a:spLocks noChangeArrowheads="1" noChangeShapeType="1"/>
          </p:cNvSpPr>
          <p:nvPr/>
        </p:nvSpPr>
        <p:spPr bwMode="auto">
          <a:xfrm>
            <a:off x="4160838" y="4703763"/>
            <a:ext cx="4089400" cy="378301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200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6775822"/>
              </p:ext>
            </p:extLst>
          </p:nvPr>
        </p:nvGraphicFramePr>
        <p:xfrm>
          <a:off x="1475656" y="360987"/>
          <a:ext cx="6254441" cy="5780338"/>
        </p:xfrm>
        <a:graphic>
          <a:graphicData uri="http://schemas.openxmlformats.org/drawingml/2006/table">
            <a:tbl>
              <a:tblPr/>
              <a:tblGrid>
                <a:gridCol w="1754092"/>
                <a:gridCol w="861669"/>
                <a:gridCol w="882290"/>
                <a:gridCol w="817001"/>
                <a:gridCol w="925150"/>
                <a:gridCol w="1014239"/>
              </a:tblGrid>
              <a:tr h="462796">
                <a:tc gridSpan="6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Figure 1.2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657513"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Prevalent Patients    2008 - 2012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100"/>
                        </a:spcBef>
                        <a:spcAft>
                          <a:spcPts val="60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(Number Per Million Population at 31st December</a:t>
                      </a: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1406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2008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8521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Australia Total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17824 (834)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18512 (850)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19210 (871)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19913 (892)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20766 (919)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031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No. Transplants </a:t>
                      </a: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•</a:t>
                      </a: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#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7654 (358)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8047 (370)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8506 (386)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8878 (398)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9320 (413)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90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No. Dialysis Patients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10170 (476)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10465 (481)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10704 (485)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11035 (494)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11446 (507)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90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Proportion Home *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90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Proportion Satellite HD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90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Proportion CAPD/APD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21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New Zealand Total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3456 (810)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3685 (854)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3828 (876)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3872 (879)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3993 (901)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031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No. Transplants </a:t>
                      </a: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•</a:t>
                      </a: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#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1350 (316)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1404 (325)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1440 (330)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1483 (337)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1524 (344)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90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No. Dialysis Patients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2106 (493)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2281 (529)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2388 (547)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2389 (542)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2469 (557)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90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Proportion Home *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90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Proportion Satellite HD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90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Proportion CAPD/APD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33%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4857"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•</a:t>
                      </a: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Country of Residence              # Patients lost to follow up are not included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171450" marR="0" indent="-171450" algn="ctr" rtl="0">
                        <a:spcBef>
                          <a:spcPts val="20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AU" sz="1200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Proportion </a:t>
                      </a: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of all patients dialysing currently receiving home-based treatment </a:t>
                      </a:r>
                      <a:endParaRPr lang="en-AU" sz="1200" kern="1400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marL="0" marR="0" indent="0" algn="ctr" rtl="0">
                        <a:spcBef>
                          <a:spcPts val="20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AU" sz="1200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either PD or HD)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0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3387725" y="8893175"/>
            <a:ext cx="4876800" cy="31861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11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pic>
        <p:nvPicPr>
          <p:cNvPr id="5124" name="Picture 4" descr="Plots prevalent Dialysis and Transplant - Australi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404663"/>
            <a:ext cx="8264552" cy="562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611560" y="548680"/>
            <a:ext cx="818632" cy="287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9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cs typeface="Arial" pitchFamily="34" charset="0"/>
              </a:rPr>
              <a:t>Figure 1.6</a:t>
            </a:r>
            <a:endParaRPr kumimoji="0" lang="en-US" altLang="en-US" sz="9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30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pic>
        <p:nvPicPr>
          <p:cNvPr id="6148" name="Picture 4" descr="fig1_7_co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087" y="332656"/>
            <a:ext cx="8355994" cy="55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39552" y="474905"/>
            <a:ext cx="847660" cy="259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9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cs typeface="Arial" pitchFamily="34" charset="0"/>
              </a:rPr>
              <a:t>Figure 1.7</a:t>
            </a:r>
            <a:endParaRPr kumimoji="0" lang="en-US" altLang="en-US" sz="9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131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3157538" y="7893050"/>
            <a:ext cx="5102225" cy="37750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01146"/>
              </p:ext>
            </p:extLst>
          </p:nvPr>
        </p:nvGraphicFramePr>
        <p:xfrm>
          <a:off x="1475656" y="188640"/>
          <a:ext cx="6151763" cy="6048672"/>
        </p:xfrm>
        <a:graphic>
          <a:graphicData uri="http://schemas.openxmlformats.org/drawingml/2006/table">
            <a:tbl>
              <a:tblPr/>
              <a:tblGrid>
                <a:gridCol w="1189694"/>
                <a:gridCol w="1189694"/>
                <a:gridCol w="720373"/>
                <a:gridCol w="712069"/>
                <a:gridCol w="757565"/>
                <a:gridCol w="791184"/>
                <a:gridCol w="791184"/>
              </a:tblGrid>
              <a:tr h="303571">
                <a:tc gridSpan="7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Figure 1.8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616337">
                <a:tc gridSpan="7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Prevalent Transplant/Dialysis Patients by Indigenous Racial Origin,  2008 - 2012</a:t>
                      </a:r>
                      <a:endParaRPr lang="en-AU" sz="13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(Number Per Million Population Per Year)</a:t>
                      </a:r>
                      <a:endParaRPr lang="en-AU" sz="13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175761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  Race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2008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2009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175761">
                <a:tc row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Aboriginal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and Torres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Strait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Islanders #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New Patients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251 (466)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196 (356)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206 (367)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256 (446)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254 (433)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2262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Dialysis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1163 (2160)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1184 (2153)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1214 (2161)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1307 (2278)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1425 (2431)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262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Functioning Transplants *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159 (295)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160 (291)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177 (315)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190 (331)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193 (329)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262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Transplant Operations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 (58)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 (44)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 (50)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 (49)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(34)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76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Deaths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164 (305)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174 (316)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162 (288)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149 (260)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129 (220)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76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761">
                <a:tc rowSpan="5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Māori </a:t>
                      </a: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^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New Patients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157 (244)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177 (271)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155 (233)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129 (192)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167 (244)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2262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Dialysis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689 (1072)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733 (1123)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761 (1146)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746 (1108)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773 (1130)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262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Functioning Transplants *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 (174)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120 (184)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130 (196)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142 (211)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149 (218)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262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Transplant Operations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(19)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 (29)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(30)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(30)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(22)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76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Deaths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152 (236)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126 (193)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114 (172)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131 (194)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128 (187)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761">
                <a:tc row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Pacific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People </a:t>
                      </a: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^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576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New Patients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 (274)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 (315)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109 (325)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(275)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 (261)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262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Dialysis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434 (1365)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490 (1500)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542 (1615)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568 (1646)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600 (1699)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262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Functioning Transplants *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 (261)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 (260)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 (256)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 (255)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 (252)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262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Transplant Operations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(31)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(18)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(27)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(26)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(20)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76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Deaths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 (173)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 (147)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 (149)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 (177)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 (176)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437">
                <a:tc gridSpan="7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en-AU" sz="1000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 </a:t>
                      </a: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By Transplanting Country    # Aboriginal and Torres Strait Islanders Combined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^ Māori and Pacific People data collected from patients living in New Zealand only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ontrol 2"/>
          <p:cNvSpPr>
            <a:spLocks noChangeArrowheads="1" noChangeShapeType="1"/>
          </p:cNvSpPr>
          <p:nvPr/>
        </p:nvSpPr>
        <p:spPr bwMode="auto">
          <a:xfrm>
            <a:off x="3157538" y="7893050"/>
            <a:ext cx="5102225" cy="37750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1349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948296"/>
              </p:ext>
            </p:extLst>
          </p:nvPr>
        </p:nvGraphicFramePr>
        <p:xfrm>
          <a:off x="539552" y="548680"/>
          <a:ext cx="8192545" cy="5224897"/>
        </p:xfrm>
        <a:graphic>
          <a:graphicData uri="http://schemas.openxmlformats.org/drawingml/2006/table">
            <a:tbl>
              <a:tblPr/>
              <a:tblGrid>
                <a:gridCol w="1304915"/>
                <a:gridCol w="913710"/>
                <a:gridCol w="849381"/>
                <a:gridCol w="950721"/>
                <a:gridCol w="724267"/>
                <a:gridCol w="1108440"/>
                <a:gridCol w="1193898"/>
                <a:gridCol w="1147213"/>
              </a:tblGrid>
              <a:tr h="415857">
                <a:tc gridSpan="8">
                  <a:txBody>
                    <a:bodyPr/>
                    <a:lstStyle/>
                    <a:p>
                      <a:pPr marR="0" indent="0" algn="l" rtl="0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Figure 1.9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843723">
                <a:tc gridSpan="8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National and State Stock and Flow   1-Jan-2012 to 31-Dec-2012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(31-Dec-2011 Figures)</a:t>
                      </a:r>
                      <a:r>
                        <a:rPr lang="en-AU" sz="16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91107"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State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4D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New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Patients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4D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Transplant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Operations *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4D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Deaths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4D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Dialysis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Dependent  +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4D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Functioning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Transplants # * +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4D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32727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Dialysis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4D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Transplant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4D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E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2832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Queensland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4D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467 (451)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4D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164 (154)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4D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272 (315)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4D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 (47)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4D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2085 (2012)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4D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1810 (1717)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4D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3895 (3729)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881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South Wales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786 (780)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224 (217)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457 (482)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 (80)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3707 (3574)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2640 (2524)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6347 (6098)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66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Aust. Capital Territory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 (53)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 (21)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 (27)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(8)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269 (264)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226 (216)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495 (480)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26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Victoria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628 (602)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250 (255)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343 (338)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 (38)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2792 (2704)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2493 (2352)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5285 (5056)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26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Tasmania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 (52)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(23)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 (23)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(1)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214 (204)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225 (221)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439 (425)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81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South Australia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202 (183)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 (66)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114 (110)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 (27)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733 (712)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952 (920)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1685 (1632)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81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Northern Territory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(83)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(11)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 (49)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(4)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502 (464)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 (68)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579 (532)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26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Western Australia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242 (292)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 (87)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139 (158)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 (19)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1144 (1101)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897 (860)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2041 (1961)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399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Australia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2534 (2496)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847 (834)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1440 (1502)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166 (224)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11446 (11035)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9320 (8878)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20766 (19913)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76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88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New Zealand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4D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513 (485)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4D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109 (121)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4D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355 (369)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4D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 (44)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4D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2469 (2389)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4D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1524 (1483)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4D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3993 (3872)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4D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713">
                <a:tc gridSpan="8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#  </a:t>
                      </a: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Patients lost to follow-up are excluded             </a:t>
                      </a: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 </a:t>
                      </a: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Resident State          + Point Prevalence at 31 December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2525713" y="3756025"/>
            <a:ext cx="5903912" cy="330676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99425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095756"/>
              </p:ext>
            </p:extLst>
          </p:nvPr>
        </p:nvGraphicFramePr>
        <p:xfrm>
          <a:off x="1331640" y="188640"/>
          <a:ext cx="6382039" cy="6016231"/>
        </p:xfrm>
        <a:graphic>
          <a:graphicData uri="http://schemas.openxmlformats.org/drawingml/2006/table">
            <a:tbl>
              <a:tblPr/>
              <a:tblGrid>
                <a:gridCol w="621324"/>
                <a:gridCol w="925853"/>
                <a:gridCol w="923159"/>
                <a:gridCol w="925853"/>
                <a:gridCol w="972153"/>
                <a:gridCol w="1018451"/>
                <a:gridCol w="995246"/>
              </a:tblGrid>
              <a:tr h="263320">
                <a:tc gridSpan="7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Figure 1.10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0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750281">
                <a:tc gridSpan="7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Prevalent Transplant and Dialysis Patients   1991 to 2012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Country of Transplant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(Number Per Million Population at 31 December)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48972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 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Australia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New Zealand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87348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Year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Transplant #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Dialysis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Transplant #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Dialysis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177073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3518 (204)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3138 (182)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6656 (385)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600 (172)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630 (180)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1230 (352)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7073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3729 (213)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3383 (193)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7112 (407)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671 (190)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674 (191)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1345 (381)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073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3900 (221)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3703 (210)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7603 (430)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702 (197)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721 (202)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1423 (398)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231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4095 (229)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4099 (230)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8194 (459)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729 (201)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784 (217)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1513 (418)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926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4271 (236)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4518 (250)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8789 (486)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782 (213)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850 (231)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1632 (444)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838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1996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4483 (245)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4882 (267)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9365 (512)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822 (220)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934 (250)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1756 (471)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073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1997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4740 (256)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5190 (280)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9930 (536)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878 (232)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1017 (269)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1895 (501)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073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1998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4970 (266)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5536 (296)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10506 (562)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931 (244)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1126 (295)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2057 (539)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073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1999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5141 (272)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6019 (318)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11160 (590)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978 (255)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1230 (321)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2208 (576)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543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5350 (279)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6409 (335)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11759 (614)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1020 (264)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1331 (345)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2351 (609)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543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5572 (287)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6851 (353)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12423 (640)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1060 (273)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1462 (377)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2522 (650)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543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5858 (298)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7263 (370)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13121 (668)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1113 (282)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1594 (404)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2707 (686)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543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6089 (306)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7719 (388)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13808 (694)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1164 (289)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1711 (425)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2875 (714)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543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6395 (318)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8004 (398)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14399 (715)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1218 (298)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1774 (434)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2992 (732)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543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6656 (326)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8642 (424)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15298 (750)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1243 (301)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1878 (454)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3121 (755)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321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2006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6987 (338)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9263 (448)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16250 (785)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1256 (300)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1997 (477)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3253 (777)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121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2007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7251 (345)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9731 (463)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16982 (808)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1300 (307)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2071 (490)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3371 (797)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321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7654 (358)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10170 (476)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17824 (834)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1350 (316)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2106 (493)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3456 (810)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026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8047 (370)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10465 (481)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18512 (850)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1404 (325)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2281 (529)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3685 (854)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026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8506 (386)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10704 (485)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19210 (871)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1440 (330)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2388 (547)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3828 (876)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026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8878 (398)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11035 (494)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19913 (892)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1483 (337)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2389 (542)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3872 (879)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026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9320 (413)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11446 (507)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20766 (919)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1524 (344)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2469 (557)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3993 (901)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026">
                <a:tc gridSpan="7">
                  <a:txBody>
                    <a:bodyPr/>
                    <a:lstStyle/>
                    <a:p>
                      <a:pPr marR="0" indent="0" algn="ctr" rtl="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# Patients lost to follow-up are excluded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5995" marR="15995" marT="15995" marB="159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3725863" y="6669088"/>
            <a:ext cx="4962525" cy="50847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69997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67544" y="548680"/>
            <a:ext cx="8280920" cy="5040560"/>
            <a:chOff x="107511076" y="105757285"/>
            <a:chExt cx="2499795" cy="1977176"/>
          </a:xfrm>
        </p:grpSpPr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 rot="10800000" flipV="1">
              <a:off x="107514338" y="105757285"/>
              <a:ext cx="1158240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altLang="en-US" sz="900" b="0" i="0" u="none" strike="noStrike" cap="none" normalizeH="0" baseline="0" noProof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  <a:cs typeface="Arial" pitchFamily="34" charset="0"/>
                </a:rPr>
                <a:t>Figure 1.</a:t>
              </a:r>
              <a:r>
                <a:rPr kumimoji="0" lang="en-AU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  <a:cs typeface="Arial" pitchFamily="34" charset="0"/>
                </a:rPr>
                <a:t>11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244" name="Picture 4" descr="Australia Prevalent Patients per Milli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6" b="366"/>
            <a:stretch>
              <a:fillRect/>
            </a:stretch>
          </p:blipFill>
          <p:spPr bwMode="auto">
            <a:xfrm>
              <a:off x="107511076" y="106067901"/>
              <a:ext cx="2499795" cy="1666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30327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2460</Words>
  <Application>Microsoft Office PowerPoint</Application>
  <PresentationFormat>On-screen Show (4:3)</PresentationFormat>
  <Paragraphs>768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Adams</dc:creator>
  <cp:lastModifiedBy>Julie Adams</cp:lastModifiedBy>
  <cp:revision>12</cp:revision>
  <dcterms:created xsi:type="dcterms:W3CDTF">2014-04-07T05:59:29Z</dcterms:created>
  <dcterms:modified xsi:type="dcterms:W3CDTF">2014-04-11T02:09:48Z</dcterms:modified>
</cp:coreProperties>
</file>