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76" r:id="rId2"/>
    <p:sldId id="451" r:id="rId3"/>
    <p:sldId id="454" r:id="rId4"/>
    <p:sldId id="453" r:id="rId5"/>
    <p:sldId id="455" r:id="rId6"/>
    <p:sldId id="456" r:id="rId7"/>
    <p:sldId id="458" r:id="rId8"/>
    <p:sldId id="460" r:id="rId9"/>
    <p:sldId id="461" r:id="rId10"/>
    <p:sldId id="452" r:id="rId11"/>
    <p:sldId id="457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71" r:id="rId22"/>
    <p:sldId id="472" r:id="rId23"/>
    <p:sldId id="473" r:id="rId24"/>
    <p:sldId id="474" r:id="rId25"/>
    <p:sldId id="475" r:id="rId26"/>
  </p:sldIdLst>
  <p:sldSz cx="9144000" cy="6858000" type="screen4x3"/>
  <p:notesSz cx="6797675" cy="985678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FF"/>
    <a:srgbClr val="3333FF"/>
    <a:srgbClr val="3366FF"/>
    <a:srgbClr val="66FFFF"/>
    <a:srgbClr val="00FF00"/>
    <a:srgbClr val="0000CC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8" autoAdjust="0"/>
  </p:normalViewPr>
  <p:slideViewPr>
    <p:cSldViewPr>
      <p:cViewPr>
        <p:scale>
          <a:sx n="100" d="100"/>
          <a:sy n="100" d="100"/>
        </p:scale>
        <p:origin x="-2688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5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699039"/>
            <a:ext cx="4981575" cy="44547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978" tIns="44691" rIns="90978" bIns="44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0613" y="850900"/>
            <a:ext cx="4618037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639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38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3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67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609600"/>
            <a:ext cx="173513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4263" y="609600"/>
            <a:ext cx="5054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92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5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363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42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48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50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40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4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21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3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56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1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35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6096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4263" y="1981200"/>
            <a:ext cx="6908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6" r:id="rId6"/>
    <p:sldLayoutId id="2147483697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31632" y="1124744"/>
            <a:ext cx="6480736" cy="4608512"/>
            <a:chOff x="1406024" y="908720"/>
            <a:chExt cx="6480736" cy="460851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406039" y="908720"/>
              <a:ext cx="6480721" cy="4608512"/>
              <a:chOff x="110717591" y="105570213"/>
              <a:chExt cx="6671603" cy="3181406"/>
            </a:xfrm>
          </p:grpSpPr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113981703" y="107141609"/>
                <a:ext cx="3407485" cy="161001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PEADIATRIC CHAPTER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111395212" y="106001459"/>
                <a:ext cx="2584961" cy="1140150"/>
              </a:xfrm>
              <a:prstGeom prst="rect">
                <a:avLst/>
              </a:prstGeom>
              <a:solidFill>
                <a:srgbClr val="004D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CHAPTER </a:t>
                </a: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11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13980174" y="106488295"/>
                <a:ext cx="1368350" cy="653314"/>
              </a:xfrm>
              <a:prstGeom prst="rect">
                <a:avLst/>
              </a:prstGeom>
              <a:solidFill>
                <a:srgbClr val="CCE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12611824" y="107141609"/>
                <a:ext cx="1368350" cy="653314"/>
              </a:xfrm>
              <a:prstGeom prst="rect">
                <a:avLst/>
              </a:prstGeom>
              <a:solidFill>
                <a:srgbClr val="F6EE7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110717591" y="107141609"/>
                <a:ext cx="6671603" cy="3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13981703" y="105570213"/>
                <a:ext cx="6" cy="3181406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</p:grp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024" y="4316474"/>
              <a:ext cx="1408700" cy="12007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1930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416800" y="5053013"/>
            <a:ext cx="4756150" cy="35861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827584" y="620688"/>
            <a:ext cx="7552258" cy="5523383"/>
            <a:chOff x="104371251" y="112147317"/>
            <a:chExt cx="3841322" cy="2859722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4466359" y="112147317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9220" name="Picture 4" descr="fig_11_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8" r="981" b="6029"/>
            <a:stretch>
              <a:fillRect/>
            </a:stretch>
          </p:blipFill>
          <p:spPr bwMode="auto">
            <a:xfrm>
              <a:off x="104371251" y="112363906"/>
              <a:ext cx="3841322" cy="2643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209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84722" y="620688"/>
            <a:ext cx="6843662" cy="5498107"/>
            <a:chOff x="110724642" y="107082372"/>
            <a:chExt cx="3260316" cy="26264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10823623" y="107082372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0244" name="Picture 4" descr="fig_11_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445" b="-3181"/>
            <a:stretch>
              <a:fillRect/>
            </a:stretch>
          </p:blipFill>
          <p:spPr bwMode="auto">
            <a:xfrm>
              <a:off x="110724642" y="107297132"/>
              <a:ext cx="3260316" cy="24117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638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87624" y="620688"/>
            <a:ext cx="6838900" cy="5574878"/>
            <a:chOff x="114142817" y="107074421"/>
            <a:chExt cx="3263468" cy="2630663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14231973" y="107074421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1268" name="Picture 4" descr="fig_11_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157" b="-2786"/>
            <a:stretch>
              <a:fillRect/>
            </a:stretch>
          </p:blipFill>
          <p:spPr bwMode="auto">
            <a:xfrm>
              <a:off x="114142817" y="107293442"/>
              <a:ext cx="3263468" cy="24116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34396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87624" y="620688"/>
            <a:ext cx="6768479" cy="5455245"/>
            <a:chOff x="110734557" y="111260893"/>
            <a:chExt cx="3240111" cy="2575186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10795110" y="111260893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2292" name="Picture 4" descr="fig_11_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734557" y="111479635"/>
              <a:ext cx="3240111" cy="2356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42911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83134" y="620688"/>
            <a:ext cx="6845250" cy="5453648"/>
            <a:chOff x="114133893" y="111260902"/>
            <a:chExt cx="3244697" cy="2573320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14199256" y="111260902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3316" name="Picture 4" descr="fig_11_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33893" y="111474442"/>
              <a:ext cx="3244697" cy="2359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54116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15616" y="620688"/>
            <a:ext cx="6910908" cy="5472707"/>
            <a:chOff x="102983344" y="107197783"/>
            <a:chExt cx="3280109" cy="2602888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03068890" y="107197783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4340" name="Picture 4" descr="fig_11_1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983344" y="107415137"/>
              <a:ext cx="3280109" cy="2385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56026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87624" y="620688"/>
            <a:ext cx="6747842" cy="5474295"/>
            <a:chOff x="106389694" y="107196884"/>
            <a:chExt cx="3283344" cy="2604571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06431307" y="107196884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5364" name="Picture 4" descr="fig_11_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389694" y="107413569"/>
              <a:ext cx="3283344" cy="238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98378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99009" y="620688"/>
            <a:ext cx="6829375" cy="5452640"/>
            <a:chOff x="102994135" y="110934903"/>
            <a:chExt cx="3271482" cy="2595557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03067415" y="110934903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6388" name="Picture 4" descr="fig_11_1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994135" y="111151200"/>
              <a:ext cx="3271482" cy="2379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4528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87624" y="620688"/>
            <a:ext cx="6808737" cy="5444703"/>
            <a:chOff x="106390784" y="110953052"/>
            <a:chExt cx="3250993" cy="2577326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06448895" y="110953052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7412" name="Picture 4" descr="fig_11_1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390784" y="111166019"/>
              <a:ext cx="3250993" cy="2364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01171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54559" y="620688"/>
            <a:ext cx="6873825" cy="5520456"/>
            <a:chOff x="110766376" y="107199748"/>
            <a:chExt cx="3273188" cy="2423715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10836259" y="107199748"/>
              <a:ext cx="1095684" cy="214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8436" name="Picture 4" descr="fig_11_1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" r="583"/>
            <a:stretch>
              <a:fillRect/>
            </a:stretch>
          </p:blipFill>
          <p:spPr bwMode="auto">
            <a:xfrm>
              <a:off x="110766376" y="107415599"/>
              <a:ext cx="3273188" cy="2207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58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-433388" y="5246688"/>
            <a:ext cx="4883151" cy="34147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655638" y="5540375"/>
            <a:ext cx="5302251" cy="4476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26" name="Picture 2" descr="fig_11_1au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236" y="913135"/>
            <a:ext cx="7014156" cy="4676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71600" y="697235"/>
            <a:ext cx="144016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11.1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Aust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49797" y="620688"/>
            <a:ext cx="6878587" cy="5502994"/>
            <a:chOff x="114081254" y="107199057"/>
            <a:chExt cx="3278503" cy="2406073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14167418" y="107199057"/>
              <a:ext cx="1099220" cy="213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9460" name="Picture 4" descr="fig_11_1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" r="204"/>
            <a:stretch>
              <a:fillRect/>
            </a:stretch>
          </p:blipFill>
          <p:spPr bwMode="auto">
            <a:xfrm>
              <a:off x="114081254" y="107410487"/>
              <a:ext cx="3278503" cy="21946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01466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65672" y="620688"/>
            <a:ext cx="6862712" cy="5504135"/>
            <a:chOff x="110766392" y="110905584"/>
            <a:chExt cx="3262524" cy="2264380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10830326" y="110905584"/>
              <a:ext cx="1095627" cy="20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20484" name="Picture 4" descr="fig_11_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28" b="2528"/>
            <a:stretch>
              <a:fillRect/>
            </a:stretch>
          </p:blipFill>
          <p:spPr bwMode="auto">
            <a:xfrm>
              <a:off x="110766392" y="111104933"/>
              <a:ext cx="3262524" cy="20650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51008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43608" y="620688"/>
            <a:ext cx="7021016" cy="5505722"/>
            <a:chOff x="114084190" y="110898719"/>
            <a:chExt cx="3277186" cy="2263948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14162215" y="110898719"/>
              <a:ext cx="1102747" cy="20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11.19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21508" name="Picture 4" descr="fig_11_1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46" b="2846"/>
            <a:stretch>
              <a:fillRect/>
            </a:stretch>
          </p:blipFill>
          <p:spPr bwMode="auto">
            <a:xfrm>
              <a:off x="114084190" y="111102224"/>
              <a:ext cx="3277186" cy="2060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2616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43608" y="620688"/>
            <a:ext cx="7099002" cy="5505921"/>
            <a:chOff x="104347495" y="107073118"/>
            <a:chExt cx="3931405" cy="2842683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04416619" y="107073118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22532" name="Picture 4" descr="fig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47495" y="107294864"/>
              <a:ext cx="3931405" cy="2620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08979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15616" y="620688"/>
            <a:ext cx="6959748" cy="5421213"/>
            <a:chOff x="104347190" y="110001427"/>
            <a:chExt cx="3935719" cy="2829053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04422965" y="110001427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11.21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23556" name="Picture 4" descr="fig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47190" y="110206668"/>
              <a:ext cx="3935719" cy="2623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42419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801467"/>
              </p:ext>
            </p:extLst>
          </p:nvPr>
        </p:nvGraphicFramePr>
        <p:xfrm>
          <a:off x="467544" y="1340768"/>
          <a:ext cx="8136904" cy="3683973"/>
        </p:xfrm>
        <a:graphic>
          <a:graphicData uri="http://schemas.openxmlformats.org/drawingml/2006/table">
            <a:tbl>
              <a:tblPr/>
              <a:tblGrid>
                <a:gridCol w="1437136"/>
                <a:gridCol w="780609"/>
                <a:gridCol w="780609"/>
                <a:gridCol w="780609"/>
                <a:gridCol w="697156"/>
                <a:gridCol w="732157"/>
                <a:gridCol w="732157"/>
                <a:gridCol w="732157"/>
                <a:gridCol w="732157"/>
                <a:gridCol w="732157"/>
              </a:tblGrid>
              <a:tr h="432048">
                <a:tc gridSpan="10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11.22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4056"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Use of PD Solutions 2007 - 2010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83849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Solutions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              New Zealand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77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40726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 = 44)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 = 50)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 = 55)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 = 48)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 = 17)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 = 19)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 = 17)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 = 14)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726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Glucose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(98%)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(94%)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(98%)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(79%)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(94%)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(95%)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(94%)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(100%)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0726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Icodextrin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(12%)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(20%)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(6%)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(16%)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(7%)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26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 GDP Lactate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(21%)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(35%)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(11%)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0726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 GDP Bicarbonate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(9%)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(20%)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(38%)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(29%)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(79%)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(71%)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(57%)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778000" y="11075988"/>
            <a:ext cx="6205538" cy="20669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268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58775" y="887571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712075" y="2876550"/>
            <a:ext cx="5354638" cy="6156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71600" y="697235"/>
            <a:ext cx="144016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11.1 NZ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 descr="fig_11_1n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52" y="980728"/>
            <a:ext cx="7134248" cy="47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9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259632" y="620688"/>
            <a:ext cx="1512168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11.2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Aust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5" name="Picture 3" descr="fig_11_2a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20" y="925835"/>
            <a:ext cx="7131180" cy="47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6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46050" y="5715000"/>
            <a:ext cx="2601913" cy="3822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59632" y="620688"/>
            <a:ext cx="1512168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11.2 NZ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 descr="fig_11_2n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72877"/>
            <a:ext cx="7201441" cy="47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0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27263" y="5567363"/>
            <a:ext cx="3890962" cy="4930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501479"/>
              </p:ext>
            </p:extLst>
          </p:nvPr>
        </p:nvGraphicFramePr>
        <p:xfrm>
          <a:off x="971603" y="513202"/>
          <a:ext cx="7200796" cy="5749247"/>
        </p:xfrm>
        <a:graphic>
          <a:graphicData uri="http://schemas.openxmlformats.org/drawingml/2006/table">
            <a:tbl>
              <a:tblPr/>
              <a:tblGrid>
                <a:gridCol w="2085946"/>
                <a:gridCol w="989005"/>
                <a:gridCol w="989005"/>
                <a:gridCol w="1004679"/>
                <a:gridCol w="1004679"/>
                <a:gridCol w="1127482"/>
              </a:tblGrid>
              <a:tr h="435487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11.3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05" marR="68405" marT="68405" marB="6840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44635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Causes of End Stage Kidney Disease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In Children and Adolescents  2005 - 2010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and New Zealand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752" marR="34752" marT="34752" marB="34752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8087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Primary Renal Disease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 (Years)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615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0-4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5-9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10-14 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15-19 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Glomerulonephritis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(18%)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(24%)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(33%)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(41%)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(32%)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Familial Glomerulonephritis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(4%)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Reflux Nephropathy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(5%)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(5%)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(7%)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(19%)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(12%)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Polycystic Kidney Disease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(9%)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(5%)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(3%)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Medullary Cystic Disease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(3%)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Posterior Urethral Valve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(12%)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(10%)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(10%)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(3%)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(7%)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Haemolytic Uraemic Syndrome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(12%)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(4%)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Hypoplasia / Dysplasia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752" marR="34752" marT="34752" marB="34752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(27%)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(20%)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(18%)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(10%)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(16%)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Cortical Necrosis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752" marR="34752" marT="34752" marB="34752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(5%)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(2%)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(3%)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Interstitial Nephritis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752" marR="34752" marT="34752" marB="34752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AU" sz="105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Cystinosis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752" marR="34752" marT="34752" marB="34752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Uncertain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752" marR="34752" marT="34752" marB="34752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(5%)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(3%)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Miscellaneous / Other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752" marR="34752" marT="34752" marB="34752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(14%)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(22%)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(18%)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(11%)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(15%)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7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Total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752" marR="34752" marT="34752" marB="34752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97" marR="34197" marT="34197" marB="3419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591425" y="3914775"/>
            <a:ext cx="4705350" cy="43116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38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506413" y="8047038"/>
            <a:ext cx="5102226" cy="4035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012949"/>
              </p:ext>
            </p:extLst>
          </p:nvPr>
        </p:nvGraphicFramePr>
        <p:xfrm>
          <a:off x="467544" y="1340768"/>
          <a:ext cx="8280920" cy="3595962"/>
        </p:xfrm>
        <a:graphic>
          <a:graphicData uri="http://schemas.openxmlformats.org/drawingml/2006/table">
            <a:tbl>
              <a:tblPr/>
              <a:tblGrid>
                <a:gridCol w="1328065"/>
                <a:gridCol w="1000439"/>
                <a:gridCol w="928015"/>
                <a:gridCol w="993562"/>
                <a:gridCol w="993562"/>
                <a:gridCol w="938353"/>
                <a:gridCol w="1049462"/>
                <a:gridCol w="1049462"/>
              </a:tblGrid>
              <a:tr h="432048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11.4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78353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Modality of Initial Renal Replacement Therapy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By Year of First Treatment - Australia and New Zealand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1042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Current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Treatment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36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0719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US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US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US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US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US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US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US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901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Haemodialysis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(43%)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(45%)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(42%)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(46%)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(38%)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(39%)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 (42%)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01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 Dialysis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(33%)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(35%)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(43%)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(38%)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(47%)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(42%)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 (40%)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2901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(24%)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(20%)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(15%)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(16%)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(16%)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(19%)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(18%)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01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7132638" y="10277475"/>
            <a:ext cx="5035550" cy="2235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74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937500" y="6407150"/>
            <a:ext cx="4981575" cy="5768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764945"/>
              </p:ext>
            </p:extLst>
          </p:nvPr>
        </p:nvGraphicFramePr>
        <p:xfrm>
          <a:off x="467544" y="1268760"/>
          <a:ext cx="8208912" cy="3993859"/>
        </p:xfrm>
        <a:graphic>
          <a:graphicData uri="http://schemas.openxmlformats.org/drawingml/2006/table">
            <a:tbl>
              <a:tblPr/>
              <a:tblGrid>
                <a:gridCol w="1247061"/>
                <a:gridCol w="953373"/>
                <a:gridCol w="980022"/>
                <a:gridCol w="980022"/>
                <a:gridCol w="958841"/>
                <a:gridCol w="958841"/>
                <a:gridCol w="1065376"/>
                <a:gridCol w="1065376"/>
              </a:tblGrid>
              <a:tr h="432049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11.5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20080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Modality of Treatment for all Patients in Australia and New Zealand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&lt; 20 Years of Age at 31st December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89120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Current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Treatment  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615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3621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348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Haemodialysis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(12%)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(11%)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(12%)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(12%)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(12%)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(13%)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 (12%)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48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 Dialysis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(12%)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(12%)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(16%)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(17%)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(17%)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(15%)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 (15%)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9348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 (76%)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291 (77%)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277 (73%)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 (71%)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 (71%)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 (72%)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1740 (73%)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8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372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422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418</a:t>
                      </a:r>
                      <a:endParaRPr lang="en-AU" sz="2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2383</a:t>
                      </a:r>
                      <a:endParaRPr lang="en-AU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-1009650" y="4481513"/>
            <a:ext cx="5443538" cy="19383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8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76225" y="3430588"/>
            <a:ext cx="5114925" cy="61785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2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3"/>
          <p:cNvSpPr>
            <a:spLocks noChangeArrowheads="1" noChangeShapeType="1"/>
          </p:cNvSpPr>
          <p:nvPr/>
        </p:nvSpPr>
        <p:spPr bwMode="auto">
          <a:xfrm>
            <a:off x="-1711325" y="9001125"/>
            <a:ext cx="6137275" cy="33639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71600" y="620688"/>
            <a:ext cx="7184280" cy="5468838"/>
            <a:chOff x="104351181" y="109292573"/>
            <a:chExt cx="3871137" cy="2876478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04442993" y="109292573"/>
              <a:ext cx="1113480" cy="215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11.6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8196" name="Picture 4" descr="fig_11_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r="974" b="6390"/>
            <a:stretch>
              <a:fillRect/>
            </a:stretch>
          </p:blipFill>
          <p:spPr bwMode="auto">
            <a:xfrm>
              <a:off x="104351181" y="109508450"/>
              <a:ext cx="3871137" cy="2660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926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01 pp">
  <a:themeElements>
    <a:clrScheme name="">
      <a:dk1>
        <a:srgbClr val="000000"/>
      </a:dk1>
      <a:lt1>
        <a:srgbClr val="3365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B8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Regist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gist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gistr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C01 pp</Template>
  <TotalTime>44</TotalTime>
  <Pages>1</Pages>
  <Words>800</Words>
  <Application>Microsoft Office PowerPoint</Application>
  <PresentationFormat>On-screen Show (4:3)</PresentationFormat>
  <Paragraphs>289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C01 pp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Alan Hurst</dc:creator>
  <cp:keywords/>
  <dc:description/>
  <cp:lastModifiedBy>ANZDATA </cp:lastModifiedBy>
  <cp:revision>45</cp:revision>
  <cp:lastPrinted>2012-04-30T00:52:03Z</cp:lastPrinted>
  <dcterms:created xsi:type="dcterms:W3CDTF">2012-04-30T00:29:48Z</dcterms:created>
  <dcterms:modified xsi:type="dcterms:W3CDTF">2012-06-05T05:59:16Z</dcterms:modified>
</cp:coreProperties>
</file>