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62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>
        <p:scale>
          <a:sx n="100" d="100"/>
          <a:sy n="100" d="100"/>
        </p:scale>
        <p:origin x="-26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32" y="1124744"/>
            <a:ext cx="6480736" cy="4608512"/>
            <a:chOff x="1406024" y="908720"/>
            <a:chExt cx="6480736" cy="460851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06039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CANCER CHAPTER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</a:t>
                </a: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385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99585"/>
              </p:ext>
            </p:extLst>
          </p:nvPr>
        </p:nvGraphicFramePr>
        <p:xfrm>
          <a:off x="2483770" y="332656"/>
          <a:ext cx="4608510" cy="6223293"/>
        </p:xfrm>
        <a:graphic>
          <a:graphicData uri="http://schemas.openxmlformats.org/drawingml/2006/table">
            <a:tbl>
              <a:tblPr/>
              <a:tblGrid>
                <a:gridCol w="2386664"/>
                <a:gridCol w="512635"/>
                <a:gridCol w="569907"/>
                <a:gridCol w="569397"/>
                <a:gridCol w="569907"/>
              </a:tblGrid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Characteristic</a:t>
                      </a:r>
                      <a:endParaRPr lang="en-AU" sz="900" b="1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Myeloma</a:t>
                      </a:r>
                      <a:endParaRPr lang="en-AU" sz="900" b="1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Non-Myeloma</a:t>
                      </a:r>
                      <a:endParaRPr lang="en-AU" sz="900" b="1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(%)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53,371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 of residence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44,256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Potentially Myeloma related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Glomerulonephritis/IgA nephropathy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15,906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12,728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24,129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&lt;55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24,784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11,862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10,993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5,732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22,482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30,889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 of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&lt;1990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12,956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6,491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11,211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13,662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Dialysis modality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36,539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16,832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Racial background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Non-white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11,792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White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41,579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malignancy prior to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49,682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Pre-dialysis malignancy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3,689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malignancy subsequent to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48,766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Post-dialysis malignancy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4,605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Smoking history at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 or unknown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31,667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or former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21,704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Mellitus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36,828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8,188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 *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8,355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 during follow-up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Alive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21,149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3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32,222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9577388" y="3927475"/>
            <a:ext cx="4475162" cy="7981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548680"/>
            <a:ext cx="17907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Table 1</a:t>
            </a:r>
            <a:r>
              <a:rPr kumimoji="0" lang="en-A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: Characteristics of people with and without myeloma treated by dialysis between 1963-2009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600" y="648072"/>
            <a:ext cx="7164288" cy="5733256"/>
            <a:chOff x="103749236" y="106429860"/>
            <a:chExt cx="5118879" cy="4019674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" r="11"/>
            <a:stretch>
              <a:fillRect/>
            </a:stretch>
          </p:blipFill>
          <p:spPr bwMode="auto">
            <a:xfrm>
              <a:off x="103751685" y="106706266"/>
              <a:ext cx="5114983" cy="3743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3749236" y="106429860"/>
              <a:ext cx="5118879" cy="270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Figure 1: </a:t>
              </a: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Plot of myeloma diagnosis relative to timing of ESKD and dialysis commencement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99592" y="548680"/>
            <a:ext cx="7380312" cy="5688632"/>
            <a:chOff x="104051878" y="108186316"/>
            <a:chExt cx="5117440" cy="3992669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" r="11"/>
            <a:stretch>
              <a:fillRect/>
            </a:stretch>
          </p:blipFill>
          <p:spPr bwMode="auto">
            <a:xfrm>
              <a:off x="104053619" y="108435717"/>
              <a:ext cx="5114983" cy="3743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4051878" y="108186316"/>
              <a:ext cx="5117440" cy="25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Figure 2a</a:t>
              </a: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: Unadjusted survival on dialysis for myeloma versus non myeloma patients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99592" y="620688"/>
            <a:ext cx="7344816" cy="5616624"/>
            <a:chOff x="111483418" y="106694514"/>
            <a:chExt cx="5119506" cy="4033175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" r="11"/>
            <a:stretch>
              <a:fillRect/>
            </a:stretch>
          </p:blipFill>
          <p:spPr bwMode="auto">
            <a:xfrm>
              <a:off x="111483418" y="106984421"/>
              <a:ext cx="5114983" cy="3743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11487999" y="106694514"/>
              <a:ext cx="51149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Figure 2b </a:t>
              </a: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Unadjusted survival on dialysis, stratified by primary renal disease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65831"/>
              </p:ext>
            </p:extLst>
          </p:nvPr>
        </p:nvGraphicFramePr>
        <p:xfrm>
          <a:off x="971601" y="1340768"/>
          <a:ext cx="7200800" cy="2991867"/>
        </p:xfrm>
        <a:graphic>
          <a:graphicData uri="http://schemas.openxmlformats.org/drawingml/2006/table">
            <a:tbl>
              <a:tblPr/>
              <a:tblGrid>
                <a:gridCol w="1070938"/>
                <a:gridCol w="1459336"/>
                <a:gridCol w="1459336"/>
                <a:gridCol w="1605595"/>
                <a:gridCol w="1605595"/>
              </a:tblGrid>
              <a:tr h="370139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 of dialysis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Non-myeloma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93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(IQR)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age (IQR)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&lt;1990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61.5 (55.2 - 66.1)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12,956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47.0 (33.7 - 57)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64.6 (56.7 - 70.1)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6,491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55.4 (41.4 - 65.2)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65.8 (57.9 - 72.2)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9,051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 (45.2 - 68.7)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68.4 (59.4 - 74.9)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11,211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61.4 (48.6 - 71.7)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68.9 (61.7 - 74.6)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13,662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62.5 (50.4 - 72.9)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470775" y="11001375"/>
            <a:ext cx="4706938" cy="15970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71600" y="1058193"/>
            <a:ext cx="72008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Table 2</a:t>
            </a:r>
            <a:r>
              <a:rPr kumimoji="0" lang="en-A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: Average age of people starting dialysis through time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95606"/>
              </p:ext>
            </p:extLst>
          </p:nvPr>
        </p:nvGraphicFramePr>
        <p:xfrm>
          <a:off x="971600" y="1052736"/>
          <a:ext cx="7200800" cy="3940003"/>
        </p:xfrm>
        <a:graphic>
          <a:graphicData uri="http://schemas.openxmlformats.org/drawingml/2006/table">
            <a:tbl>
              <a:tblPr/>
              <a:tblGrid>
                <a:gridCol w="2104890"/>
                <a:gridCol w="2446385"/>
                <a:gridCol w="2649525"/>
              </a:tblGrid>
              <a:tr h="86793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death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deaths 609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myeloma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deaths 32, 223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(%)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(%)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(14.8)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 842 (39.9)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(3.3)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 478 (10.8)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(10.1)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 785 (14.9)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 (55.5)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 739 (8.5)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Social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(14.4)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 934 (18.4)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88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 445 (7.6)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00100" y="5822950"/>
            <a:ext cx="3668713" cy="20526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1600" y="741586"/>
            <a:ext cx="72008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Table 3:</a:t>
            </a:r>
            <a:r>
              <a:rPr kumimoji="0" lang="en-A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Cause of death for people on dialysis with and without myeloma in Australia and New Zealand 1963-2009 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 bwMode="auto">
          <a:xfrm>
            <a:off x="1421954" y="620688"/>
            <a:ext cx="6678438" cy="522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7504" y="699914"/>
            <a:ext cx="13144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Figure 3: 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Unadjusted</a:t>
            </a:r>
            <a:r>
              <a:rPr kumimoji="0" lang="en-A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survival on dialysis for people with (MM) and without myeloma (non-MM), by age at starting dialysis and stratified by era of treatment 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77759"/>
              </p:ext>
            </p:extLst>
          </p:nvPr>
        </p:nvGraphicFramePr>
        <p:xfrm>
          <a:off x="2550326" y="188640"/>
          <a:ext cx="5622073" cy="6405671"/>
        </p:xfrm>
        <a:graphic>
          <a:graphicData uri="http://schemas.openxmlformats.org/drawingml/2006/table">
            <a:tbl>
              <a:tblPr/>
              <a:tblGrid>
                <a:gridCol w="2140659"/>
                <a:gridCol w="1066283"/>
                <a:gridCol w="733415"/>
                <a:gridCol w="968788"/>
                <a:gridCol w="712928"/>
              </a:tblGrid>
              <a:tr h="1295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295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Univariate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Multivariate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i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295" algn="l"/>
                        </a:tabLs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Characteristic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Hazard ratio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(95% CI)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for difference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Hazard  ratio (95% CI)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for difference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9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47921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Myeloma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Potentially Myeloma related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(0.5-0.9)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 (0.5-0.9)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Glomerulonephritis/IgA nephropathy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(0.5-1.0)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(0.5-1.1)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921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(0.5-1.1)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(0.5-0.8)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7921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 (0.5-0.8)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 (0.4-0.8)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&lt;55(referent)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&lt;0.0001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66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 (0.7-1.1)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(0.7-1.2)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 (1.1-1.7)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 (1.3-2.1)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(1.0-1.7)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 (1.3-2.3)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Female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 (0.9-1.2)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03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 of dialysis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&lt;1990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 (0.8-1.5)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 (0.6-1.1)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 (0.8-1.3)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66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 (0.7-1.2)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Timing of myeloma diagnosis relative to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 5 years before ESKD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1-5 years before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 (0.8-1.4)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1-11 months before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(1.0-1.7)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 ESKD (within 1 month before or after ESKD)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(1.0-1.7)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1-12 months after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 (0.8-1.6)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Dialysis modality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 (referent)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 (0.7-1.0)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 (0.6-0.9)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0562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Racial background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66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Non-white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White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(0.7-1.3)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malignancy prior to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Pre-dialysis malignancy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(0.7-1.2)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6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Smoking history at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Never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or former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(0.9-1.2)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95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at ESKD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68399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diabetes (referent)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&lt;0.001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66">
                <a:tc>
                  <a:txBody>
                    <a:bodyPr/>
                    <a:lstStyle/>
                    <a:p>
                      <a:pPr marL="457200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 (1.1-1.7)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(1.2-1.8)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" algn="l"/>
                          <a:tab pos="914400" algn="l"/>
                          <a:tab pos="941832" algn="l"/>
                          <a:tab pos="1828800" algn="l"/>
                          <a:tab pos="1856232" algn="l"/>
                          <a:tab pos="2743200" algn="l"/>
                          <a:tab pos="2770632" algn="l"/>
                          <a:tab pos="3657600" algn="l"/>
                          <a:tab pos="3685032" algn="l"/>
                          <a:tab pos="4572000" algn="l"/>
                        </a:tabLs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17" marR="3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8904288" y="4056063"/>
            <a:ext cx="5259387" cy="8105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332656"/>
            <a:ext cx="1363662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AU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Table 4: </a:t>
            </a:r>
            <a:r>
              <a:rPr kumimoji="0" lang="en-A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Risk of death for people with myeloma treated with dialysis in Australia and New Zealand 1963-2009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64</TotalTime>
  <Pages>1</Pages>
  <Words>848</Words>
  <Application>Microsoft Office PowerPoint</Application>
  <PresentationFormat>On-screen Show (4:3)</PresentationFormat>
  <Paragraphs>522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C01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ANZDATA </cp:lastModifiedBy>
  <cp:revision>35</cp:revision>
  <cp:lastPrinted>2012-04-30T00:52:03Z</cp:lastPrinted>
  <dcterms:created xsi:type="dcterms:W3CDTF">2012-04-30T00:29:48Z</dcterms:created>
  <dcterms:modified xsi:type="dcterms:W3CDTF">2012-06-05T05:58:52Z</dcterms:modified>
</cp:coreProperties>
</file>