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72" r:id="rId2"/>
    <p:sldId id="451" r:id="rId3"/>
    <p:sldId id="454" r:id="rId4"/>
    <p:sldId id="453" r:id="rId5"/>
    <p:sldId id="455" r:id="rId6"/>
    <p:sldId id="456" r:id="rId7"/>
    <p:sldId id="458" r:id="rId8"/>
    <p:sldId id="460" r:id="rId9"/>
    <p:sldId id="461" r:id="rId10"/>
    <p:sldId id="452" r:id="rId11"/>
    <p:sldId id="457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</p:sldIdLst>
  <p:sldSz cx="9144000" cy="6858000" type="screen4x3"/>
  <p:notesSz cx="6797675" cy="98567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8" autoAdjust="0"/>
  </p:normalViewPr>
  <p:slideViewPr>
    <p:cSldViewPr>
      <p:cViewPr>
        <p:scale>
          <a:sx n="100" d="100"/>
          <a:sy n="100" d="100"/>
        </p:scale>
        <p:origin x="-268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99039"/>
            <a:ext cx="4981575" cy="44547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50900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31632" y="1124744"/>
            <a:ext cx="6480736" cy="4608512"/>
            <a:chOff x="1406024" y="908720"/>
            <a:chExt cx="6480736" cy="460851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406039" y="908720"/>
              <a:ext cx="6480721" cy="4608512"/>
              <a:chOff x="110717591" y="105570213"/>
              <a:chExt cx="6671603" cy="3181406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ORGAN PROCUREMENT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</a:t>
                </a: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9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7042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16800" y="5053013"/>
            <a:ext cx="4756150" cy="35861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96614"/>
              </p:ext>
            </p:extLst>
          </p:nvPr>
        </p:nvGraphicFramePr>
        <p:xfrm>
          <a:off x="467544" y="1340770"/>
          <a:ext cx="8136903" cy="3860294"/>
        </p:xfrm>
        <a:graphic>
          <a:graphicData uri="http://schemas.openxmlformats.org/drawingml/2006/table">
            <a:tbl>
              <a:tblPr/>
              <a:tblGrid>
                <a:gridCol w="1386143"/>
                <a:gridCol w="591669"/>
                <a:gridCol w="565047"/>
                <a:gridCol w="565047"/>
                <a:gridCol w="619296"/>
                <a:gridCol w="1017112"/>
                <a:gridCol w="621559"/>
                <a:gridCol w="621559"/>
                <a:gridCol w="565047"/>
                <a:gridCol w="565047"/>
                <a:gridCol w="1019377"/>
              </a:tblGrid>
              <a:tr h="373894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57540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 of Donor Death Related to Age Group 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1890">
                <a:tc row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 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3370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879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0-14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15-34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35-54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 on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0-14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15-34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35-54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 on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371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CVA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 (50%)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(54%)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78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Trauma (road)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(14%)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(22%)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78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Trauma (non-road)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8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Hypoxia-Anoxia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(22%)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78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Cerebral Tumour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3  (1%)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8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162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6773863" y="10801350"/>
            <a:ext cx="5397500" cy="23256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0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473781"/>
              </p:ext>
            </p:extLst>
          </p:nvPr>
        </p:nvGraphicFramePr>
        <p:xfrm>
          <a:off x="611562" y="444544"/>
          <a:ext cx="7992882" cy="5884444"/>
        </p:xfrm>
        <a:graphic>
          <a:graphicData uri="http://schemas.openxmlformats.org/drawingml/2006/table">
            <a:tbl>
              <a:tblPr/>
              <a:tblGrid>
                <a:gridCol w="830772"/>
                <a:gridCol w="716211"/>
                <a:gridCol w="716211"/>
                <a:gridCol w="716211"/>
                <a:gridCol w="716211"/>
                <a:gridCol w="716211"/>
                <a:gridCol w="716211"/>
                <a:gridCol w="716211"/>
                <a:gridCol w="716211"/>
                <a:gridCol w="716211"/>
                <a:gridCol w="716211"/>
              </a:tblGrid>
              <a:tr h="327735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37618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Donation after Cardiac Death Donors  1989 - 2010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438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9683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1989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40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8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1999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138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38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014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138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15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5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921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2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9433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31750" y="7827963"/>
            <a:ext cx="4403725" cy="4029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3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17266"/>
              </p:ext>
            </p:extLst>
          </p:nvPr>
        </p:nvGraphicFramePr>
        <p:xfrm>
          <a:off x="971597" y="196316"/>
          <a:ext cx="7200809" cy="6401036"/>
        </p:xfrm>
        <a:graphic>
          <a:graphicData uri="http://schemas.openxmlformats.org/drawingml/2006/table">
            <a:tbl>
              <a:tblPr/>
              <a:tblGrid>
                <a:gridCol w="1056575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260758"/>
                <a:gridCol w="407558"/>
              </a:tblGrid>
              <a:tr h="196520">
                <a:tc gridSpan="2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10601" marB="1060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1956">
                <a:tc gridSpan="2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Donation After Cardiac Death Donors  1989 - 2010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Organs Transplanted or Sent to Tissue Bank in Australia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11" marR="42411" marT="21202" marB="212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631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Donor State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202" marR="21202" marT="21202" marB="212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145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Queensland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Kidneys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Lungs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Cornea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Bone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Heart Valves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5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New South Wales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Kidneys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Liver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Lungs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Cornea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Bone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Heart Valves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585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ACT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Kidneys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Liver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Lungs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Cornea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Heart Valves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5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Victoria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Kidneys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Liver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Lungs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(L) Lung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(R) Lung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Pancreas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Cornea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Bone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Heart Valves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Tissue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585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South Australia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Kidneys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Liver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Lungs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Cornea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Bone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94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Heart Valves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585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Kidneys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91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31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Kidneys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71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Australian 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9" marR="6359" marT="6359" marB="6359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73950" y="2811463"/>
            <a:ext cx="5926138" cy="68976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10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25948"/>
              </p:ext>
            </p:extLst>
          </p:nvPr>
        </p:nvGraphicFramePr>
        <p:xfrm>
          <a:off x="323527" y="1183702"/>
          <a:ext cx="8424936" cy="3757466"/>
        </p:xfrm>
        <a:graphic>
          <a:graphicData uri="http://schemas.openxmlformats.org/drawingml/2006/table">
            <a:tbl>
              <a:tblPr/>
              <a:tblGrid>
                <a:gridCol w="1199945"/>
                <a:gridCol w="305753"/>
                <a:gridCol w="293849"/>
                <a:gridCol w="279401"/>
                <a:gridCol w="270384"/>
                <a:gridCol w="293849"/>
                <a:gridCol w="293849"/>
                <a:gridCol w="293849"/>
                <a:gridCol w="266830"/>
                <a:gridCol w="284941"/>
                <a:gridCol w="293849"/>
                <a:gridCol w="291902"/>
                <a:gridCol w="293849"/>
                <a:gridCol w="270889"/>
                <a:gridCol w="332593"/>
                <a:gridCol w="289270"/>
                <a:gridCol w="311219"/>
                <a:gridCol w="350285"/>
                <a:gridCol w="328658"/>
                <a:gridCol w="308818"/>
                <a:gridCol w="332448"/>
                <a:gridCol w="353026"/>
                <a:gridCol w="354831"/>
                <a:gridCol w="530649"/>
              </a:tblGrid>
              <a:tr h="373847">
                <a:tc gridSpan="2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05524">
                <a:tc gridSpan="2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Donation after Cardiac Death Donors  1989 - 2010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Organs Transplanted or Sent to Tissue Bank in 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032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Organs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611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Kidneys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Liver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Lungs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(L) Lung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(R) Lung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Pancreas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Cornea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Bone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29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Heart Valves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Tissue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456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795" marR="10795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249988" y="10769600"/>
            <a:ext cx="5932487" cy="22272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0065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254840"/>
              </p:ext>
            </p:extLst>
          </p:nvPr>
        </p:nvGraphicFramePr>
        <p:xfrm>
          <a:off x="395536" y="1268760"/>
          <a:ext cx="8280918" cy="3607212"/>
        </p:xfrm>
        <a:graphic>
          <a:graphicData uri="http://schemas.openxmlformats.org/drawingml/2006/table">
            <a:tbl>
              <a:tblPr/>
              <a:tblGrid>
                <a:gridCol w="861450"/>
                <a:gridCol w="628703"/>
                <a:gridCol w="560464"/>
                <a:gridCol w="560464"/>
                <a:gridCol w="600945"/>
                <a:gridCol w="628629"/>
                <a:gridCol w="658766"/>
                <a:gridCol w="658766"/>
                <a:gridCol w="608085"/>
                <a:gridCol w="608085"/>
                <a:gridCol w="597083"/>
                <a:gridCol w="654739"/>
                <a:gridCol w="654739"/>
              </a:tblGrid>
              <a:tr h="385556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74930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Multiple Organ Retrieval  2005 - 2010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44248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</a:t>
                      </a: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of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8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41121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Single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3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Two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93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Three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3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93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Five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 organs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158875" y="6740525"/>
            <a:ext cx="5595938" cy="2092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578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812115"/>
              </p:ext>
            </p:extLst>
          </p:nvPr>
        </p:nvGraphicFramePr>
        <p:xfrm>
          <a:off x="539550" y="1052738"/>
          <a:ext cx="8064898" cy="4648515"/>
        </p:xfrm>
        <a:graphic>
          <a:graphicData uri="http://schemas.openxmlformats.org/drawingml/2006/table">
            <a:tbl>
              <a:tblPr/>
              <a:tblGrid>
                <a:gridCol w="876857"/>
                <a:gridCol w="660497"/>
                <a:gridCol w="684163"/>
                <a:gridCol w="701500"/>
                <a:gridCol w="733030"/>
                <a:gridCol w="723247"/>
                <a:gridCol w="764068"/>
                <a:gridCol w="596192"/>
                <a:gridCol w="666240"/>
                <a:gridCol w="877204"/>
                <a:gridCol w="781900"/>
              </a:tblGrid>
              <a:tr h="517305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9405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State by State Comparison of Multiple Organ Retrieval 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6841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492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Single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(18%)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(22.5%)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(19%)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71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88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Two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(35%)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(25%)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(50%)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(50%)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(32%)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88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Three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(22.5%)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(20%)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(50%)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(18%)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88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Five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(9%)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75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 organs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38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NB:  2 kidneys = 1 organ, 2 lungs = 1 organ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On occasions when only one kidney is retrieved, this is also defined as one organ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160463" y="8401050"/>
            <a:ext cx="5600701" cy="32829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1936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86735"/>
              </p:ext>
            </p:extLst>
          </p:nvPr>
        </p:nvGraphicFramePr>
        <p:xfrm>
          <a:off x="467546" y="1268760"/>
          <a:ext cx="8208915" cy="3127530"/>
        </p:xfrm>
        <a:graphic>
          <a:graphicData uri="http://schemas.openxmlformats.org/drawingml/2006/table">
            <a:tbl>
              <a:tblPr/>
              <a:tblGrid>
                <a:gridCol w="1811345"/>
                <a:gridCol w="639757"/>
                <a:gridCol w="639757"/>
                <a:gridCol w="639757"/>
                <a:gridCol w="639757"/>
                <a:gridCol w="639757"/>
                <a:gridCol w="639757"/>
                <a:gridCol w="639757"/>
                <a:gridCol w="639757"/>
                <a:gridCol w="639757"/>
                <a:gridCol w="639757"/>
              </a:tblGrid>
              <a:tr h="576064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8072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Organs Transplanted per Donor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82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7503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Organs Transplanted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Donors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31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309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912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 per Donor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5"/>
          <p:cNvSpPr>
            <a:spLocks noChangeArrowheads="1" noChangeShapeType="1"/>
          </p:cNvSpPr>
          <p:nvPr/>
        </p:nvSpPr>
        <p:spPr bwMode="auto">
          <a:xfrm>
            <a:off x="6886575" y="6048375"/>
            <a:ext cx="5287963" cy="1346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99792" y="4398119"/>
            <a:ext cx="3960812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Double Lungs = one organ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Kidney-Pancreas, Kidney-Heart, Kidney-Liver, Heart/Lungs = two organs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56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692696"/>
            <a:ext cx="8136904" cy="5040560"/>
            <a:chOff x="111461465" y="109047885"/>
            <a:chExt cx="4222623" cy="2371402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1461465" y="109049756"/>
              <a:ext cx="914400" cy="25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9.17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112383968" y="109047885"/>
            <a:ext cx="3300120" cy="2371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1" name="Slide" r:id="rId3" imgW="4572000" imgH="3429000" progId="PowerPoint.Slide.8">
                    <p:embed/>
                  </p:oleObj>
                </mc:Choice>
                <mc:Fallback>
                  <p:oleObj name="Slide" r:id="rId3" imgW="4572000" imgH="3429000" progId="PowerPoint.Slid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10257" t="7715" r="11288" b="17117"/>
                        <a:stretch>
                          <a:fillRect/>
                        </a:stretch>
                      </p:blipFill>
                      <p:spPr bwMode="auto">
                        <a:xfrm>
                          <a:off x="112383968" y="109047885"/>
                          <a:ext cx="3300120" cy="2371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algn="in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95816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566078"/>
              </p:ext>
            </p:extLst>
          </p:nvPr>
        </p:nvGraphicFramePr>
        <p:xfrm>
          <a:off x="467544" y="836846"/>
          <a:ext cx="8136903" cy="4464362"/>
        </p:xfrm>
        <a:graphic>
          <a:graphicData uri="http://schemas.openxmlformats.org/drawingml/2006/table">
            <a:tbl>
              <a:tblPr/>
              <a:tblGrid>
                <a:gridCol w="1367452"/>
                <a:gridCol w="682598"/>
                <a:gridCol w="664759"/>
                <a:gridCol w="651933"/>
                <a:gridCol w="675461"/>
                <a:gridCol w="609360"/>
                <a:gridCol w="609360"/>
                <a:gridCol w="609360"/>
                <a:gridCol w="664759"/>
                <a:gridCol w="830940"/>
                <a:gridCol w="770921"/>
              </a:tblGrid>
              <a:tr h="351775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47760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Organs Transplanted by Donor State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 Australia and New Zealand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696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Transplanted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099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Kidney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3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53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Liver (Left)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Liver (Right)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53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Heart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Heart/Lungs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Lungs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Lung (Left)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Lung (Right)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Pancreas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Pancreas Islets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Intestines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717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877050" y="9407525"/>
            <a:ext cx="5300663" cy="3079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4965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75656" y="548680"/>
            <a:ext cx="1584176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9.19 - </a:t>
            </a:r>
            <a:r>
              <a:rPr kumimoji="0" lang="en-A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Aust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307442"/>
              </p:ext>
            </p:extLst>
          </p:nvPr>
        </p:nvGraphicFramePr>
        <p:xfrm>
          <a:off x="1187624" y="908720"/>
          <a:ext cx="6691262" cy="5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908720"/>
                        <a:ext cx="6691262" cy="5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311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55638" y="5540375"/>
            <a:ext cx="5302251" cy="447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079865"/>
              </p:ext>
            </p:extLst>
          </p:nvPr>
        </p:nvGraphicFramePr>
        <p:xfrm>
          <a:off x="971600" y="548680"/>
          <a:ext cx="7200800" cy="5003344"/>
        </p:xfrm>
        <a:graphic>
          <a:graphicData uri="http://schemas.openxmlformats.org/drawingml/2006/table">
            <a:tbl>
              <a:tblPr/>
              <a:tblGrid>
                <a:gridCol w="1326625"/>
                <a:gridCol w="1174835"/>
                <a:gridCol w="1174835"/>
                <a:gridCol w="1174835"/>
                <a:gridCol w="1174835"/>
                <a:gridCol w="1174835"/>
              </a:tblGrid>
              <a:tr h="369088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9.1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94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Donors</a:t>
                      </a: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**</a:t>
                      </a: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by Retrieval State </a:t>
                      </a:r>
                      <a:r>
                        <a:rPr lang="en-AU" sz="1400" kern="1400" baseline="300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(X) </a:t>
                      </a: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2006 - 2010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   ) Donors Per Million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0" marB="0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139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245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Queensland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 (9)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 (9)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48 (11)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 (11)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49 (11)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3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South Wales + *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49 (7+) (7*)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 (8+) (8*)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57 (8+) (8*)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68 (10+) (10*)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87 (12+) (12*)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733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 + *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 (7+) (12*)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(2+) (3*)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(9+) (14.5*)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(14+) (23*)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(17+) (28*)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3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Victoria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46 </a:t>
                      </a:r>
                      <a:r>
                        <a:rPr lang="en-AU" sz="1000" kern="1400" spc="20" baseline="300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(x)</a:t>
                      </a:r>
                      <a:r>
                        <a:rPr lang="en-AU" sz="120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(9)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 (11)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67 (13)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 </a:t>
                      </a:r>
                      <a:r>
                        <a:rPr lang="en-AU" sz="1000" kern="1400" spc="20" baseline="300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(x) </a:t>
                      </a: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(12)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98 </a:t>
                      </a:r>
                      <a:r>
                        <a:rPr lang="en-AU" sz="900" kern="1400" spc="20" baseline="300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(x)  </a:t>
                      </a: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(18)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77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Tasmania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(16)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(2)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(16)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(10)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(20)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7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South Australia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 (23)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 (17)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43 (27)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 (20)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31 (19)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19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Northern Territory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 (10)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(14)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 (14)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 (9)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 (9)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7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Western Australia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21 (10)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 (9)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 (13)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 (8.5)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22 (10)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975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202  (9.8)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198  (9.4)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259  (12.1)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247 (11.3)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309 (13.8)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99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 (6.0)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  (9.0)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31 (7.3)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43 (10.0)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spc="2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 (9.4)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924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baseline="300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(x) 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Refers to donors retrieved by retrieval State (</a:t>
                      </a: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ie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Albury-NSW donors retrieved by Victoria)    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+ NSW population excludes residents of the NSW Southern Area Health Service (included in ACT population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NSW population includes residents of the NSW Southern Area Health Service (excluded from ACT population)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Medical services from the ACT service the NSW Southern Area Health Region.  Population data—June 2008 ABS 3101.0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3416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**  This figure relates to the number of donors for whom the retrieval operation commenced for the purpose of transplantation.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It includes donors who may have been deemed medically unsuitable at the time of surgery or after removal of organs.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695325" y="3892550"/>
            <a:ext cx="5138738" cy="31702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75656" y="548680"/>
            <a:ext cx="1584176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9.19 -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22931"/>
              </p:ext>
            </p:extLst>
          </p:nvPr>
        </p:nvGraphicFramePr>
        <p:xfrm>
          <a:off x="1115616" y="836712"/>
          <a:ext cx="6832103" cy="5121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836712"/>
                        <a:ext cx="6832103" cy="51214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2458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581265"/>
              </p:ext>
            </p:extLst>
          </p:nvPr>
        </p:nvGraphicFramePr>
        <p:xfrm>
          <a:off x="1403648" y="548680"/>
          <a:ext cx="6264696" cy="574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771" t="3348" r="10928" b="2171"/>
                      <a:stretch>
                        <a:fillRect/>
                      </a:stretch>
                    </p:blipFill>
                    <p:spPr bwMode="auto">
                      <a:xfrm>
                        <a:off x="1403648" y="548680"/>
                        <a:ext cx="6264696" cy="5742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691680" y="404664"/>
            <a:ext cx="931862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9.20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51720" y="6165304"/>
            <a:ext cx="5040312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Refer to Appendices for reasons kidneys were not requested, not retrieved and not transplanted.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For more detail please refer to Website: www.anzdata.org.au</a:t>
            </a:r>
            <a:r>
              <a:rPr kumimoji="0" lang="en-A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/anzod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0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8775" y="887571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55205"/>
              </p:ext>
            </p:extLst>
          </p:nvPr>
        </p:nvGraphicFramePr>
        <p:xfrm>
          <a:off x="539550" y="1268760"/>
          <a:ext cx="8064892" cy="2946331"/>
        </p:xfrm>
        <a:graphic>
          <a:graphicData uri="http://schemas.openxmlformats.org/drawingml/2006/table">
            <a:tbl>
              <a:tblPr/>
              <a:tblGrid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</a:tblGrid>
              <a:tr h="370003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</a:t>
                      </a: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45991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Donors per Million Population and Donors per Thousand Deaths (    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Australian States - Australia and New Zealand  2004 - 2009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712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 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 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3753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(1.6)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(4.2)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(0.5)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(3.4)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(1.1)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 (1.6)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 (1.4)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4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(1.2)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(6.0)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(1.7)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(2.6)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44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(1.1)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(2.7)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(1.3)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(2.0)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(3.0)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(1.8)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(0.9)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(3.0)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44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(1.2)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 (3.0)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(1.9)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(1.9)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(3.4)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(2.9)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(2.2)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(1.8)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96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(5.1)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(1.8)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(2.7)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(2.1)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1425575" y="9388475"/>
            <a:ext cx="5873750" cy="17748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9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89988"/>
              </p:ext>
            </p:extLst>
          </p:nvPr>
        </p:nvGraphicFramePr>
        <p:xfrm>
          <a:off x="107504" y="1870301"/>
          <a:ext cx="8928992" cy="2926851"/>
        </p:xfrm>
        <a:graphic>
          <a:graphicData uri="http://schemas.openxmlformats.org/drawingml/2006/table">
            <a:tbl>
              <a:tblPr/>
              <a:tblGrid>
                <a:gridCol w="765903"/>
                <a:gridCol w="765903"/>
                <a:gridCol w="765903"/>
                <a:gridCol w="870643"/>
                <a:gridCol w="792088"/>
                <a:gridCol w="720080"/>
                <a:gridCol w="792088"/>
                <a:gridCol w="792088"/>
                <a:gridCol w="720080"/>
                <a:gridCol w="1008112"/>
                <a:gridCol w="936104"/>
              </a:tblGrid>
              <a:tr h="435771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71996" marT="35992" marB="35992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38933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Donors per Thousand Deaths Aged &lt; 75 years  2004 - 2009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   ) Is the % Deaths &lt; 75 years  as a Proportion of all Deaths*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585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496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4.0 (39%)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 (35%)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10.1 (42%)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 (34%)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1.4 (36%)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9.8 (34%)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1.4 (78%)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4.8 (40%)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4.3 (37%)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(48%)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0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3.6 (39%)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 (36%)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16.5 (36%)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4.4 (35%)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1.3 (37%)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4.8 (34%)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 (78%)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 (39%)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 (37%)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 (40%)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90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3.8 (38%)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2.9 (34%)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7.0 (38%)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4.0 (33%)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5.6 (36%)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9.0 (32%)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2.8 (76%)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4.6 (39%)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 (36%)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 (39%)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0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3.9 (38%)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3.0 (34%)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1.6 (40%)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 (33%)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0.6 (35%)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5.9 (32%)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3.9 (77%)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3.9 (39%)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4.0 (35%)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(38%)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90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4.7 (38%)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(33%)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 (36%)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5.6 (33%)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5.5 (35%)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10.4 (31%)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3.9 (74%)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5.4 (38%)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5.0 (34%)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2.9 (38%)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27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4.6 (35%)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 (34%)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13.0 (39%)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5.4 (33%)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3.3 (36%)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7.9 (33%)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 (77%)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 (39%)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 (35%)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3.9 (38%)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1395413" y="11249025"/>
            <a:ext cx="5856288" cy="17541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46050" y="5715000"/>
            <a:ext cx="2601913" cy="3822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3568" y="692696"/>
            <a:ext cx="7704856" cy="4896544"/>
            <a:chOff x="111609315" y="108645363"/>
            <a:chExt cx="3949187" cy="229606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11609315" y="108922198"/>
              <a:ext cx="882240" cy="23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9.4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112497082" y="108645363"/>
            <a:ext cx="3061420" cy="2296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5" name="Slide" r:id="rId3" imgW="4572000" imgH="3429000" progId="PowerPoint.Slide.8">
                    <p:embed/>
                  </p:oleObj>
                </mc:Choice>
                <mc:Fallback>
                  <p:oleObj name="Slide" r:id="rId3" imgW="4572000" imgH="3429000" progId="PowerPoint.Slid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497082" y="108645363"/>
                          <a:ext cx="3061420" cy="22960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algn="in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7263" y="5567363"/>
            <a:ext cx="3890962" cy="4930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834269"/>
              </p:ext>
            </p:extLst>
          </p:nvPr>
        </p:nvGraphicFramePr>
        <p:xfrm>
          <a:off x="1259632" y="781224"/>
          <a:ext cx="6574358" cy="5240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448" r="8620" b="6212"/>
                      <a:stretch>
                        <a:fillRect/>
                      </a:stretch>
                    </p:blipFill>
                    <p:spPr bwMode="auto">
                      <a:xfrm>
                        <a:off x="1259632" y="781224"/>
                        <a:ext cx="6574358" cy="5240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91680" y="548680"/>
            <a:ext cx="144016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9.7 - </a:t>
            </a:r>
            <a:r>
              <a:rPr kumimoji="0" lang="en-A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Aust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51794" y="548680"/>
            <a:ext cx="1192014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9.7 -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586765"/>
              </p:ext>
            </p:extLst>
          </p:nvPr>
        </p:nvGraphicFramePr>
        <p:xfrm>
          <a:off x="1331640" y="764704"/>
          <a:ext cx="6527874" cy="5240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457" r="8220" b="6212"/>
                      <a:stretch>
                        <a:fillRect/>
                      </a:stretch>
                    </p:blipFill>
                    <p:spPr bwMode="auto">
                      <a:xfrm>
                        <a:off x="1331640" y="764704"/>
                        <a:ext cx="6527874" cy="5240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937500" y="6407150"/>
            <a:ext cx="4981575" cy="576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1466850" y="9559925"/>
            <a:ext cx="5951538" cy="22606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-1466850" y="9559925"/>
            <a:ext cx="5951538" cy="22606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854133"/>
              </p:ext>
            </p:extLst>
          </p:nvPr>
        </p:nvGraphicFramePr>
        <p:xfrm>
          <a:off x="323529" y="1700808"/>
          <a:ext cx="8496944" cy="3323925"/>
        </p:xfrm>
        <a:graphic>
          <a:graphicData uri="http://schemas.openxmlformats.org/drawingml/2006/table">
            <a:tbl>
              <a:tblPr/>
              <a:tblGrid>
                <a:gridCol w="1528604"/>
                <a:gridCol w="696834"/>
                <a:gridCol w="696834"/>
                <a:gridCol w="696834"/>
                <a:gridCol w="696834"/>
                <a:gridCol w="696834"/>
                <a:gridCol w="696834"/>
                <a:gridCol w="696834"/>
                <a:gridCol w="696834"/>
                <a:gridCol w="696834"/>
                <a:gridCol w="696834"/>
              </a:tblGrid>
              <a:tr h="460837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17313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 of Donor Death  2003 - 2010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76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 </a:t>
                      </a: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542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CVA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52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Trauma (road)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12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Trauma (non-road)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2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Hypoxia-Anoxia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12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Cerebral Tumour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2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Other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6453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NZ  2006 - 2010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rol 3"/>
          <p:cNvSpPr>
            <a:spLocks noChangeArrowheads="1" noChangeShapeType="1"/>
          </p:cNvSpPr>
          <p:nvPr/>
        </p:nvSpPr>
        <p:spPr bwMode="auto">
          <a:xfrm>
            <a:off x="2312988" y="9559925"/>
            <a:ext cx="5951537" cy="22606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76225" y="3430588"/>
            <a:ext cx="5114925" cy="6178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3"/>
          <p:cNvSpPr>
            <a:spLocks noChangeArrowheads="1" noChangeShapeType="1"/>
          </p:cNvSpPr>
          <p:nvPr/>
        </p:nvSpPr>
        <p:spPr bwMode="auto">
          <a:xfrm>
            <a:off x="-1711325" y="9001125"/>
            <a:ext cx="6137275" cy="33639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37088"/>
              </p:ext>
            </p:extLst>
          </p:nvPr>
        </p:nvGraphicFramePr>
        <p:xfrm>
          <a:off x="971598" y="213245"/>
          <a:ext cx="7200801" cy="6138610"/>
        </p:xfrm>
        <a:graphic>
          <a:graphicData uri="http://schemas.openxmlformats.org/drawingml/2006/table">
            <a:tbl>
              <a:tblPr/>
              <a:tblGrid>
                <a:gridCol w="1833335"/>
                <a:gridCol w="1833335"/>
                <a:gridCol w="638091"/>
                <a:gridCol w="561600"/>
                <a:gridCol w="598212"/>
                <a:gridCol w="598212"/>
                <a:gridCol w="569008"/>
                <a:gridCol w="569008"/>
              </a:tblGrid>
              <a:tr h="190480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9.9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10275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4039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 of Donor Death  2010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109" marR="41109" marT="41109" marB="4110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4831">
                <a:tc rowSpan="2"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Causes of Death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68898"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119116"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CVA 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Cerebral Infarct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Intracranial Haemorrhage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43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Subarachnoid Haemorrhage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49">
                <a:tc row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Road Trauma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Cyclist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Motor Bike Accident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Motor Vehicle Accident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Pedestrian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3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Road Accident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4349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Trauma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Fall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Felony / Crime - Assault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Gunshot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3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Accident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4349">
                <a:tc row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Hypoxia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Anoxia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Asthma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Carbon Monoxide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Cardiac Arrest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Choking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Drowning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Epilepsy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Hanging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Hydrocephalus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Myocardial Infarction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Overdose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Pulmonary Embolism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Secondary Collapse-</a:t>
                      </a:r>
                      <a:r>
                        <a:rPr lang="en-AU" sz="800" kern="1400" spc="2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Apert</a:t>
                      </a: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Syndrome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43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Seizure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49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Cerebral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Tumour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Glioma</a:t>
                      </a: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(Malignant)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Glioma (Benign)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Meningioma (Benign)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43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Oligoastrocytoma (Benign)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54">
                <a:tc rowSpan="9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Other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102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Obstructive Hydrocephalus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Cerebral Oedema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Medullary </a:t>
                      </a:r>
                      <a:r>
                        <a:rPr lang="en-AU" sz="800" kern="1400" spc="2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Neurosarcoid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Meningioma (Benign)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Meningitis (Gram Negative)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Meningitis (Pneumococcal)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Self Inflicted Stab Wound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89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Snake Bite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0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Suicide-Nail Gun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7940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spc="2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0551" marR="20551" marT="20551" marB="2055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7935913" y="2763838"/>
            <a:ext cx="5392737" cy="7053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2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 pp</Template>
  <TotalTime>110</TotalTime>
  <Pages>1</Pages>
  <Words>4106</Words>
  <Application>Microsoft Office PowerPoint</Application>
  <PresentationFormat>On-screen Show (4:3)</PresentationFormat>
  <Paragraphs>2826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C01 pp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ANZDATA </cp:lastModifiedBy>
  <cp:revision>55</cp:revision>
  <cp:lastPrinted>2012-04-30T00:52:03Z</cp:lastPrinted>
  <dcterms:created xsi:type="dcterms:W3CDTF">2012-04-30T00:29:48Z</dcterms:created>
  <dcterms:modified xsi:type="dcterms:W3CDTF">2012-06-05T05:58:23Z</dcterms:modified>
</cp:coreProperties>
</file>