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492" r:id="rId2"/>
    <p:sldId id="451" r:id="rId3"/>
    <p:sldId id="454" r:id="rId4"/>
    <p:sldId id="453" r:id="rId5"/>
    <p:sldId id="455" r:id="rId6"/>
    <p:sldId id="456" r:id="rId7"/>
    <p:sldId id="458" r:id="rId8"/>
    <p:sldId id="460" r:id="rId9"/>
    <p:sldId id="461" r:id="rId10"/>
    <p:sldId id="452" r:id="rId11"/>
    <p:sldId id="457" r:id="rId12"/>
    <p:sldId id="462" r:id="rId13"/>
    <p:sldId id="463" r:id="rId14"/>
    <p:sldId id="464" r:id="rId15"/>
    <p:sldId id="465" r:id="rId16"/>
    <p:sldId id="466" r:id="rId17"/>
    <p:sldId id="467" r:id="rId18"/>
    <p:sldId id="468" r:id="rId19"/>
    <p:sldId id="469" r:id="rId20"/>
    <p:sldId id="470" r:id="rId21"/>
    <p:sldId id="471" r:id="rId22"/>
    <p:sldId id="472" r:id="rId23"/>
    <p:sldId id="473" r:id="rId24"/>
    <p:sldId id="474" r:id="rId25"/>
    <p:sldId id="475" r:id="rId26"/>
    <p:sldId id="476" r:id="rId27"/>
    <p:sldId id="477" r:id="rId28"/>
    <p:sldId id="478" r:id="rId29"/>
    <p:sldId id="479" r:id="rId30"/>
    <p:sldId id="480" r:id="rId31"/>
    <p:sldId id="481" r:id="rId32"/>
    <p:sldId id="482" r:id="rId33"/>
    <p:sldId id="483" r:id="rId34"/>
    <p:sldId id="484" r:id="rId35"/>
    <p:sldId id="485" r:id="rId36"/>
    <p:sldId id="486" r:id="rId37"/>
    <p:sldId id="487" r:id="rId38"/>
    <p:sldId id="488" r:id="rId39"/>
    <p:sldId id="489" r:id="rId40"/>
    <p:sldId id="490" r:id="rId41"/>
    <p:sldId id="491" r:id="rId42"/>
  </p:sldIdLst>
  <p:sldSz cx="9144000" cy="6858000" type="screen4x3"/>
  <p:notesSz cx="6797675" cy="985678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00FF"/>
    <a:srgbClr val="3333FF"/>
    <a:srgbClr val="3366FF"/>
    <a:srgbClr val="66FFFF"/>
    <a:srgbClr val="00FF00"/>
    <a:srgbClr val="0000CC"/>
    <a:srgbClr val="FAF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8" autoAdjust="0"/>
  </p:normalViewPr>
  <p:slideViewPr>
    <p:cSldViewPr>
      <p:cViewPr varScale="1">
        <p:scale>
          <a:sx n="118" d="100"/>
          <a:sy n="118" d="100"/>
        </p:scale>
        <p:origin x="-23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3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2951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699039"/>
            <a:ext cx="4981575" cy="44547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978" tIns="44691" rIns="90978" bIns="44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0613" y="850900"/>
            <a:ext cx="4618037" cy="346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363942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2382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9322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567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91263" y="609600"/>
            <a:ext cx="1735137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4263" y="609600"/>
            <a:ext cx="5054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924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54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363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4263" y="1981200"/>
            <a:ext cx="3378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4863" y="1981200"/>
            <a:ext cx="3378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750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540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308850" y="6661150"/>
            <a:ext cx="1285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AU" sz="1000" b="1" dirty="0">
                <a:solidFill>
                  <a:srgbClr val="080808"/>
                </a:solidFill>
              </a:rPr>
              <a:t>© ANZDATA Registry</a:t>
            </a:r>
            <a:endParaRPr lang="en-US" dirty="0"/>
          </a:p>
        </p:txBody>
      </p:sp>
      <p:pic>
        <p:nvPicPr>
          <p:cNvPr id="4" name="Picture 4" descr="ANZDATA-minu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6399213"/>
            <a:ext cx="5397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21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308850" y="6661150"/>
            <a:ext cx="1285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AU" sz="1000" b="1" dirty="0">
                <a:solidFill>
                  <a:srgbClr val="080808"/>
                </a:solidFill>
              </a:rPr>
              <a:t>© ANZDATA Registry</a:t>
            </a:r>
            <a:endParaRPr lang="en-US" dirty="0"/>
          </a:p>
        </p:txBody>
      </p:sp>
      <p:pic>
        <p:nvPicPr>
          <p:cNvPr id="3" name="Picture 4" descr="ANZDATA-minu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6399213"/>
            <a:ext cx="5397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56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218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335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7600" y="609600"/>
            <a:ext cx="6908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4263" y="1981200"/>
            <a:ext cx="6908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6" r:id="rId6"/>
    <p:sldLayoutId id="2147483697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+mj-lt"/>
          <a:ea typeface="+mj-ea"/>
          <a:cs typeface="+mj-cs"/>
        </a:defRPr>
      </a:lvl1pPr>
      <a:lvl2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2pPr>
      <a:lvl3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3pPr>
      <a:lvl4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4pPr>
      <a:lvl5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5pPr>
      <a:lvl6pPr marL="457200"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6pPr>
      <a:lvl7pPr marL="914400"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7pPr>
      <a:lvl8pPr marL="1371600"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8pPr>
      <a:lvl9pPr marL="1828800"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9pPr>
    </p:titleStyle>
    <p:bodyStyle>
      <a:lvl1pPr marL="342900" indent="-3429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2pPr>
      <a:lvl3pPr marL="11430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3pPr>
      <a:lvl4pPr marL="16002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31632" y="1124744"/>
            <a:ext cx="6480736" cy="4608512"/>
            <a:chOff x="1406024" y="908720"/>
            <a:chExt cx="6480736" cy="4608512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1406039" y="908720"/>
              <a:ext cx="6480721" cy="4608512"/>
              <a:chOff x="110717591" y="105570213"/>
              <a:chExt cx="6671603" cy="3181406"/>
            </a:xfrm>
          </p:grpSpPr>
          <p:sp>
            <p:nvSpPr>
              <p:cNvPr id="5" name="Rectangle 4"/>
              <p:cNvSpPr>
                <a:spLocks noChangeArrowheads="1"/>
              </p:cNvSpPr>
              <p:nvPr/>
            </p:nvSpPr>
            <p:spPr bwMode="auto">
              <a:xfrm>
                <a:off x="113981703" y="107141609"/>
                <a:ext cx="3407485" cy="1610010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Black" pitchFamily="34" charset="0"/>
                    <a:cs typeface="Arial" pitchFamily="34" charset="0"/>
                  </a:rPr>
                  <a:t>TRANSPLANTATION</a:t>
                </a:r>
                <a:endParaRPr kumimoji="0" lang="en-AU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endParaRPr>
              </a:p>
            </p:txBody>
          </p:sp>
          <p:sp>
            <p:nvSpPr>
              <p:cNvPr id="6" name="Rectangle 5"/>
              <p:cNvSpPr>
                <a:spLocks noChangeArrowheads="1"/>
              </p:cNvSpPr>
              <p:nvPr/>
            </p:nvSpPr>
            <p:spPr bwMode="auto">
              <a:xfrm>
                <a:off x="111395212" y="106001459"/>
                <a:ext cx="2584961" cy="1140150"/>
              </a:xfrm>
              <a:prstGeom prst="rect">
                <a:avLst/>
              </a:prstGeom>
              <a:solidFill>
                <a:srgbClr val="004D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 Black" pitchFamily="34" charset="0"/>
                    <a:cs typeface="Arial" pitchFamily="34" charset="0"/>
                  </a:rPr>
                  <a:t>CHAPTER 5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113980174" y="106488295"/>
                <a:ext cx="1368350" cy="653314"/>
              </a:xfrm>
              <a:prstGeom prst="rect">
                <a:avLst/>
              </a:prstGeom>
              <a:solidFill>
                <a:srgbClr val="CCE1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112611824" y="107141609"/>
                <a:ext cx="1368350" cy="653314"/>
              </a:xfrm>
              <a:prstGeom prst="rect">
                <a:avLst/>
              </a:prstGeom>
              <a:solidFill>
                <a:srgbClr val="F6EE7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9" name="Line 7"/>
              <p:cNvSpPr>
                <a:spLocks noChangeShapeType="1"/>
              </p:cNvSpPr>
              <p:nvPr/>
            </p:nvSpPr>
            <p:spPr bwMode="auto">
              <a:xfrm>
                <a:off x="110717591" y="107141609"/>
                <a:ext cx="6671603" cy="3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113981703" y="105570213"/>
                <a:ext cx="6" cy="3181406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AU"/>
              </a:p>
            </p:txBody>
          </p:sp>
        </p:grp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6024" y="4316474"/>
              <a:ext cx="1408700" cy="12007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1231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7416800" y="5053013"/>
            <a:ext cx="4756150" cy="35861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053986"/>
              </p:ext>
            </p:extLst>
          </p:nvPr>
        </p:nvGraphicFramePr>
        <p:xfrm>
          <a:off x="1849906" y="430347"/>
          <a:ext cx="5458398" cy="5950981"/>
        </p:xfrm>
        <a:graphic>
          <a:graphicData uri="http://schemas.openxmlformats.org/drawingml/2006/table">
            <a:tbl>
              <a:tblPr/>
              <a:tblGrid>
                <a:gridCol w="897003"/>
                <a:gridCol w="422939"/>
                <a:gridCol w="422939"/>
                <a:gridCol w="412093"/>
                <a:gridCol w="412093"/>
                <a:gridCol w="412093"/>
                <a:gridCol w="412093"/>
                <a:gridCol w="412093"/>
                <a:gridCol w="413929"/>
                <a:gridCol w="414515"/>
                <a:gridCol w="414515"/>
                <a:gridCol w="412093"/>
              </a:tblGrid>
              <a:tr h="378922">
                <a:tc gridSpan="1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8.9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94119">
                <a:tc gridSpan="1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Graft Number and Age of Patients Transplanted 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2010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38873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Donor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Source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Graft No.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Age Groups   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35283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00-04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05-14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15-24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25-34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35-44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45-54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55-64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65-74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75-84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6367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9005">
                <a:tc gridSpan="3"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Australia   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375">
                <a:tc rowSpan="3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Deceased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143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478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02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019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198">
                <a:tc rowSpan="3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Living Donor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266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602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2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3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846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859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747">
                <a:tc gridSpan="3"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New Zealand  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024">
                <a:tc rowSpan="3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Deceased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2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019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76"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Living Donor  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044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230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2200">
                <a:tc gridSpan="1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131" marR="33131" marT="33131" marB="3313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7202488" y="3586163"/>
            <a:ext cx="4110037" cy="44704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098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1600" y="312461"/>
            <a:ext cx="1512168" cy="236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Figure 8.10 - </a:t>
            </a:r>
            <a:r>
              <a:rPr lang="en-US" sz="1100" b="1" dirty="0" err="1" smtClean="0"/>
              <a:t>Aust</a:t>
            </a:r>
            <a:endParaRPr lang="en-AU" sz="1100" b="1" dirty="0"/>
          </a:p>
        </p:txBody>
      </p:sp>
      <p:pic>
        <p:nvPicPr>
          <p:cNvPr id="6146" name="Picture 2" descr="R:\2011 ANNUAL REPORT\Publisher\2011 Annual Report - 2\CH 08\graphs\wmf\fig10_tx_pmp_au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84175"/>
            <a:ext cx="7615610" cy="5077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85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71600" y="199255"/>
            <a:ext cx="1584176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8.11</a:t>
            </a:r>
            <a:r>
              <a:rPr kumimoji="0" lang="en-AU" sz="9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 - NZ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170" name="Picture 2" descr="R:\2011 ANNUAL REPORT\Publisher\2011 Annual Report - 2\CH 08\graphs\wmf\fig10_tx_pmp_nz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723622" cy="514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179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824091"/>
              </p:ext>
            </p:extLst>
          </p:nvPr>
        </p:nvGraphicFramePr>
        <p:xfrm>
          <a:off x="971600" y="620684"/>
          <a:ext cx="7200801" cy="5309437"/>
        </p:xfrm>
        <a:graphic>
          <a:graphicData uri="http://schemas.openxmlformats.org/drawingml/2006/table">
            <a:tbl>
              <a:tblPr/>
              <a:tblGrid>
                <a:gridCol w="569422"/>
                <a:gridCol w="459246"/>
                <a:gridCol w="699524"/>
                <a:gridCol w="359489"/>
                <a:gridCol w="456662"/>
                <a:gridCol w="664937"/>
                <a:gridCol w="664937"/>
                <a:gridCol w="439970"/>
                <a:gridCol w="439970"/>
                <a:gridCol w="607517"/>
                <a:gridCol w="607517"/>
                <a:gridCol w="79481"/>
                <a:gridCol w="536324"/>
                <a:gridCol w="615805"/>
              </a:tblGrid>
              <a:tr h="511108">
                <a:tc gridSpan="11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8.12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Australia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97008">
                <a:tc gridSpan="1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Transplantation Rate - Age Group 15-64 years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2001  -  2010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31781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Year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Caucasoid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Aboriginal and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Torres St. Islanders 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All Patients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870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Dialysed 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Tx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Rate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Dialysed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Tx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Rate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Dialysed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Tx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Rate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</a:tr>
              <a:tr h="33824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3673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433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11.8%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675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4954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503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10.2%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824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3724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479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12.9%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729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5088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549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10.8%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3824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3789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414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10.9%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783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5250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478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9.1%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24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3873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491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12.7%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856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5436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581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10.7%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3824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4040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460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11.4%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929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5713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548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9.6%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24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4239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480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11.3%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988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6034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578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9.6%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3824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4377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471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10.8%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1064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6324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557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24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4481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602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13.4%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1175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6623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724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10.9%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3824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4480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574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12.8%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1197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6694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687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10.3%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24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4396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607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13.8%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1205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6661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734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1325563" y="3514725"/>
            <a:ext cx="4081462" cy="26701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3086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077427"/>
              </p:ext>
            </p:extLst>
          </p:nvPr>
        </p:nvGraphicFramePr>
        <p:xfrm>
          <a:off x="971604" y="1056401"/>
          <a:ext cx="7200797" cy="4038597"/>
        </p:xfrm>
        <a:graphic>
          <a:graphicData uri="http://schemas.openxmlformats.org/drawingml/2006/table">
            <a:tbl>
              <a:tblPr/>
              <a:tblGrid>
                <a:gridCol w="587778"/>
                <a:gridCol w="708362"/>
                <a:gridCol w="325352"/>
                <a:gridCol w="587342"/>
                <a:gridCol w="671482"/>
                <a:gridCol w="350773"/>
                <a:gridCol w="566536"/>
                <a:gridCol w="566536"/>
                <a:gridCol w="100331"/>
                <a:gridCol w="472066"/>
                <a:gridCol w="572397"/>
                <a:gridCol w="683729"/>
                <a:gridCol w="446203"/>
                <a:gridCol w="561910"/>
              </a:tblGrid>
              <a:tr h="500391">
                <a:tc gridSpan="8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8.13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71996" marB="71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New Zealand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71996" marB="71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35647">
                <a:tc gridSpan="1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Transplantation Rate - Age Group 15-64 years   2001 - 2010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16777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Year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Caucasoid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Maori 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Pacific People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All Patients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1930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Dialysed 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Tx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Rate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Dialysed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Tx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Rate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Dialysed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Tx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Rate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Dialysed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Tx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Rate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</a:tr>
              <a:tr h="23563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511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13.9%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465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267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1328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7.6%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563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541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12.9%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494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267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1397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7.3%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563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545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11.7%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531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271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4.8%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1442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63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542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12.0%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558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285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4.2%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1483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6.5%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563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568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12.9%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563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303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1523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5.4%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63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567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10.4%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606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322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1599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563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576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14.2%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618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344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1650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6.7%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63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586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14.3%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620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376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1699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6.6%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563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599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12.9%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636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405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1782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5.7%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78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587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10.6%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660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442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1848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5.1%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668338" y="7191375"/>
            <a:ext cx="4519612" cy="25177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66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259383"/>
              </p:ext>
            </p:extLst>
          </p:nvPr>
        </p:nvGraphicFramePr>
        <p:xfrm>
          <a:off x="971599" y="720155"/>
          <a:ext cx="7200803" cy="4540548"/>
        </p:xfrm>
        <a:graphic>
          <a:graphicData uri="http://schemas.openxmlformats.org/drawingml/2006/table">
            <a:tbl>
              <a:tblPr/>
              <a:tblGrid>
                <a:gridCol w="1683363"/>
                <a:gridCol w="1103488"/>
                <a:gridCol w="1103488"/>
                <a:gridCol w="1103488"/>
                <a:gridCol w="1103488"/>
                <a:gridCol w="1103488"/>
              </a:tblGrid>
              <a:tr h="476597">
                <a:tc gridSpan="6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8.14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71996" marB="71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48072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New Transplanted Patients   2006 - 2010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Related to Ethnicity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3087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Race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19579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891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Australia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(641)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(615)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(813)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(773)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(846)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Caucasoid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537 (83.8%)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524 (85.2%)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675 (83.0%)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651 (84.2%)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706 (83.5%)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Aboriginal/Torres St. Islanders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 (4.2%)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(2.9%)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(3.8%)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(3.1%)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(3.3%)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44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Asian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 (9.2%)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 (9.1%)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(10.2%)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 (9.7%)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(9.8%)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Other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(2.8%)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(2.8%)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(3.0%)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(3.0%)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(3.4%)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9579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54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New Zealand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(90)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(123)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(122)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(121)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(110)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Caucasoid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(72.2%)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(74.0%)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(76.2%)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(75.2%)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 (64.5%)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Maori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(11.1%)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(13.8%)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(9.8%)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(15.7%)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(18.2%)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44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Pacific People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(7.8%)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(4.9%)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(8.2%)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(5.0%)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(8.2%)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Asian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(8.9%)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(7.3%)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(5.7%)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(4.1%)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(7.3%)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954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Other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 (1.8%)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711200" y="9896475"/>
            <a:ext cx="4497388" cy="27336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4355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634495"/>
              </p:ext>
            </p:extLst>
          </p:nvPr>
        </p:nvGraphicFramePr>
        <p:xfrm>
          <a:off x="971600" y="908720"/>
          <a:ext cx="7210376" cy="3916218"/>
        </p:xfrm>
        <a:graphic>
          <a:graphicData uri="http://schemas.openxmlformats.org/drawingml/2006/table">
            <a:tbl>
              <a:tblPr/>
              <a:tblGrid>
                <a:gridCol w="2092871"/>
                <a:gridCol w="1023501"/>
                <a:gridCol w="1023501"/>
                <a:gridCol w="1023501"/>
                <a:gridCol w="1023501"/>
                <a:gridCol w="1023501"/>
              </a:tblGrid>
              <a:tr h="432048">
                <a:tc gridSpan="6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8.15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71996" marB="71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76289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Transplants in each Region   2006 - 2010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Number of Operations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(per Million Population per year)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4530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State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2006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2007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17834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358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Queensland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 (25)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 (27)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136 (32)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 (32)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137 (30)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58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New South Wales / ACT *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195 (27)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187 (26)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243 (33)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 (32)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265 (35)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893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Victoria / Tasmania *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 (33)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183 (32)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246 (42)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233 (39)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285 (47)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58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South Australia / NT *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(54)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 (43)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 (60)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(45)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 (44)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2358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Western Australia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 (31)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 (25)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 (36)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 (35)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(34)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71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Australia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641 (31)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615 (29)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813 (38)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773 (35)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846 (38)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849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 For calculation of population related totals,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 populations of these States were summed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8181975" y="4173538"/>
            <a:ext cx="3992563" cy="26797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7462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31640" y="620688"/>
            <a:ext cx="6519118" cy="5142954"/>
            <a:chOff x="111440975" y="109310749"/>
            <a:chExt cx="3206800" cy="2407001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111547501" y="109310749"/>
              <a:ext cx="955040" cy="264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</a:rPr>
                <a:t>Figure 8.16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7412" name="Picture 4" descr="fig15_tx_pmp_by_stat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440975" y="109574222"/>
              <a:ext cx="3206800" cy="2143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05590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192932" y="605880"/>
            <a:ext cx="6895530" cy="4827852"/>
            <a:chOff x="1192932" y="605880"/>
            <a:chExt cx="6895530" cy="4827852"/>
          </a:xfrm>
        </p:grpSpPr>
        <p:pic>
          <p:nvPicPr>
            <p:cNvPr id="1026" name="Picture 2" descr="R:\2011 ANNUAL REPORT\Publisher\2011 Annual Report - 2\CH 08\graphs\wmf\fig17_tx_pmp_state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2932" y="836712"/>
              <a:ext cx="6895530" cy="4597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1403648" y="605880"/>
              <a:ext cx="889987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AU" sz="900" dirty="0">
                  <a:solidFill>
                    <a:srgbClr val="000000"/>
                  </a:solidFill>
                  <a:latin typeface="Arial Black" pitchFamily="34" charset="0"/>
                </a:rPr>
                <a:t>Figure </a:t>
              </a:r>
              <a:r>
                <a:rPr lang="en-AU" sz="900" dirty="0" smtClean="0">
                  <a:solidFill>
                    <a:srgbClr val="000000"/>
                  </a:solidFill>
                  <a:latin typeface="Arial Black" pitchFamily="34" charset="0"/>
                </a:rPr>
                <a:t>8.17</a:t>
              </a:r>
              <a:endParaRPr lang="en-US" sz="900" dirty="0"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9403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872348"/>
              </p:ext>
            </p:extLst>
          </p:nvPr>
        </p:nvGraphicFramePr>
        <p:xfrm>
          <a:off x="1691682" y="664458"/>
          <a:ext cx="5760635" cy="4953019"/>
        </p:xfrm>
        <a:graphic>
          <a:graphicData uri="http://schemas.openxmlformats.org/drawingml/2006/table">
            <a:tbl>
              <a:tblPr/>
              <a:tblGrid>
                <a:gridCol w="1579525"/>
                <a:gridCol w="836222"/>
                <a:gridCol w="836222"/>
                <a:gridCol w="836222"/>
                <a:gridCol w="836222"/>
                <a:gridCol w="836222"/>
              </a:tblGrid>
              <a:tr h="421363">
                <a:tc gridSpan="6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8.18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903019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Living Donor Operations as a Proportion(%) of Annual Transplantation 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Australia  2006 - 2010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88420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Recipient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Age Groups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Year of Transplantation 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2570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2006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2007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</a:tr>
              <a:tr h="21650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650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00-04 years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50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05-14 years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1650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15-24 years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50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25-34 years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1650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35-44 years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50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45-54 years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1650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55-64 years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50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65-74 years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1650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75-84 years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50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50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All Recipients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50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61913" y="3754438"/>
            <a:ext cx="2517775" cy="34369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1727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3"/>
          <p:cNvSpPr>
            <a:spLocks noChangeArrowheads="1" noChangeShapeType="1"/>
          </p:cNvSpPr>
          <p:nvPr/>
        </p:nvSpPr>
        <p:spPr bwMode="auto">
          <a:xfrm>
            <a:off x="-433388" y="5246688"/>
            <a:ext cx="4883151" cy="34147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655638" y="5540375"/>
            <a:ext cx="5302251" cy="44767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030433"/>
              </p:ext>
            </p:extLst>
          </p:nvPr>
        </p:nvGraphicFramePr>
        <p:xfrm>
          <a:off x="1691678" y="188632"/>
          <a:ext cx="5760643" cy="6282286"/>
        </p:xfrm>
        <a:graphic>
          <a:graphicData uri="http://schemas.openxmlformats.org/drawingml/2006/table">
            <a:tbl>
              <a:tblPr/>
              <a:tblGrid>
                <a:gridCol w="434203"/>
                <a:gridCol w="326375"/>
                <a:gridCol w="326375"/>
                <a:gridCol w="311470"/>
                <a:gridCol w="311470"/>
                <a:gridCol w="760771"/>
                <a:gridCol w="760771"/>
                <a:gridCol w="320735"/>
                <a:gridCol w="329631"/>
                <a:gridCol w="329631"/>
                <a:gridCol w="316107"/>
                <a:gridCol w="616552"/>
                <a:gridCol w="616552"/>
              </a:tblGrid>
              <a:tr h="163449">
                <a:tc gridSpan="13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20821">
                <a:tc gridSpan="1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Number of Kidney Transplant Operations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Total (Living Donors)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44805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Year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Australia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New Zealand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5008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1st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2nd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3rd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4th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5th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1st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2nd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3rd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4th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1963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(0)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1964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(0)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1965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(3)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1966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(5)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(0)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558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1967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 (2)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(1)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1968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 (0)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(2)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1969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161 (0)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 (0)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168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182 (1)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(0)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230 (1)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 (1)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 (2)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 (1)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 (7)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 (0)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263 (6)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(3)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304 (7)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(2)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268 (10)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 (1)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326 (16)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 (4)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1978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314 (17)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 (11)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333 (34)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 (16)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359 (36)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(18)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374 (35)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 (10)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399 (53)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  (8)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347 (48)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(11)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445 (48)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(16)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415 (36)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  (6)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438 (32)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 (13)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392 (40)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  (20)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1988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466 (46)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   (8)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491 (48)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 (12)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443 (59)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 (23)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470 (78)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 (13)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477 (70)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 (17)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459 (66)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 (20)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440 (103)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 (20)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442   (94)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 (24)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475 (115)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 (26)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505 (147)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 (31)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1998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518 (161)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 (31)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455 (168)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 (42)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531 (181)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 (31)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541 (213)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 (43)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537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604 (230)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 (48)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543 (218)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 (44)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650 (244)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 (48)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623 (246)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 (46)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641 (273)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 (49)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615 (271)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 (58)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708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813 (354)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 (69)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773 (327)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 (67)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846 (296)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 (60)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928" marR="13928" marT="6964" marB="696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655638" y="2987675"/>
            <a:ext cx="3783012" cy="89757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43608" y="317865"/>
            <a:ext cx="1368152" cy="307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8.19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194" name="Picture 2" descr="R:\2011 ANNUAL REPORT\Publisher\2011 Annual Report - 2\CH 08\graphs\wmf\fig19_proplive_au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5034"/>
            <a:ext cx="8011654" cy="534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136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75084" y="332283"/>
            <a:ext cx="1336107" cy="284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8.20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218" name="Picture 2" descr="R:\2011 ANNUAL REPORT\Publisher\2011 Annual Report - 2\CH 08\graphs\wmf\fig20_proplive_stat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94" y="548680"/>
            <a:ext cx="8011654" cy="534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5350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59632" y="640656"/>
            <a:ext cx="6577285" cy="5164608"/>
            <a:chOff x="112318830" y="105820120"/>
            <a:chExt cx="3336945" cy="2500356"/>
          </a:xfrm>
        </p:grpSpPr>
        <p:pic>
          <p:nvPicPr>
            <p:cNvPr id="22531" name="Picture 3" descr="fig26_age_Living_donor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318830" y="106089675"/>
              <a:ext cx="3336945" cy="22308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3" name="Text Box 4"/>
            <p:cNvSpPr txBox="1">
              <a:spLocks noChangeArrowheads="1"/>
            </p:cNvSpPr>
            <p:nvPr/>
          </p:nvSpPr>
          <p:spPr bwMode="auto">
            <a:xfrm>
              <a:off x="112407786" y="105820120"/>
              <a:ext cx="955040" cy="264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</a:rPr>
                <a:t>Figure 8.21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87493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86588" y="284071"/>
            <a:ext cx="1559899" cy="331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8.22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42" name="Picture 2" descr="R:\2011 ANNUAL REPORT\Publisher\2011 Annual Report - 2\CH 08\graphs\wmf\fig22_source_living_donors_au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20688"/>
            <a:ext cx="7183562" cy="478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5244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71600" y="314153"/>
            <a:ext cx="1239863" cy="306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8.23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266" name="Picture 2" descr="R:\2011 ANNUAL REPORT\Publisher\2011 Annual Report - 2\CH 08\graphs\wmf\fig23_source_living_donors_nz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9"/>
            <a:ext cx="8050686" cy="5367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6592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71600" y="364468"/>
            <a:ext cx="928665" cy="207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8.24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2290" name="Picture 2" descr="R:\2011 ANNUAL REPORT\Publisher\2011 Annual Report - 2\CH 08\graphs\wmf\fig24_aboi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06" y="620688"/>
            <a:ext cx="7831634" cy="5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9262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390374"/>
              </p:ext>
            </p:extLst>
          </p:nvPr>
        </p:nvGraphicFramePr>
        <p:xfrm>
          <a:off x="971598" y="332656"/>
          <a:ext cx="7200805" cy="5965215"/>
        </p:xfrm>
        <a:graphic>
          <a:graphicData uri="http://schemas.openxmlformats.org/drawingml/2006/table">
            <a:tbl>
              <a:tblPr/>
              <a:tblGrid>
                <a:gridCol w="1296146"/>
                <a:gridCol w="249691"/>
                <a:gridCol w="514088"/>
                <a:gridCol w="514088"/>
                <a:gridCol w="514088"/>
                <a:gridCol w="514088"/>
                <a:gridCol w="514088"/>
                <a:gridCol w="514088"/>
                <a:gridCol w="514088"/>
                <a:gridCol w="514088"/>
                <a:gridCol w="514088"/>
                <a:gridCol w="514088"/>
                <a:gridCol w="514088"/>
              </a:tblGrid>
              <a:tr h="236641">
                <a:tc gridSpan="13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8.25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24135" marB="241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53682">
                <a:tc gridSpan="1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Source of Living Donor Kidneys   2006 - 2010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(x = identical twin)   (+ = non identical twin)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70686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Source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Australia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New Zealand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4134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6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2007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</a:tr>
              <a:tr h="25792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Total Living Donors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430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Related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(165)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(168)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(178)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(185)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(177)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(28)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(36)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(37)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(42)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(37)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3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Mother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3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Father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453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Brother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(2+)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(1x)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3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Sister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 (1+)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(1+)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 (1+)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 (2+)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 (1x)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453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Son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3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Daughter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453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Grandfather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3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Grandmother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453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Cousin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3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Nephew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453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Niece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3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Uncle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453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Aunt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3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Unrelated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(108)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(103)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(176)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(142)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(119)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(21)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(22)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(32)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(25)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(23)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3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Wife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3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Husband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453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Mother-in-Law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3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Father-in-Law /Adoptive Father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453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Son-in-Law / Adoptive Son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3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Stepdaughter 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453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Stepfather 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3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Stepmother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453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Sister-in-Law 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3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Brother-in-Law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453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Partner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3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Fiance</a:t>
                      </a: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/ </a:t>
                      </a:r>
                      <a:r>
                        <a:rPr lang="en-AU" sz="700" kern="14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Fiancee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453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Friend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3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Stepsister / Stepson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453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Non-Directed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3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Pathological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453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Paired Kidney Exchange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3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Other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135" marR="24135" marT="12068" marB="120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146050" y="2732088"/>
            <a:ext cx="5499100" cy="59817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12995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790817"/>
              </p:ext>
            </p:extLst>
          </p:nvPr>
        </p:nvGraphicFramePr>
        <p:xfrm>
          <a:off x="755576" y="837924"/>
          <a:ext cx="7560840" cy="4751316"/>
        </p:xfrm>
        <a:graphic>
          <a:graphicData uri="http://schemas.openxmlformats.org/drawingml/2006/table">
            <a:tbl>
              <a:tblPr/>
              <a:tblGrid>
                <a:gridCol w="1002466"/>
                <a:gridCol w="362686"/>
                <a:gridCol w="389043"/>
                <a:gridCol w="622069"/>
                <a:gridCol w="432048"/>
                <a:gridCol w="113012"/>
                <a:gridCol w="389043"/>
                <a:gridCol w="578065"/>
                <a:gridCol w="432048"/>
                <a:gridCol w="157016"/>
                <a:gridCol w="389043"/>
                <a:gridCol w="534061"/>
                <a:gridCol w="504056"/>
                <a:gridCol w="129012"/>
                <a:gridCol w="389043"/>
                <a:gridCol w="562065"/>
                <a:gridCol w="576064"/>
              </a:tblGrid>
              <a:tr h="341557">
                <a:tc gridSpan="17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8.26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97889">
                <a:tc gridSpan="17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Gender of Living Donor Kidneys   2007 - 2010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58586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Source and State/Country of Transplant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2007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2842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Male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Female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Male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Female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Male 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Female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Male 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Female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</a:tr>
              <a:tr h="25692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Related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14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NSW/ACT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14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Vic/TAS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0014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QLD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14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SA/NT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0014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5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168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177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177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95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12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Unrelated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14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NSW/ACT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14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Vic/TAS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0014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QLD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14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SA/NT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0014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79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177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119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59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43%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57%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1514475" y="9271000"/>
            <a:ext cx="5959475" cy="32607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61853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238233"/>
              </p:ext>
            </p:extLst>
          </p:nvPr>
        </p:nvGraphicFramePr>
        <p:xfrm>
          <a:off x="971602" y="993467"/>
          <a:ext cx="7200797" cy="4365498"/>
        </p:xfrm>
        <a:graphic>
          <a:graphicData uri="http://schemas.openxmlformats.org/drawingml/2006/table">
            <a:tbl>
              <a:tblPr/>
              <a:tblGrid>
                <a:gridCol w="1309961"/>
                <a:gridCol w="1973636"/>
                <a:gridCol w="783440"/>
                <a:gridCol w="783440"/>
                <a:gridCol w="783440"/>
                <a:gridCol w="783440"/>
                <a:gridCol w="783440"/>
              </a:tblGrid>
              <a:tr h="401293">
                <a:tc gridSpan="7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8.27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810104">
                <a:tc gridSpan="7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Timing of Live Donor Transplantation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for Primary Grafts in Relation to Date of Dialysis Start 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by Year of Transplant  2006 - 2010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8293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2006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2007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319018">
                <a:tc rowSpan="4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Aust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Pre-emptive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(27%)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 (26%)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(30%)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 (36%)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(35%)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901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&lt;1 month post dialysis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(3%)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(3%)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(2%)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(3%)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(2%)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1901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month to &lt;1 year post dialysis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 (27%)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(23%)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(24%)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 (27%)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 (23%)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901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&gt;=1 year post dialysis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 (43%)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 (48%)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141 (44%)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(33%)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 (40%)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1901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9018">
                <a:tc rowSpan="4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NZ 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Pre-emptive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(21%)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(43%)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(30%)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(31%)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(25%)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901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&lt;1 month post dialysis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(3%)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1901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month to &lt;1 year post dialysis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(28%)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(17%)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(21%)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(14%)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(17%)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901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&gt;=1 year post dialysis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(51%)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(39%)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(45%)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 (54%)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 (56%)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7518400" y="5661025"/>
            <a:ext cx="4667250" cy="27892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00902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71600" y="269685"/>
            <a:ext cx="900694" cy="278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8.28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3314" name="Picture 2" descr="R:\2011 ANNUAL REPORT\Publisher\2011 Annual Report - 2\CH 08\graphs\wmf\fig28_preempt_au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548680"/>
            <a:ext cx="7776865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558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358775" y="887571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7712075" y="2876550"/>
            <a:ext cx="5354638" cy="61563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026" name="Picture 2" descr="R:\2011 ANNUAL REPORT\Publisher\2011 Annual Report - 2\CH 08\graphs\wmf\fig2_donsourc_au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349" y="548680"/>
            <a:ext cx="7452829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260648"/>
            <a:ext cx="1512168" cy="236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Figure 8.2</a:t>
            </a:r>
            <a:endParaRPr lang="en-AU" sz="1100" b="1" dirty="0"/>
          </a:p>
        </p:txBody>
      </p:sp>
    </p:spTree>
    <p:extLst>
      <p:ext uri="{BB962C8B-B14F-4D97-AF65-F5344CB8AC3E}">
        <p14:creationId xmlns:p14="http://schemas.microsoft.com/office/powerpoint/2010/main" val="256893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845019"/>
              </p:ext>
            </p:extLst>
          </p:nvPr>
        </p:nvGraphicFramePr>
        <p:xfrm>
          <a:off x="1331642" y="620688"/>
          <a:ext cx="6480718" cy="4725793"/>
        </p:xfrm>
        <a:graphic>
          <a:graphicData uri="http://schemas.openxmlformats.org/drawingml/2006/table">
            <a:tbl>
              <a:tblPr/>
              <a:tblGrid>
                <a:gridCol w="1414834"/>
                <a:gridCol w="1507796"/>
                <a:gridCol w="1779044"/>
                <a:gridCol w="1779044"/>
              </a:tblGrid>
              <a:tr h="402289">
                <a:tc gridSpan="4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8.29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49839"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Summary of Kidney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Transplantation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Australia   1963 - 2010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2362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Performed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Functioning*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15534">
                <a:tc row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Deceased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Donor   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First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12342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4590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38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Second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1887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567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1323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Third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308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94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Fourth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9704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Fifth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0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14,587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5,274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31">
                <a:tc row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Living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Donor   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First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4015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2827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313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Second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371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9638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Third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3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Fourth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707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Fifth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97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4,447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3,108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19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19,034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8,382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67"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* Lost to follow up not included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3862388" y="4314825"/>
            <a:ext cx="2611437" cy="31575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30119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933144"/>
              </p:ext>
            </p:extLst>
          </p:nvPr>
        </p:nvGraphicFramePr>
        <p:xfrm>
          <a:off x="1691679" y="692698"/>
          <a:ext cx="5760641" cy="4649310"/>
        </p:xfrm>
        <a:graphic>
          <a:graphicData uri="http://schemas.openxmlformats.org/drawingml/2006/table">
            <a:tbl>
              <a:tblPr/>
              <a:tblGrid>
                <a:gridCol w="1149916"/>
                <a:gridCol w="1374089"/>
                <a:gridCol w="1618318"/>
                <a:gridCol w="1618318"/>
              </a:tblGrid>
              <a:tr h="448300">
                <a:tc gridSpan="4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8.30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847842"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Summary of Kidney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Transplantation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New Zealand   1965 - 2010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6438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Performed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Functioning*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58941">
                <a:tc rowSpan="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Deceased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Donor  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First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2174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719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226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Second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394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141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Third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10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Fourth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0536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2,650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814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12">
                <a:tc row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Living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Donor   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First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897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583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159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Second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8204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Third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86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975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628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2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3,625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1,442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35"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* </a:t>
                      </a: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Lost to follow up not included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3902075" y="9204325"/>
            <a:ext cx="2570163" cy="288448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76326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084432"/>
              </p:ext>
            </p:extLst>
          </p:nvPr>
        </p:nvGraphicFramePr>
        <p:xfrm>
          <a:off x="971601" y="764704"/>
          <a:ext cx="7200800" cy="4309883"/>
        </p:xfrm>
        <a:graphic>
          <a:graphicData uri="http://schemas.openxmlformats.org/drawingml/2006/table">
            <a:tbl>
              <a:tblPr/>
              <a:tblGrid>
                <a:gridCol w="900100"/>
                <a:gridCol w="900100"/>
                <a:gridCol w="900100"/>
                <a:gridCol w="900100"/>
                <a:gridCol w="900100"/>
                <a:gridCol w="900100"/>
                <a:gridCol w="900100"/>
                <a:gridCol w="900100"/>
              </a:tblGrid>
              <a:tr h="412603">
                <a:tc gridSpan="8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8.31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883541">
                <a:tc gridSpan="8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Functioning Transplants  2001 - 2010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Transplanting Region, Australia and New Zealand 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(Number Per Million Population)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6512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Year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QLD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NSW/ACT *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VIC/</a:t>
                      </a:r>
                      <a:r>
                        <a:rPr lang="en-AU" sz="1000" b="1" kern="14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Tas</a:t>
                      </a: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*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SA/NT *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Australia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NZ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3016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1063 (293)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1823 (264)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1455 (276)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669 (391)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496 (261)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5506 (284)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1063 (273)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274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1109 (299)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1905 (274)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1538 (288)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702 (408)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528 (274)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5782 (294)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1116 (282)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1697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1150 (302)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 (287)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1581 (293)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736 (425)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530 (271)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6003 (302)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1168 (290)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74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1185 (304)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2104 (299)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1651 (302)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790 (453)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562 (283)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6292 (313)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1221 (299)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0274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2005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1220 (305)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2177 (307)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1721 (311)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810 (461)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617 (306)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6545 (321)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1239 (300)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74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1258 (308)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2269 (317)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1830 (326)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846 (476)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657 (319)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6860 (331)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1247 (298)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0274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1315 (313)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2314 (319)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1925 (337)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881 (489)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678 (321)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7113 (338)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1283 (303)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74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1372 (318)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2422 (329)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2056 (353)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933 (511)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717 (329)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7500 (349)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1348 (316)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0274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1449 (327)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2529 (338)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2204 (370)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962 (520)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748 (333)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7892 (359)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1400 (324)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74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1521 (337)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2687 (354)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2381 (393)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1011 (539)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782 (341)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8382 (375)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1442 (330)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79518">
                <a:tc gridSpan="8">
                  <a:txBody>
                    <a:bodyPr/>
                    <a:lstStyle/>
                    <a:p>
                      <a:pPr marR="0" indent="0" algn="ctr" rtl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* </a:t>
                      </a: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For calculation of population related totals, the population of these States were combined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Patients lost to follow up are not included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6983413" y="3471863"/>
            <a:ext cx="5132387" cy="31067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77215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58321" y="296311"/>
            <a:ext cx="1213229" cy="324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8.32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4338" name="Picture 2" descr="R:\2011 ANNUAL REPORT\Publisher\2011 Annual Report - 2\CH 08\graphs\wmf\fig32_prev_tx_pmp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7924566" cy="5283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6057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71600" y="211112"/>
            <a:ext cx="1249262" cy="337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</a:t>
            </a:r>
            <a:r>
              <a:rPr kumimoji="0" lang="en-A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 </a:t>
            </a: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8.33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362" name="Picture 2" descr="R:\2011 ANNUAL REPORT\Publisher\2011 Annual Report - 2\CH 08\graphs\wmf\fig33_prev_tx_pmp_201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7560841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8505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71600" y="246310"/>
            <a:ext cx="1141835" cy="312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8.34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6386" name="Picture 2" descr="R:\2011 ANNUAL REPORT\Publisher\2011 Annual Report - 2\CH 08\graphs\wmf\fig34_prev_tx_perc_rrt_au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208912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91883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71600" y="231403"/>
            <a:ext cx="1141202" cy="317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8.35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410" name="Picture 2" descr="R:\2011 ANNUAL REPORT\Publisher\2011 Annual Report - 2\CH 08\graphs\wmf\fig35_prev_tx_perc_rrt_nz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74" y="548680"/>
            <a:ext cx="8263682" cy="550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20907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325781"/>
              </p:ext>
            </p:extLst>
          </p:nvPr>
        </p:nvGraphicFramePr>
        <p:xfrm>
          <a:off x="971604" y="620691"/>
          <a:ext cx="7200794" cy="5529606"/>
        </p:xfrm>
        <a:graphic>
          <a:graphicData uri="http://schemas.openxmlformats.org/drawingml/2006/table">
            <a:tbl>
              <a:tblPr/>
              <a:tblGrid>
                <a:gridCol w="1337130"/>
                <a:gridCol w="471566"/>
                <a:gridCol w="440139"/>
                <a:gridCol w="499766"/>
                <a:gridCol w="499766"/>
                <a:gridCol w="457738"/>
                <a:gridCol w="457738"/>
                <a:gridCol w="470145"/>
                <a:gridCol w="498246"/>
                <a:gridCol w="498246"/>
                <a:gridCol w="425980"/>
                <a:gridCol w="572167"/>
                <a:gridCol w="572167"/>
              </a:tblGrid>
              <a:tr h="271041">
                <a:tc gridSpan="13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8.36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30532" marB="3053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30453">
                <a:tc gridSpan="1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Age of All Functioning Transplant Patients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Resident Country at Transplant 31-Dec-2010 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30532" marB="3053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45450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Donor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Source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Graft No.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Age Groups   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5776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00-04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05-14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15-24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25-34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35-44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45-54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55-64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65-74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75-84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85-94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1242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0532" marR="30532" marT="15266" marB="1526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96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Australia 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0532" marR="30532" marT="15266" marB="1526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119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2062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8382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130">
                <a:tc rowSpan="6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Deceased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Donor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1131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1377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4590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476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168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161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567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6213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13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9038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40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849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1560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5274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304">
                <a:tc rowSpan="5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Living Donor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649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2827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213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6213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8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20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397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3108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2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0532" marR="30532" marT="15266" marB="1526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3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New Zealand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0532" marR="30532" marT="15266" marB="1526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247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130">
                <a:tc rowSpan="4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Deceased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Donor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219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137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719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213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6213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3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304">
                <a:tc rowSpan="4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Living Donor 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136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583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213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7672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6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628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532" marR="30532" marT="15266" marB="1526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417513" y="2863850"/>
            <a:ext cx="5253038" cy="45958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11104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600" y="279301"/>
            <a:ext cx="1584176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8.37 - </a:t>
            </a:r>
            <a:r>
              <a:rPr kumimoji="0" lang="en-A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Aust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434" name="Picture 2" descr="R:\2011 ANNUAL REPORT\Publisher\2011 Annual Report - 2\CH 08\graphs\wmf\fig37_1_age_tx_au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10" y="584175"/>
            <a:ext cx="7723622" cy="514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3668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600" y="279301"/>
            <a:ext cx="1584176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8.37 - </a:t>
            </a:r>
            <a:r>
              <a:rPr kumimoji="0" lang="en-A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Aust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458" name="Picture 2" descr="R:\2011 ANNUAL REPORT\Publisher\2011 Annual Report - 2\CH 08\graphs\wmf\fig37_2_age_tx_pmp_au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06" y="620688"/>
            <a:ext cx="7831634" cy="5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538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:\2011 ANNUAL REPORT\Publisher\2011 Annual Report - 2\CH 08\graphs\wmf\fig3_donsourc_nz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41" y="548680"/>
            <a:ext cx="7560841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71600" y="260648"/>
            <a:ext cx="1512168" cy="236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Figure 8.3</a:t>
            </a:r>
            <a:endParaRPr lang="en-AU" sz="1100" b="1" dirty="0"/>
          </a:p>
        </p:txBody>
      </p:sp>
    </p:spTree>
    <p:extLst>
      <p:ext uri="{BB962C8B-B14F-4D97-AF65-F5344CB8AC3E}">
        <p14:creationId xmlns:p14="http://schemas.microsoft.com/office/powerpoint/2010/main" val="351061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025922" y="227162"/>
            <a:ext cx="116981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8.38 - NZ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482" name="Picture 2" descr="R:\2011 ANNUAL REPORT\Publisher\2011 Annual Report - 2\CH 08\graphs\wmf\fig38_1_age_tx_nz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8371694" cy="558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9544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025922" y="227162"/>
            <a:ext cx="116981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8.38 - NZ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1987" name="Picture 3" descr="R:\2011 ANNUAL REPORT\Publisher\2011 Annual Report - 2\CH08\graphs\wmf\fig38_2_age_tx_pmp_nz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8680"/>
            <a:ext cx="7344816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544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-146050" y="5715000"/>
            <a:ext cx="2601913" cy="38227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971600" y="260648"/>
            <a:ext cx="1512168" cy="236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Figure 8.4</a:t>
            </a:r>
            <a:endParaRPr lang="en-AU" sz="1100" b="1" dirty="0"/>
          </a:p>
        </p:txBody>
      </p:sp>
      <p:pic>
        <p:nvPicPr>
          <p:cNvPr id="3074" name="Picture 2" descr="R:\2011 ANNUAL REPORT\Publisher\2011 Annual Report - 2\CH 08\graphs\wmf\fig4_dcd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7452828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04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227263" y="5567363"/>
            <a:ext cx="3890962" cy="49307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971600" y="312461"/>
            <a:ext cx="1512168" cy="236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Figure 8.5</a:t>
            </a:r>
            <a:endParaRPr lang="en-AU" sz="1100" b="1" dirty="0"/>
          </a:p>
        </p:txBody>
      </p:sp>
      <p:pic>
        <p:nvPicPr>
          <p:cNvPr id="4098" name="Picture 2" descr="R:\2011 ANNUAL REPORT\Publisher\2011 Annual Report - 2\CH 08\graphs\wmf\fig5_tx_ratio_all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28191"/>
            <a:ext cx="7183562" cy="478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81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506413" y="8047038"/>
            <a:ext cx="5102226" cy="40354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971600" y="312461"/>
            <a:ext cx="1512168" cy="236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Figure 8.6</a:t>
            </a:r>
            <a:endParaRPr lang="en-AU" sz="1100" b="1" dirty="0"/>
          </a:p>
        </p:txBody>
      </p:sp>
      <p:pic>
        <p:nvPicPr>
          <p:cNvPr id="5123" name="Picture 3" descr="R:\2011 ANNUAL REPORT\Publisher\2011 Annual Report - 2\Ch 8 - 14.March2012\fig6_tx_ratio_156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92696"/>
            <a:ext cx="7615610" cy="5077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74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7937500" y="6407150"/>
            <a:ext cx="4981575" cy="57689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403648" y="638820"/>
            <a:ext cx="6374333" cy="5094436"/>
            <a:chOff x="103404346" y="112019757"/>
            <a:chExt cx="2702140" cy="2068893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03468849" y="112019757"/>
              <a:ext cx="955040" cy="264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</a:rPr>
                <a:t>Figure 8.7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8196" name="Picture 4" descr="fig7_tx_ratio_by_agegrp_au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04346" y="112287224"/>
              <a:ext cx="2702140" cy="1801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682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276225" y="3430588"/>
            <a:ext cx="5114925" cy="61785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-1711325" y="8996363"/>
            <a:ext cx="6137275" cy="3378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" name="Control 2"/>
          <p:cNvSpPr>
            <a:spLocks noChangeArrowheads="1" noChangeShapeType="1"/>
          </p:cNvSpPr>
          <p:nvPr/>
        </p:nvSpPr>
        <p:spPr bwMode="auto">
          <a:xfrm>
            <a:off x="-1711325" y="8996363"/>
            <a:ext cx="6137275" cy="3378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9" name="Control 3"/>
          <p:cNvSpPr>
            <a:spLocks noChangeArrowheads="1" noChangeShapeType="1"/>
          </p:cNvSpPr>
          <p:nvPr/>
        </p:nvSpPr>
        <p:spPr bwMode="auto">
          <a:xfrm>
            <a:off x="-1711325" y="9001125"/>
            <a:ext cx="6137275" cy="33639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31640" y="687016"/>
            <a:ext cx="6486028" cy="5046240"/>
            <a:chOff x="106406339" y="112142336"/>
            <a:chExt cx="2740959" cy="2092963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106477655" y="112142336"/>
              <a:ext cx="955040" cy="264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</a:rPr>
                <a:t>Figure 8.8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9220" name="Picture 4" descr="fig8_tx_ratio_by_agegrp_nz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406339" y="112407993"/>
              <a:ext cx="2740959" cy="1827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9260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01 pp">
  <a:themeElements>
    <a:clrScheme name="">
      <a:dk1>
        <a:srgbClr val="000000"/>
      </a:dk1>
      <a:lt1>
        <a:srgbClr val="3365FB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B8FD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Regist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7938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5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7938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5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gistr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gistr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C01 pp</Template>
  <TotalTime>268</TotalTime>
  <Pages>1</Pages>
  <Words>3748</Words>
  <Application>Microsoft Office PowerPoint</Application>
  <PresentationFormat>On-screen Show (4:3)</PresentationFormat>
  <Paragraphs>2741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C01 pp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Anzdata Registry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Alan Hurst</dc:creator>
  <cp:keywords/>
  <dc:description/>
  <cp:lastModifiedBy>Alan Hurst</cp:lastModifiedBy>
  <cp:revision>97</cp:revision>
  <cp:lastPrinted>2012-04-30T00:52:03Z</cp:lastPrinted>
  <dcterms:created xsi:type="dcterms:W3CDTF">2012-04-30T00:29:48Z</dcterms:created>
  <dcterms:modified xsi:type="dcterms:W3CDTF">2012-06-18T01:22:35Z</dcterms:modified>
</cp:coreProperties>
</file>