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68" r:id="rId2"/>
    <p:sldId id="451" r:id="rId3"/>
    <p:sldId id="454" r:id="rId4"/>
    <p:sldId id="453" r:id="rId5"/>
    <p:sldId id="455" r:id="rId6"/>
    <p:sldId id="456" r:id="rId7"/>
    <p:sldId id="458" r:id="rId8"/>
    <p:sldId id="460" r:id="rId9"/>
    <p:sldId id="461" r:id="rId10"/>
    <p:sldId id="452" r:id="rId11"/>
    <p:sldId id="457" r:id="rId12"/>
    <p:sldId id="462" r:id="rId13"/>
    <p:sldId id="463" r:id="rId14"/>
    <p:sldId id="464" r:id="rId15"/>
    <p:sldId id="465" r:id="rId16"/>
    <p:sldId id="466" r:id="rId17"/>
    <p:sldId id="467" r:id="rId18"/>
  </p:sldIdLst>
  <p:sldSz cx="9144000" cy="6858000" type="screen4x3"/>
  <p:notesSz cx="6797675" cy="985678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3333FF"/>
    <a:srgbClr val="3366FF"/>
    <a:srgbClr val="66FFFF"/>
    <a:srgbClr val="00FF00"/>
    <a:srgbClr val="0000CC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8" autoAdjust="0"/>
  </p:normalViewPr>
  <p:slideViewPr>
    <p:cSldViewPr>
      <p:cViewPr varScale="1">
        <p:scale>
          <a:sx n="119" d="100"/>
          <a:sy n="119" d="100"/>
        </p:scale>
        <p:origin x="-21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5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699039"/>
            <a:ext cx="4981575" cy="44547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978" tIns="44691" rIns="90978" bIns="44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0613" y="850900"/>
            <a:ext cx="4618037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39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38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67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609600"/>
            <a:ext cx="173513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4263" y="609600"/>
            <a:ext cx="5054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2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5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63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42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8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50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40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4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21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3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5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1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35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4263" y="1981200"/>
            <a:ext cx="6908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6" r:id="rId6"/>
    <p:sldLayoutId id="2147483697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31632" y="1124744"/>
            <a:ext cx="6480736" cy="4608512"/>
            <a:chOff x="1406024" y="908720"/>
            <a:chExt cx="6480736" cy="460851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406039" y="908720"/>
              <a:ext cx="6480721" cy="4608512"/>
              <a:chOff x="110717591" y="105570213"/>
              <a:chExt cx="6671603" cy="3181406"/>
            </a:xfrm>
          </p:grpSpPr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113981703" y="107141609"/>
                <a:ext cx="3407485" cy="161001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TRANSPLANT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WAITING LIST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111395212" y="106001459"/>
                <a:ext cx="2584961" cy="1140150"/>
              </a:xfrm>
              <a:prstGeom prst="rect">
                <a:avLst/>
              </a:prstGeom>
              <a:solidFill>
                <a:srgbClr val="004D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CHAPTER </a:t>
                </a: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7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13980174" y="106488295"/>
                <a:ext cx="1368350" cy="653314"/>
              </a:xfrm>
              <a:prstGeom prst="rect">
                <a:avLst/>
              </a:prstGeom>
              <a:solidFill>
                <a:srgbClr val="CCE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12611824" y="107141609"/>
                <a:ext cx="1368350" cy="653314"/>
              </a:xfrm>
              <a:prstGeom prst="rect">
                <a:avLst/>
              </a:prstGeom>
              <a:solidFill>
                <a:srgbClr val="F6EE7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10717591" y="107141609"/>
                <a:ext cx="6671603" cy="3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13981703" y="105570213"/>
                <a:ext cx="6" cy="3181406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</p:grp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024" y="4316474"/>
              <a:ext cx="1408700" cy="1200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7099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416800" y="5053013"/>
            <a:ext cx="4756150" cy="35861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971600" y="620688"/>
            <a:ext cx="7227341" cy="5522242"/>
            <a:chOff x="103998830" y="107266585"/>
            <a:chExt cx="4490917" cy="3002809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3999644" y="107266585"/>
              <a:ext cx="4490103" cy="354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7.9 </a:t>
              </a: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Numbers of people on active kidney waiting list by year (New Zealand).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103998830" y="107615018"/>
            <a:ext cx="4329967" cy="2654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0" name="Worksheet" r:id="rId4" imgW="4819751" imgH="3067114" progId="Excel.Sheet.12">
                    <p:embed/>
                  </p:oleObj>
                </mc:Choice>
                <mc:Fallback>
                  <p:oleObj name="Worksheet" r:id="rId4" imgW="4819751" imgH="3067114" progId="Excel.Sheet.1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998830" y="107615018"/>
                          <a:ext cx="4329967" cy="26543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 algn="in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915816" y="6093296"/>
            <a:ext cx="3419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*Note: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Figures 7.9 - 7.16, include advanced data up to 2012.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9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26528"/>
              </p:ext>
            </p:extLst>
          </p:nvPr>
        </p:nvGraphicFramePr>
        <p:xfrm>
          <a:off x="1979712" y="1149368"/>
          <a:ext cx="5184576" cy="4007823"/>
        </p:xfrm>
        <a:graphic>
          <a:graphicData uri="http://schemas.openxmlformats.org/drawingml/2006/table">
            <a:tbl>
              <a:tblPr/>
              <a:tblGrid>
                <a:gridCol w="1728192"/>
                <a:gridCol w="1728192"/>
                <a:gridCol w="1728192"/>
              </a:tblGrid>
              <a:tr h="564960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7.10 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90690"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of active patients awaiting kidney transplant by transplant unit/renal unit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714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 unit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active patients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Percentage of all patients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50125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AUCKLAND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125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WELLINGTON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0125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CHRISTCURCH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25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689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1609725" y="8464550"/>
            <a:ext cx="2828925" cy="21526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38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730316"/>
              </p:ext>
            </p:extLst>
          </p:nvPr>
        </p:nvGraphicFramePr>
        <p:xfrm>
          <a:off x="1619672" y="980728"/>
          <a:ext cx="5976663" cy="4370139"/>
        </p:xfrm>
        <a:graphic>
          <a:graphicData uri="http://schemas.openxmlformats.org/drawingml/2006/table">
            <a:tbl>
              <a:tblPr/>
              <a:tblGrid>
                <a:gridCol w="1992221"/>
                <a:gridCol w="1992221"/>
                <a:gridCol w="1992221"/>
              </a:tblGrid>
              <a:tr h="538817">
                <a:tc gridSpan="3">
                  <a:txBody>
                    <a:bodyPr/>
                    <a:lstStyle/>
                    <a:p>
                      <a:pPr marR="1364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7.11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29335">
                <a:tc gridSpan="3">
                  <a:txBody>
                    <a:bodyPr/>
                    <a:lstStyle/>
                    <a:p>
                      <a:pPr marR="1364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Percentage authorized Class 1 peak panel reactive antibody (PRA) levels of all active patients awaiting kidney transplant.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15793">
                <a:tc>
                  <a:txBody>
                    <a:bodyPr/>
                    <a:lstStyle/>
                    <a:p>
                      <a:pPr marR="9322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</a:t>
                      </a: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</a:t>
                      </a: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peak PRA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97" marR="179997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</a:t>
                      </a:r>
                      <a:b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</a:b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97" marR="179997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Percentage of all </a:t>
                      </a:r>
                      <a:b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</a:b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97" marR="179997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9769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entered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769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0-20%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9769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21-50%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69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51-80%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9769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81-100%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69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689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01650" y="10458450"/>
            <a:ext cx="3292475" cy="2543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8949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004248"/>
              </p:ext>
            </p:extLst>
          </p:nvPr>
        </p:nvGraphicFramePr>
        <p:xfrm>
          <a:off x="1619672" y="764704"/>
          <a:ext cx="5976663" cy="4710237"/>
        </p:xfrm>
        <a:graphic>
          <a:graphicData uri="http://schemas.openxmlformats.org/drawingml/2006/table">
            <a:tbl>
              <a:tblPr/>
              <a:tblGrid>
                <a:gridCol w="1992221"/>
                <a:gridCol w="1992221"/>
                <a:gridCol w="1992221"/>
              </a:tblGrid>
              <a:tr h="688977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7.12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79175"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 blood groups of all active patients awaiting kidney transplant.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7083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 ABO blood group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Percentage of </a:t>
                      </a:r>
                      <a:r>
                        <a:rPr lang="en-US" sz="1050" b="1" kern="1400" spc="-15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all</a:t>
                      </a:r>
                      <a:r>
                        <a:rPr lang="en-US" sz="1050" b="1" kern="1400" spc="-15" baseline="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</a:t>
                      </a:r>
                      <a:r>
                        <a:rPr lang="en-US" sz="1050" b="1" kern="1400" spc="-15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9520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yet grouped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520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9520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20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9520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20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689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855913" y="10464800"/>
            <a:ext cx="3265487" cy="25336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3055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97284"/>
              </p:ext>
            </p:extLst>
          </p:nvPr>
        </p:nvGraphicFramePr>
        <p:xfrm>
          <a:off x="2051721" y="936839"/>
          <a:ext cx="5040560" cy="4105261"/>
        </p:xfrm>
        <a:graphic>
          <a:graphicData uri="http://schemas.openxmlformats.org/drawingml/2006/table">
            <a:tbl>
              <a:tblPr/>
              <a:tblGrid>
                <a:gridCol w="1260140"/>
                <a:gridCol w="1260140"/>
                <a:gridCol w="1260140"/>
                <a:gridCol w="1260140"/>
              </a:tblGrid>
              <a:tr h="675974">
                <a:tc gridSpan="4">
                  <a:txBody>
                    <a:bodyPr/>
                    <a:lstStyle/>
                    <a:p>
                      <a:pPr marR="1364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7.13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20043">
                <a:tc gridSpan="4">
                  <a:txBody>
                    <a:bodyPr/>
                    <a:lstStyle/>
                    <a:p>
                      <a:pPr marR="13640" indent="0" algn="ctr" rtl="0">
                        <a:spcBef>
                          <a:spcPts val="25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 waiting on dialysis (in years) of all active patients awaiting kidney transplant and patient ABO blood group.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8492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 ABO blood group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 err="1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Avg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Median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Maximum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7365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3.03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24.58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365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3.13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2.04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11.25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365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2.42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7.17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365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3.31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15.83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365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3.08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24.58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402513" y="4092575"/>
            <a:ext cx="2936875" cy="23256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028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23918"/>
              </p:ext>
            </p:extLst>
          </p:nvPr>
        </p:nvGraphicFramePr>
        <p:xfrm>
          <a:off x="1547664" y="1052736"/>
          <a:ext cx="6098416" cy="3960439"/>
        </p:xfrm>
        <a:graphic>
          <a:graphicData uri="http://schemas.openxmlformats.org/drawingml/2006/table">
            <a:tbl>
              <a:tblPr/>
              <a:tblGrid>
                <a:gridCol w="1524604"/>
                <a:gridCol w="1524604"/>
                <a:gridCol w="1524604"/>
                <a:gridCol w="1524604"/>
              </a:tblGrid>
              <a:tr h="658705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7.14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81454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 waiting on dialysis (in years) for all active patients awaiting kidney transplant and patient state or territory.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State/Territory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 err="1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Avg</a:t>
                      </a: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Median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Maximum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Auckland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3.16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2.46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16.17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Wellington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2.83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24.58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Christchurch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2.47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1.75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12.58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3.08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24.58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0033000" y="4083050"/>
            <a:ext cx="3622675" cy="2339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7259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404834"/>
              </p:ext>
            </p:extLst>
          </p:nvPr>
        </p:nvGraphicFramePr>
        <p:xfrm>
          <a:off x="827584" y="1268083"/>
          <a:ext cx="7588564" cy="3515835"/>
        </p:xfrm>
        <a:graphic>
          <a:graphicData uri="http://schemas.openxmlformats.org/drawingml/2006/table">
            <a:tbl>
              <a:tblPr/>
              <a:tblGrid>
                <a:gridCol w="1407014"/>
                <a:gridCol w="618155"/>
                <a:gridCol w="618155"/>
                <a:gridCol w="618155"/>
                <a:gridCol w="618155"/>
                <a:gridCol w="618155"/>
                <a:gridCol w="618155"/>
                <a:gridCol w="618155"/>
                <a:gridCol w="618155"/>
                <a:gridCol w="618155"/>
                <a:gridCol w="618155"/>
              </a:tblGrid>
              <a:tr h="511211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7.15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53562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of all active patients awaiting kidney transplant.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520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State/Territory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0-9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10-19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20-29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30-39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40-49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50-59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60-69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70-79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80+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ALL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0117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AUCKLAND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117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WELLINGTON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0117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CHRISTCHURCH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7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117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of total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19.9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29.2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5567363" y="6618288"/>
            <a:ext cx="6602412" cy="25273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4938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398955"/>
              </p:ext>
            </p:extLst>
          </p:nvPr>
        </p:nvGraphicFramePr>
        <p:xfrm>
          <a:off x="2483768" y="1268760"/>
          <a:ext cx="4104456" cy="4176472"/>
        </p:xfrm>
        <a:graphic>
          <a:graphicData uri="http://schemas.openxmlformats.org/drawingml/2006/table">
            <a:tbl>
              <a:tblPr/>
              <a:tblGrid>
                <a:gridCol w="1368152"/>
                <a:gridCol w="1368152"/>
                <a:gridCol w="1368152"/>
              </a:tblGrid>
              <a:tr h="532417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7.16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5695"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of previous transplants of all active patients awaiting kidney transplant.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409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previous transplants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 </a:t>
                      </a:r>
                      <a:b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</a:b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patients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% of all patients waiting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689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9648825" y="9029700"/>
            <a:ext cx="2527300" cy="30845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17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-433388" y="5246688"/>
            <a:ext cx="4883151" cy="34147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655638" y="5540375"/>
            <a:ext cx="5302251" cy="4476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19672" y="620688"/>
            <a:ext cx="5884763" cy="5688632"/>
            <a:chOff x="103026995" y="108478110"/>
            <a:chExt cx="3293352" cy="3621055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3026995" y="108478110"/>
              <a:ext cx="3293352" cy="51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450"/>
                </a:spcBef>
                <a:spcAft>
                  <a:spcPts val="263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7.1 </a:t>
              </a: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Numbers of people on active kidney transplant waiting list by year (Australia).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028" name="Picture 4" descr="WLnum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29801" y="108990763"/>
              <a:ext cx="3108996" cy="3108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58775" y="887571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712075" y="2876550"/>
            <a:ext cx="5354638" cy="6156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215036"/>
              </p:ext>
            </p:extLst>
          </p:nvPr>
        </p:nvGraphicFramePr>
        <p:xfrm>
          <a:off x="2454223" y="608016"/>
          <a:ext cx="4278018" cy="5629299"/>
        </p:xfrm>
        <a:graphic>
          <a:graphicData uri="http://schemas.openxmlformats.org/drawingml/2006/table">
            <a:tbl>
              <a:tblPr/>
              <a:tblGrid>
                <a:gridCol w="1426006"/>
                <a:gridCol w="1426006"/>
                <a:gridCol w="1426006"/>
              </a:tblGrid>
              <a:tr h="503544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7.2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4471"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of active patients awaiting kidney transplant by state or territory.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1146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State/Territory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active patients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Percentage of all patients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95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8%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43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4%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45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4%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17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1%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9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1%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29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1158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636963" y="5897563"/>
            <a:ext cx="2717800" cy="3559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89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476262"/>
              </p:ext>
            </p:extLst>
          </p:nvPr>
        </p:nvGraphicFramePr>
        <p:xfrm>
          <a:off x="1989914" y="620514"/>
          <a:ext cx="5102367" cy="5112742"/>
        </p:xfrm>
        <a:graphic>
          <a:graphicData uri="http://schemas.openxmlformats.org/drawingml/2006/table">
            <a:tbl>
              <a:tblPr/>
              <a:tblGrid>
                <a:gridCol w="1700789"/>
                <a:gridCol w="1700789"/>
                <a:gridCol w="1700789"/>
              </a:tblGrid>
              <a:tr h="604826">
                <a:tc gridSpan="3">
                  <a:txBody>
                    <a:bodyPr/>
                    <a:lstStyle/>
                    <a:p>
                      <a:pPr marR="1364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7.3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75016">
                <a:tc gridSpan="3">
                  <a:txBody>
                    <a:bodyPr/>
                    <a:lstStyle/>
                    <a:p>
                      <a:pPr marR="1364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Percentage authorized Class 1 peak panel reactive antibody (PRA) levels of all active patients awaiting kidney transplant.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6907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</a:t>
                      </a: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</a:t>
                      </a: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peak PRA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Percentage of all </a:t>
                      </a:r>
                      <a:b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</a:b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patients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7312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entered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9525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9%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6273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– 20%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9525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789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21- 50%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9525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51- 80%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9525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84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7%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43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81-100%</a:t>
                      </a:r>
                      <a:endParaRPr lang="en-US" sz="2000" kern="140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61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5%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61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2000" kern="140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1158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-463550" y="9952038"/>
            <a:ext cx="3214688" cy="28130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06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46050" y="5715000"/>
            <a:ext cx="2601913" cy="3822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941089"/>
              </p:ext>
            </p:extLst>
          </p:nvPr>
        </p:nvGraphicFramePr>
        <p:xfrm>
          <a:off x="1942861" y="760412"/>
          <a:ext cx="5221428" cy="4540796"/>
        </p:xfrm>
        <a:graphic>
          <a:graphicData uri="http://schemas.openxmlformats.org/drawingml/2006/table">
            <a:tbl>
              <a:tblPr/>
              <a:tblGrid>
                <a:gridCol w="1740476"/>
                <a:gridCol w="1740476"/>
                <a:gridCol w="1740476"/>
              </a:tblGrid>
              <a:tr h="566930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7.4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73533"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 blood groups of all active patients awaiting kidney transplant.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7353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 ABO blood group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Percentage of all patients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453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53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1%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453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53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619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453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1158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2751138" y="9942513"/>
            <a:ext cx="3308350" cy="28241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50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27263" y="5567363"/>
            <a:ext cx="3890962" cy="4930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324879"/>
              </p:ext>
            </p:extLst>
          </p:nvPr>
        </p:nvGraphicFramePr>
        <p:xfrm>
          <a:off x="1691680" y="724185"/>
          <a:ext cx="5687512" cy="4168299"/>
        </p:xfrm>
        <a:graphic>
          <a:graphicData uri="http://schemas.openxmlformats.org/drawingml/2006/table">
            <a:tbl>
              <a:tblPr/>
              <a:tblGrid>
                <a:gridCol w="1421878"/>
                <a:gridCol w="1421878"/>
                <a:gridCol w="1421878"/>
                <a:gridCol w="1421878"/>
              </a:tblGrid>
              <a:tr h="603009">
                <a:tc gridSpan="4">
                  <a:txBody>
                    <a:bodyPr/>
                    <a:lstStyle/>
                    <a:p>
                      <a:pPr marR="1364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7.5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89638">
                <a:tc gridSpan="4">
                  <a:txBody>
                    <a:bodyPr/>
                    <a:lstStyle/>
                    <a:p>
                      <a:pPr marR="13640" indent="0" algn="ctr" rtl="0">
                        <a:spcBef>
                          <a:spcPts val="250"/>
                        </a:spcBef>
                        <a:spcAft>
                          <a:spcPts val="27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 waiting on dialysis (in years) of all active patients awaiting kidney transplant and patient ABO blood group.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 ABO blood group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 err="1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Avg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Median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Maximum 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6551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18.4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6551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6551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19.2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551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16.7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6551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19.2</a:t>
                      </a:r>
                      <a:endParaRPr lang="en-US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10150475" y="3563938"/>
            <a:ext cx="3521075" cy="26066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38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06413" y="8047038"/>
            <a:ext cx="5102226" cy="4035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57402"/>
              </p:ext>
            </p:extLst>
          </p:nvPr>
        </p:nvGraphicFramePr>
        <p:xfrm>
          <a:off x="1115616" y="620688"/>
          <a:ext cx="6964418" cy="4822433"/>
        </p:xfrm>
        <a:graphic>
          <a:graphicData uri="http://schemas.openxmlformats.org/drawingml/2006/table">
            <a:tbl>
              <a:tblPr/>
              <a:tblGrid>
                <a:gridCol w="1152128"/>
                <a:gridCol w="581229"/>
                <a:gridCol w="581229"/>
                <a:gridCol w="581229"/>
                <a:gridCol w="581229"/>
                <a:gridCol w="581229"/>
                <a:gridCol w="581229"/>
                <a:gridCol w="581229"/>
                <a:gridCol w="581229"/>
                <a:gridCol w="581229"/>
                <a:gridCol w="581229"/>
              </a:tblGrid>
              <a:tr h="565608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7.6 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42504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of all active patients awaiting kidney transplant.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1386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State/Territory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0-9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10-19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20-29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30-39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40-49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50-59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60-69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70-79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80+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ALL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460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1*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548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507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VIC/TAS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335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3507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128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07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95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460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SA/NT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52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0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704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of total</a:t>
                      </a:r>
                      <a:endParaRPr lang="en-US" sz="1600" kern="140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6604000" y="6005513"/>
            <a:ext cx="4633913" cy="29051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74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937500" y="6407150"/>
            <a:ext cx="4981575" cy="5768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675466"/>
              </p:ext>
            </p:extLst>
          </p:nvPr>
        </p:nvGraphicFramePr>
        <p:xfrm>
          <a:off x="2333638" y="1333606"/>
          <a:ext cx="4470609" cy="3751578"/>
        </p:xfrm>
        <a:graphic>
          <a:graphicData uri="http://schemas.openxmlformats.org/drawingml/2006/table">
            <a:tbl>
              <a:tblPr/>
              <a:tblGrid>
                <a:gridCol w="1490203"/>
                <a:gridCol w="1490203"/>
                <a:gridCol w="1490203"/>
              </a:tblGrid>
              <a:tr h="571500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7.7 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4706"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of previous transplants of all active patients awaiting kidney transplant.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previous transplants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 </a:t>
                      </a:r>
                      <a:b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</a:b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% of all patients waiting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8467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0*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912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302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302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31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3%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67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7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0%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2793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1158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7667625" y="9415463"/>
            <a:ext cx="2527300" cy="28051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8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76225" y="3430588"/>
            <a:ext cx="5114925" cy="61785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3"/>
          <p:cNvSpPr>
            <a:spLocks noChangeArrowheads="1" noChangeShapeType="1"/>
          </p:cNvSpPr>
          <p:nvPr/>
        </p:nvSpPr>
        <p:spPr bwMode="auto">
          <a:xfrm>
            <a:off x="-1711325" y="9001125"/>
            <a:ext cx="6137275" cy="33639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573364"/>
              </p:ext>
            </p:extLst>
          </p:nvPr>
        </p:nvGraphicFramePr>
        <p:xfrm>
          <a:off x="1785952" y="593626"/>
          <a:ext cx="5522352" cy="5499667"/>
        </p:xfrm>
        <a:graphic>
          <a:graphicData uri="http://schemas.openxmlformats.org/drawingml/2006/table">
            <a:tbl>
              <a:tblPr/>
              <a:tblGrid>
                <a:gridCol w="1380588"/>
                <a:gridCol w="1380588"/>
                <a:gridCol w="1380588"/>
                <a:gridCol w="1380588"/>
              </a:tblGrid>
              <a:tr h="521726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7.8 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17178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450"/>
                        </a:spcBef>
                        <a:spcAft>
                          <a:spcPts val="270"/>
                        </a:spcAft>
                        <a:tabLst>
                          <a:tab pos="-27432" algn="l"/>
                        </a:tabLs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 waiting on dialysis (in years) for all active patients awaiting kidney transplant and patient state or territory.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94" marR="359994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759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State/Territory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Avg 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Median 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Maximum 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8.5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6.3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19.2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16.7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8.4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70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27432" algn="l"/>
                          <a:tab pos="0" algn="l"/>
                        </a:tabLst>
                      </a:pPr>
                      <a:r>
                        <a:rPr lang="en-US" sz="1050" b="1" kern="1400" spc="-15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19.2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9912350" y="9093200"/>
            <a:ext cx="3622675" cy="34432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26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01 pp">
  <a:themeElements>
    <a:clrScheme name="">
      <a:dk1>
        <a:srgbClr val="000000"/>
      </a:dk1>
      <a:lt1>
        <a:srgbClr val="3365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B8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Regist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gist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gist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C01 pp</Template>
  <TotalTime>56</TotalTime>
  <Pages>1</Pages>
  <Words>871</Words>
  <Application>Microsoft Office PowerPoint</Application>
  <PresentationFormat>On-screen Show (4:3)</PresentationFormat>
  <Paragraphs>461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C01 pp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Alan Hurst</dc:creator>
  <cp:keywords/>
  <dc:description/>
  <cp:lastModifiedBy>ANZDATA </cp:lastModifiedBy>
  <cp:revision>52</cp:revision>
  <cp:lastPrinted>2012-04-30T00:52:03Z</cp:lastPrinted>
  <dcterms:created xsi:type="dcterms:W3CDTF">2012-04-30T00:29:48Z</dcterms:created>
  <dcterms:modified xsi:type="dcterms:W3CDTF">2012-06-05T05:57:33Z</dcterms:modified>
</cp:coreProperties>
</file>