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40" r:id="rId2"/>
    <p:sldId id="451" r:id="rId3"/>
    <p:sldId id="453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52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10" r:id="rId61"/>
    <p:sldId id="511" r:id="rId62"/>
    <p:sldId id="512" r:id="rId63"/>
    <p:sldId id="513" r:id="rId64"/>
    <p:sldId id="514" r:id="rId65"/>
    <p:sldId id="515" r:id="rId66"/>
    <p:sldId id="516" r:id="rId67"/>
    <p:sldId id="517" r:id="rId68"/>
    <p:sldId id="518" r:id="rId69"/>
    <p:sldId id="519" r:id="rId70"/>
    <p:sldId id="520" r:id="rId71"/>
    <p:sldId id="521" r:id="rId72"/>
    <p:sldId id="522" r:id="rId73"/>
    <p:sldId id="523" r:id="rId74"/>
    <p:sldId id="524" r:id="rId75"/>
    <p:sldId id="525" r:id="rId76"/>
    <p:sldId id="526" r:id="rId77"/>
    <p:sldId id="527" r:id="rId78"/>
    <p:sldId id="528" r:id="rId79"/>
    <p:sldId id="529" r:id="rId80"/>
    <p:sldId id="530" r:id="rId81"/>
    <p:sldId id="531" r:id="rId82"/>
    <p:sldId id="532" r:id="rId83"/>
    <p:sldId id="533" r:id="rId84"/>
    <p:sldId id="534" r:id="rId85"/>
    <p:sldId id="535" r:id="rId86"/>
    <p:sldId id="536" r:id="rId87"/>
    <p:sldId id="537" r:id="rId88"/>
    <p:sldId id="538" r:id="rId89"/>
    <p:sldId id="539" r:id="rId90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AU"/>
    </a:defPPr>
    <a:lvl1pPr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3333FF"/>
    <a:srgbClr val="3366FF"/>
    <a:srgbClr val="66FFFF"/>
    <a:srgbClr val="00FF00"/>
    <a:srgbClr val="0000CC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95" autoAdjust="0"/>
    <p:restoredTop sz="94668" autoAdjust="0"/>
  </p:normalViewPr>
  <p:slideViewPr>
    <p:cSldViewPr>
      <p:cViewPr>
        <p:scale>
          <a:sx n="100" d="100"/>
          <a:sy n="100" d="100"/>
        </p:scale>
        <p:origin x="-265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46"/>
    </p:cViewPr>
  </p:sorterViewPr>
  <p:notesViewPr>
    <p:cSldViewPr>
      <p:cViewPr varScale="1">
        <p:scale>
          <a:sx n="85" d="100"/>
          <a:sy n="85" d="100"/>
        </p:scale>
        <p:origin x="-393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95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32338"/>
            <a:ext cx="4981575" cy="448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78" tIns="44691" rIns="90978" bIns="44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857250"/>
            <a:ext cx="4649787" cy="3487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63942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7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3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609600"/>
            <a:ext cx="173513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4263" y="609600"/>
            <a:ext cx="5054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2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54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6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263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5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4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8850" y="6661150"/>
            <a:ext cx="128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000" b="1" dirty="0">
                <a:solidFill>
                  <a:srgbClr val="080808"/>
                </a:solidFill>
              </a:rPr>
              <a:t>© ANZDATA Registry</a:t>
            </a:r>
            <a:endParaRPr lang="en-US" dirty="0"/>
          </a:p>
        </p:txBody>
      </p:sp>
      <p:pic>
        <p:nvPicPr>
          <p:cNvPr id="4" name="Picture 4" descr="ANZDATA-min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99213"/>
            <a:ext cx="539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08850" y="6661150"/>
            <a:ext cx="128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000" b="1" dirty="0">
                <a:solidFill>
                  <a:srgbClr val="080808"/>
                </a:solidFill>
              </a:rPr>
              <a:t>© ANZDATA Registry</a:t>
            </a:r>
            <a:endParaRPr lang="en-US" dirty="0"/>
          </a:p>
        </p:txBody>
      </p:sp>
      <p:pic>
        <p:nvPicPr>
          <p:cNvPr id="3" name="Picture 4" descr="ANZDATA-min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99213"/>
            <a:ext cx="539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8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3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4263" y="1981200"/>
            <a:ext cx="690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6" r:id="rId6"/>
    <p:sldLayoutId id="2147483697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1640" y="1124744"/>
            <a:ext cx="6480737" cy="4608512"/>
            <a:chOff x="1406024" y="908720"/>
            <a:chExt cx="6480737" cy="460851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06040" y="908720"/>
              <a:ext cx="6480721" cy="4608512"/>
              <a:chOff x="110717591" y="105570213"/>
              <a:chExt cx="6671603" cy="318140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3981703" y="107141609"/>
                <a:ext cx="3407485" cy="161001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PERITONAEAL</a:t>
                </a:r>
                <a:r>
                  <a:rPr kumimoji="0" lang="en-AU" sz="1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kumimoji="0" lang="en-A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DIALYSIS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11395212" y="106001459"/>
                <a:ext cx="2584961" cy="1140150"/>
              </a:xfrm>
              <a:prstGeom prst="rect">
                <a:avLst/>
              </a:prstGeom>
              <a:solidFill>
                <a:srgbClr val="004D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</a:t>
                </a:r>
                <a:r>
                  <a:rPr kumimoji="0" lang="en-AU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13980174" y="106488295"/>
                <a:ext cx="1368350" cy="653314"/>
              </a:xfrm>
              <a:prstGeom prst="rect">
                <a:avLst/>
              </a:prstGeom>
              <a:solidFill>
                <a:srgbClr val="CCE1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2611824" y="107141609"/>
                <a:ext cx="1368350" cy="653314"/>
              </a:xfrm>
              <a:prstGeom prst="rect">
                <a:avLst/>
              </a:prstGeom>
              <a:solidFill>
                <a:srgbClr val="F6EE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10717591" y="107141609"/>
                <a:ext cx="6671603" cy="3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113981703" y="105570213"/>
                <a:ext cx="6" cy="3181406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024" y="4316474"/>
              <a:ext cx="1408700" cy="1200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3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6225" y="3430588"/>
            <a:ext cx="5114925" cy="6178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440160" y="620688"/>
            <a:ext cx="6228184" cy="4941168"/>
            <a:chOff x="112524000" y="106141286"/>
            <a:chExt cx="3055320" cy="228839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2613750" y="106141286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24000" y="106392800"/>
              <a:ext cx="3055320" cy="2036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2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223963" y="3432175"/>
            <a:ext cx="4324350" cy="28654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2168" y="648072"/>
            <a:ext cx="6228184" cy="4869160"/>
            <a:chOff x="112524000" y="109006714"/>
            <a:chExt cx="3055320" cy="228401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594700" y="10900671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26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24000" y="109253850"/>
              <a:ext cx="3055320" cy="2036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9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266825" y="6900863"/>
            <a:ext cx="4292600" cy="250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2168" y="620688"/>
            <a:ext cx="6228184" cy="4869160"/>
            <a:chOff x="112524000" y="111864475"/>
            <a:chExt cx="3055320" cy="228730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585175" y="11186447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29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24000" y="112114900"/>
              <a:ext cx="3055320" cy="2036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8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2168" y="620688"/>
            <a:ext cx="6156176" cy="4941168"/>
            <a:chOff x="103301483" y="106460625"/>
            <a:chExt cx="2777400" cy="20951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390556" y="10646062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01483" y="106704150"/>
              <a:ext cx="2777400" cy="185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475839" y="106557763"/>
            <a:ext cx="2980370" cy="3875125"/>
            <a:chOff x="111475336" y="106558188"/>
            <a:chExt cx="5254947" cy="7743511"/>
          </a:xfrm>
        </p:grpSpPr>
        <p:pic>
          <p:nvPicPr>
            <p:cNvPr id="33803" name="Picture 11" descr="fig1_14_bw_Ausr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4" name="Picture 12" descr="fig1_14_bw_NewS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5" name="Picture 13" descr="fig1_14_bw_Norhr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6" name="Picture 14" descr="fig1_14_bw_Qu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7" name="Picture 15" descr="fig1_14_bw_Souha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8" name="Picture 16" descr="fig1_14_bw_Tas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9" name="Picture 17" descr="fig1_14_bw_Vic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0" name="Picture 18" descr="fig1_14_bw_Weset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1475838" y="106557763"/>
            <a:ext cx="5254625" cy="7743825"/>
            <a:chOff x="111475336" y="106558188"/>
            <a:chExt cx="5254947" cy="7743511"/>
          </a:xfrm>
        </p:grpSpPr>
        <p:pic>
          <p:nvPicPr>
            <p:cNvPr id="33812" name="Picture 20" descr="fig1_14_bw_AusrC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3" name="Picture 21" descr="fig1_14_bw_NewS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4" name="Picture 22" descr="fig1_14_bw_Norhr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5" name="Picture 23" descr="fig1_14_bw_Que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6" name="Picture 24" descr="fig1_14_bw_Souha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7" name="Picture 25" descr="fig1_14_bw_Tas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8" name="Picture 26" descr="fig1_14_bw_Vic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9" name="Picture 27" descr="fig1_14_bw_Wesetr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475656" y="620688"/>
            <a:ext cx="6228184" cy="4941168"/>
            <a:chOff x="103301483" y="109084730"/>
            <a:chExt cx="2777400" cy="209902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03399182" y="109084730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" name="Picture 4" descr="Fig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01483" y="109332150"/>
              <a:ext cx="2777400" cy="185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8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7140575" y="3544888"/>
            <a:ext cx="5032375" cy="3111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03648" y="620688"/>
            <a:ext cx="6300192" cy="4869160"/>
            <a:chOff x="103301483" y="111713473"/>
            <a:chExt cx="2777400" cy="209827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416434" y="111713473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536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01483" y="111960150"/>
              <a:ext cx="2777400" cy="185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9633" y="648072"/>
            <a:ext cx="6696743" cy="4869160"/>
            <a:chOff x="110964121" y="105955359"/>
            <a:chExt cx="2993719" cy="209655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045051" y="105955359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7" b="3607"/>
            <a:stretch>
              <a:fillRect/>
            </a:stretch>
          </p:blipFill>
          <p:spPr bwMode="auto">
            <a:xfrm>
              <a:off x="110964121" y="106200150"/>
              <a:ext cx="2993719" cy="185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9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87624" y="620688"/>
            <a:ext cx="6696744" cy="4869160"/>
            <a:chOff x="114144935" y="105955359"/>
            <a:chExt cx="2946890" cy="20965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217358" y="105955359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b="2870"/>
            <a:stretch>
              <a:fillRect/>
            </a:stretch>
          </p:blipFill>
          <p:spPr bwMode="auto">
            <a:xfrm>
              <a:off x="114144935" y="106200150"/>
              <a:ext cx="2946890" cy="1851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5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85576"/>
              </p:ext>
            </p:extLst>
          </p:nvPr>
        </p:nvGraphicFramePr>
        <p:xfrm>
          <a:off x="971601" y="155241"/>
          <a:ext cx="7200797" cy="6514119"/>
        </p:xfrm>
        <a:graphic>
          <a:graphicData uri="http://schemas.openxmlformats.org/drawingml/2006/table">
            <a:tbl>
              <a:tblPr/>
              <a:tblGrid>
                <a:gridCol w="2223927"/>
                <a:gridCol w="995374"/>
                <a:gridCol w="995374"/>
                <a:gridCol w="995374"/>
                <a:gridCol w="995374"/>
                <a:gridCol w="995374"/>
              </a:tblGrid>
              <a:tr h="314697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6.17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      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2702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Peritoneal Dialysis by Age Groups   2006 - 2010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60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078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(20%)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(21%)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(15%)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(24%)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(31%)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(28%)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(32%)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(22%)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(25%)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(30%)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(17%)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(16%)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(18%)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(20%)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 (17%)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 (24%)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(26%)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 (27%)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(27%)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 (28%)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(25%)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(24%)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 (27%)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 (28%)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(15%)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(13%)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0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766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746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799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834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(24%)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(20%)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(23%)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Nephropathy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(13%)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(12%)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(13%)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(39%)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(44%)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(42%)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(45%)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(49%)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 (100%)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9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peritoneal dialysis treatment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29" marR="23629" marT="11815" marB="1181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7970838" y="5846763"/>
            <a:ext cx="5084762" cy="62674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6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16518"/>
              </p:ext>
            </p:extLst>
          </p:nvPr>
        </p:nvGraphicFramePr>
        <p:xfrm>
          <a:off x="1043606" y="1268761"/>
          <a:ext cx="7056785" cy="3672407"/>
        </p:xfrm>
        <a:graphic>
          <a:graphicData uri="http://schemas.openxmlformats.org/drawingml/2006/table">
            <a:tbl>
              <a:tblPr/>
              <a:tblGrid>
                <a:gridCol w="1049854"/>
                <a:gridCol w="858133"/>
                <a:gridCol w="858133"/>
                <a:gridCol w="858133"/>
                <a:gridCol w="858133"/>
                <a:gridCol w="858133"/>
                <a:gridCol w="858133"/>
                <a:gridCol w="858133"/>
              </a:tblGrid>
              <a:tr h="482542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6.18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2930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Icodextrin</a:t>
                      </a: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Usage by Modality Type - December 2010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569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98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0672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7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35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8018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36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368300" y="5789613"/>
            <a:ext cx="4806950" cy="1987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-433388" y="5246688"/>
            <a:ext cx="4883151" cy="34147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47688" y="3673475"/>
            <a:ext cx="3740151" cy="28590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403225" y="5868988"/>
            <a:ext cx="4076700" cy="5087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3235"/>
              </p:ext>
            </p:extLst>
          </p:nvPr>
        </p:nvGraphicFramePr>
        <p:xfrm>
          <a:off x="971600" y="620688"/>
          <a:ext cx="7200799" cy="5409865"/>
        </p:xfrm>
        <a:graphic>
          <a:graphicData uri="http://schemas.openxmlformats.org/drawingml/2006/table">
            <a:tbl>
              <a:tblPr/>
              <a:tblGrid>
                <a:gridCol w="2246409"/>
                <a:gridCol w="990878"/>
                <a:gridCol w="990878"/>
                <a:gridCol w="990878"/>
                <a:gridCol w="990878"/>
                <a:gridCol w="990878"/>
              </a:tblGrid>
              <a:tr h="51389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1024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(%) Peritoneal Dialysis of all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Home Dialysis Patients   2006 - 2010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83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State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19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23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Australian Capital Territory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10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6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10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-82550" y="7291388"/>
            <a:ext cx="2952750" cy="2938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03648" y="620688"/>
            <a:ext cx="6408712" cy="5112568"/>
            <a:chOff x="103573014" y="109901555"/>
            <a:chExt cx="2638080" cy="244859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665495" y="10990155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3014" y="110151750"/>
              <a:ext cx="2638080" cy="219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7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12168" y="692696"/>
            <a:ext cx="6156176" cy="5112568"/>
            <a:chOff x="106355675" y="109901555"/>
            <a:chExt cx="2699439" cy="244859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6355675" y="10990155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7034" y="110151750"/>
              <a:ext cx="2638080" cy="219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5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710363" y="5210175"/>
            <a:ext cx="5492750" cy="1984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07431" y="720080"/>
            <a:ext cx="6160913" cy="4941168"/>
            <a:chOff x="104931444" y="112460554"/>
            <a:chExt cx="2777400" cy="260609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5012668" y="112460554"/>
              <a:ext cx="1224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253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1444" y="112752150"/>
              <a:ext cx="2777400" cy="23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52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66688" y="5400675"/>
            <a:ext cx="5703888" cy="6486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713538" y="7289800"/>
            <a:ext cx="5478462" cy="2209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41081"/>
              </p:ext>
            </p:extLst>
          </p:nvPr>
        </p:nvGraphicFramePr>
        <p:xfrm>
          <a:off x="1259632" y="1112739"/>
          <a:ext cx="6693985" cy="3900437"/>
        </p:xfrm>
        <a:graphic>
          <a:graphicData uri="http://schemas.openxmlformats.org/drawingml/2006/table">
            <a:tbl>
              <a:tblPr/>
              <a:tblGrid>
                <a:gridCol w="995880"/>
                <a:gridCol w="814015"/>
                <a:gridCol w="814015"/>
                <a:gridCol w="814015"/>
                <a:gridCol w="814015"/>
                <a:gridCol w="814015"/>
                <a:gridCol w="814015"/>
                <a:gridCol w="814015"/>
              </a:tblGrid>
              <a:tr h="48115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1119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Low GDP - Lactate Usage by Modality Type - December 2010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651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09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412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98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34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1605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15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7366000" y="4500563"/>
            <a:ext cx="4813300" cy="2117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13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908800" y="3906838"/>
            <a:ext cx="5272088" cy="23891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719888" y="10142538"/>
            <a:ext cx="5476875" cy="2060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58714" y="634107"/>
            <a:ext cx="6281638" cy="4883125"/>
            <a:chOff x="112296065" y="108772176"/>
            <a:chExt cx="3690167" cy="308161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2495885" y="108772176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458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51" t="2205" r="-7353" b="-3381"/>
            <a:stretch>
              <a:fillRect/>
            </a:stretch>
          </p:blipFill>
          <p:spPr bwMode="auto">
            <a:xfrm>
              <a:off x="112296065" y="109020302"/>
              <a:ext cx="3690167" cy="2833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212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318375" y="6723063"/>
            <a:ext cx="4862513" cy="2546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777875" y="5637213"/>
            <a:ext cx="3663950" cy="3140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1306" y="646237"/>
            <a:ext cx="6451054" cy="4990976"/>
            <a:chOff x="112270108" y="111934737"/>
            <a:chExt cx="3565213" cy="3015708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2453342" y="111934737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560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70" t="1193" r="-2428" b="902"/>
            <a:stretch>
              <a:fillRect/>
            </a:stretch>
          </p:blipFill>
          <p:spPr bwMode="auto">
            <a:xfrm>
              <a:off x="112270108" y="112182863"/>
              <a:ext cx="3565213" cy="2767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760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312025" y="9615488"/>
            <a:ext cx="4873625" cy="2849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19713"/>
              </p:ext>
            </p:extLst>
          </p:nvPr>
        </p:nvGraphicFramePr>
        <p:xfrm>
          <a:off x="1187624" y="1124744"/>
          <a:ext cx="6765928" cy="3851422"/>
        </p:xfrm>
        <a:graphic>
          <a:graphicData uri="http://schemas.openxmlformats.org/drawingml/2006/table">
            <a:tbl>
              <a:tblPr/>
              <a:tblGrid>
                <a:gridCol w="1006583"/>
                <a:gridCol w="864733"/>
                <a:gridCol w="864733"/>
                <a:gridCol w="622423"/>
                <a:gridCol w="851864"/>
                <a:gridCol w="851864"/>
                <a:gridCol w="851864"/>
                <a:gridCol w="851864"/>
              </a:tblGrid>
              <a:tr h="465013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6567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Low GDP - </a:t>
                      </a:r>
                      <a:r>
                        <a:rPr lang="en-AU" sz="14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Bicarb</a:t>
                      </a: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Usage by Modality Type - December 2010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44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455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442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2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2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57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0229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854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382588" y="4451350"/>
            <a:ext cx="4813301" cy="21637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758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955675" y="4654550"/>
            <a:ext cx="5400675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620688"/>
            <a:ext cx="6270897" cy="4937348"/>
            <a:chOff x="104799711" y="108801839"/>
            <a:chExt cx="3030660" cy="2706482"/>
          </a:xfrm>
        </p:grpSpPr>
        <p:pic>
          <p:nvPicPr>
            <p:cNvPr id="27651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99711" y="109078021"/>
              <a:ext cx="3030660" cy="243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4902188" y="108801839"/>
              <a:ext cx="891750" cy="27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56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75656" y="620688"/>
            <a:ext cx="6198889" cy="4913535"/>
            <a:chOff x="104797251" y="111821607"/>
            <a:chExt cx="3030660" cy="2681764"/>
          </a:xfrm>
        </p:grpSpPr>
        <p:pic>
          <p:nvPicPr>
            <p:cNvPr id="28675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97251" y="112073071"/>
              <a:ext cx="3030660" cy="243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4907351" y="111821607"/>
              <a:ext cx="915300" cy="25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130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62504"/>
              </p:ext>
            </p:extLst>
          </p:nvPr>
        </p:nvGraphicFramePr>
        <p:xfrm>
          <a:off x="1691681" y="548683"/>
          <a:ext cx="5760638" cy="5070496"/>
        </p:xfrm>
        <a:graphic>
          <a:graphicData uri="http://schemas.openxmlformats.org/drawingml/2006/table">
            <a:tbl>
              <a:tblPr/>
              <a:tblGrid>
                <a:gridCol w="1277978"/>
                <a:gridCol w="896532"/>
                <a:gridCol w="896532"/>
                <a:gridCol w="896532"/>
                <a:gridCol w="896532"/>
                <a:gridCol w="896532"/>
              </a:tblGrid>
              <a:tr h="492220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1994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Patient 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425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Starting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904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7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1999-2001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[87, 91]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[60, 65]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[39, 45]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5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[64, 69]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[42, 48]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[68, 73]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[47, 54]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5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1998-2001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[94, 98]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[86, 92]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[58, 67]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[34, 43]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[86, 92]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[56, 65]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[34, 43]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4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[89, 94]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[66, 75]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[44, 56]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[89, 94]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82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7304088" y="3830638"/>
            <a:ext cx="3643312" cy="331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77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73230"/>
              </p:ext>
            </p:extLst>
          </p:nvPr>
        </p:nvGraphicFramePr>
        <p:xfrm>
          <a:off x="971597" y="963655"/>
          <a:ext cx="7200804" cy="4214872"/>
        </p:xfrm>
        <a:graphic>
          <a:graphicData uri="http://schemas.openxmlformats.org/drawingml/2006/table">
            <a:tbl>
              <a:tblPr/>
              <a:tblGrid>
                <a:gridCol w="1393030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  <a:gridCol w="414841"/>
              </a:tblGrid>
              <a:tr h="415417">
                <a:tc gridSpan="1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7576">
                <a:tc gridSpan="1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Continuous Period of Peritoneal Dialysis   1963 - 2010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754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Months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980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0-&lt;6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6-11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12-17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18-23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24-29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30-35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36-41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42-47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48-59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60-71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72-83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84-95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96-107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≥108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098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9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Treatment  (n=21,436)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6286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Treatments (n=25,940)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98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9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Treatment  (n=5,867)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Treatments (n=6,968)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98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1719263" y="10895013"/>
            <a:ext cx="6183313" cy="204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6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42875" y="3527425"/>
            <a:ext cx="4283075" cy="289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19001"/>
            <a:ext cx="6552728" cy="4898231"/>
            <a:chOff x="112298921" y="109906719"/>
            <a:chExt cx="3497373" cy="259433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408293" y="109906719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2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27" r="-409"/>
            <a:stretch>
              <a:fillRect/>
            </a:stretch>
          </p:blipFill>
          <p:spPr bwMode="auto">
            <a:xfrm>
              <a:off x="112298921" y="110150455"/>
              <a:ext cx="3497373" cy="2350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1102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620688"/>
            <a:ext cx="6480720" cy="4933156"/>
            <a:chOff x="111042341" y="112957771"/>
            <a:chExt cx="3487807" cy="262808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41468" y="112957771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85" r="-1637"/>
            <a:stretch>
              <a:fillRect/>
            </a:stretch>
          </p:blipFill>
          <p:spPr bwMode="auto">
            <a:xfrm>
              <a:off x="111042341" y="113213815"/>
              <a:ext cx="3487807" cy="2372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6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6620"/>
              </p:ext>
            </p:extLst>
          </p:nvPr>
        </p:nvGraphicFramePr>
        <p:xfrm>
          <a:off x="1629867" y="868051"/>
          <a:ext cx="5822455" cy="4721189"/>
        </p:xfrm>
        <a:graphic>
          <a:graphicData uri="http://schemas.openxmlformats.org/drawingml/2006/table">
            <a:tbl>
              <a:tblPr/>
              <a:tblGrid>
                <a:gridCol w="1270426"/>
                <a:gridCol w="659689"/>
                <a:gridCol w="973085"/>
                <a:gridCol w="973085"/>
                <a:gridCol w="973085"/>
                <a:gridCol w="973085"/>
              </a:tblGrid>
              <a:tr h="510710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8949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Diabetic / Non Diabetic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Commenced  1999 - 2010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329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30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26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4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[69, 72]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[50, 54]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1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[87, 90]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[58, 63]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[32, 38]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1134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[66, 72]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[45, 53]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[96, 99]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[87, 92]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[57, 64]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[29, 37]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246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12725" y="3594100"/>
            <a:ext cx="4222750" cy="28876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13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8488363" y="3217863"/>
            <a:ext cx="3679825" cy="3432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96744" cy="4900389"/>
            <a:chOff x="104581986" y="109193034"/>
            <a:chExt cx="3455710" cy="252402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666930" y="10919303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379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57" r="-3685"/>
            <a:stretch>
              <a:fillRect/>
            </a:stretch>
          </p:blipFill>
          <p:spPr bwMode="auto">
            <a:xfrm>
              <a:off x="104581986" y="109440550"/>
              <a:ext cx="3455710" cy="2276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377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206625" y="2873375"/>
            <a:ext cx="3784600" cy="4483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24736" cy="5071392"/>
            <a:chOff x="104578711" y="111936296"/>
            <a:chExt cx="3581414" cy="2551875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4646426" y="111936296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2" r="-6551"/>
            <a:stretch>
              <a:fillRect/>
            </a:stretch>
          </p:blipFill>
          <p:spPr bwMode="auto">
            <a:xfrm>
              <a:off x="104578711" y="112180597"/>
              <a:ext cx="3581414" cy="2307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79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578100" y="7462838"/>
            <a:ext cx="3379788" cy="4500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14282"/>
              </p:ext>
            </p:extLst>
          </p:nvPr>
        </p:nvGraphicFramePr>
        <p:xfrm>
          <a:off x="1619673" y="558272"/>
          <a:ext cx="5832649" cy="5391008"/>
        </p:xfrm>
        <a:graphic>
          <a:graphicData uri="http://schemas.openxmlformats.org/drawingml/2006/table">
            <a:tbl>
              <a:tblPr/>
              <a:tblGrid>
                <a:gridCol w="1292739"/>
                <a:gridCol w="907982"/>
                <a:gridCol w="907982"/>
                <a:gridCol w="907982"/>
                <a:gridCol w="907982"/>
                <a:gridCol w="907982"/>
              </a:tblGrid>
              <a:tr h="451898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6.34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9527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By Age Group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1999 - 2010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390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18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023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3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</a:t>
                      </a: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877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[98, 99]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[96, 99]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[87, 93]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[75, 85]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98]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[79, 83]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[62, 68]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2348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[88, 90]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[61, 66]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[38, 43]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94]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[81, 85]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[44, 51]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[21, 27]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600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2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[96, 100]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[93, 98]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[78, 91]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[65, 83]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[98, 99]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[93, 96]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[69, 77]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[46, 56]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2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812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[86, 91]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[57, 65]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[31, 40]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[87, 94]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[76, 86]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[39, 53]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[17, 29]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43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65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865938" y="2871788"/>
            <a:ext cx="5562600" cy="44084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770188" y="2914650"/>
            <a:ext cx="3421062" cy="4173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912768" cy="5013176"/>
            <a:chOff x="112118286" y="109196315"/>
            <a:chExt cx="3846946" cy="2754109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2192864" y="10919631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6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0" b="1259"/>
            <a:stretch>
              <a:fillRect/>
            </a:stretch>
          </p:blipFill>
          <p:spPr bwMode="auto">
            <a:xfrm>
              <a:off x="112118286" y="109450442"/>
              <a:ext cx="3846946" cy="249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24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85750" y="8512175"/>
            <a:ext cx="4957763" cy="1693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31640" y="620688"/>
            <a:ext cx="6480075" cy="4878040"/>
            <a:chOff x="112107479" y="112369011"/>
            <a:chExt cx="3887890" cy="271742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219204" y="112369011"/>
              <a:ext cx="1080459" cy="23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789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82" r="-3638" b="3564"/>
            <a:stretch>
              <a:fillRect/>
            </a:stretch>
          </p:blipFill>
          <p:spPr bwMode="auto">
            <a:xfrm>
              <a:off x="112107479" y="112600092"/>
              <a:ext cx="3887890" cy="2486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036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12768" cy="4865910"/>
            <a:chOff x="104402874" y="107636645"/>
            <a:chExt cx="3812205" cy="263457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497515" y="10763664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0" b="3130"/>
            <a:stretch>
              <a:fillRect/>
            </a:stretch>
          </p:blipFill>
          <p:spPr bwMode="auto">
            <a:xfrm>
              <a:off x="104402874" y="107888899"/>
              <a:ext cx="3812205" cy="238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10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52400" y="2774950"/>
            <a:ext cx="5211763" cy="4648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272808" cy="5040560"/>
            <a:chOff x="104398541" y="110626575"/>
            <a:chExt cx="3819473" cy="2708388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4479059" y="11062657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2" b="3192"/>
            <a:stretch>
              <a:fillRect/>
            </a:stretch>
          </p:blipFill>
          <p:spPr bwMode="auto">
            <a:xfrm>
              <a:off x="104398541" y="110951211"/>
              <a:ext cx="3819473" cy="2383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31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328150" y="3281363"/>
            <a:ext cx="4013200" cy="3328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7699375" y="5964238"/>
            <a:ext cx="5437188" cy="5837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96822"/>
              </p:ext>
            </p:extLst>
          </p:nvPr>
        </p:nvGraphicFramePr>
        <p:xfrm>
          <a:off x="1331640" y="473964"/>
          <a:ext cx="6480720" cy="5943147"/>
        </p:xfrm>
        <a:graphic>
          <a:graphicData uri="http://schemas.openxmlformats.org/drawingml/2006/table">
            <a:tbl>
              <a:tblPr/>
              <a:tblGrid>
                <a:gridCol w="2880660"/>
                <a:gridCol w="720012"/>
                <a:gridCol w="720012"/>
                <a:gridCol w="720012"/>
                <a:gridCol w="720012"/>
                <a:gridCol w="720012"/>
              </a:tblGrid>
              <a:tr h="43537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610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Peritoneal Dialysis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2006 - 2010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98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State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28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4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PD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9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(HD)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Haemodialysis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31 December</a:t>
                      </a:r>
                      <a:endParaRPr lang="da-DK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Home at 31 December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all Home Dialysis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4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PD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(HD)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1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Haemodialysis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31 December</a:t>
                      </a:r>
                      <a:endParaRPr lang="da-DK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80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Home at 31 December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2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all Home Dialysis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52" marR="26952" marT="13476" marB="134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8435975" y="3203575"/>
            <a:ext cx="4292600" cy="54578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0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03219"/>
              </p:ext>
            </p:extLst>
          </p:nvPr>
        </p:nvGraphicFramePr>
        <p:xfrm>
          <a:off x="1259632" y="676811"/>
          <a:ext cx="6696743" cy="4912429"/>
        </p:xfrm>
        <a:graphic>
          <a:graphicData uri="http://schemas.openxmlformats.org/drawingml/2006/table">
            <a:tbl>
              <a:tblPr/>
              <a:tblGrid>
                <a:gridCol w="1461193"/>
                <a:gridCol w="1047110"/>
                <a:gridCol w="1047110"/>
                <a:gridCol w="1047110"/>
                <a:gridCol w="1047110"/>
                <a:gridCol w="1047110"/>
              </a:tblGrid>
              <a:tr h="45096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6616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Technique Survival  -  Diabetic / Non Diabetic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Commenced 1999 - 2010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152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130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 87]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[71, 74]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[35, 39]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[16, 19]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[80, 84]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[68, 72]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[28, 33]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[9, 13]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42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9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1134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92]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[78, 83]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[42, 49]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[19, 26]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[87, 92]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[74, 80]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[36, 43]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[10, 16]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3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9091613" y="4056063"/>
            <a:ext cx="4222750" cy="2844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99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620688"/>
            <a:ext cx="7659637" cy="5041106"/>
            <a:chOff x="112035595" y="109451148"/>
            <a:chExt cx="4059981" cy="273599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150556" y="109451148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" r="-5309" b="4980"/>
            <a:stretch>
              <a:fillRect/>
            </a:stretch>
          </p:blipFill>
          <p:spPr bwMode="auto">
            <a:xfrm>
              <a:off x="112035595" y="109695638"/>
              <a:ext cx="4059981" cy="249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17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620688"/>
            <a:ext cx="7848872" cy="4752528"/>
            <a:chOff x="112026089" y="112328674"/>
            <a:chExt cx="4058654" cy="264396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138431" y="11232867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" r="-7829" b="4739"/>
            <a:stretch>
              <a:fillRect/>
            </a:stretch>
          </p:blipFill>
          <p:spPr bwMode="auto">
            <a:xfrm>
              <a:off x="112026089" y="112580627"/>
              <a:ext cx="4058654" cy="2392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84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87450"/>
              </p:ext>
            </p:extLst>
          </p:nvPr>
        </p:nvGraphicFramePr>
        <p:xfrm>
          <a:off x="1115616" y="548680"/>
          <a:ext cx="6912771" cy="5246991"/>
        </p:xfrm>
        <a:graphic>
          <a:graphicData uri="http://schemas.openxmlformats.org/drawingml/2006/table">
            <a:tbl>
              <a:tblPr/>
              <a:tblGrid>
                <a:gridCol w="1532136"/>
                <a:gridCol w="1076127"/>
                <a:gridCol w="1076127"/>
                <a:gridCol w="1076127"/>
                <a:gridCol w="1076127"/>
                <a:gridCol w="1076127"/>
              </a:tblGrid>
              <a:tr h="439826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6.42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60674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Technique Survival  -  By Age Group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1999 - 2010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4712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19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69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0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</a:t>
                      </a: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877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[87, 91]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[75, 81]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[41, 51]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[22, 35]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 88]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[73, 77]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[35, 41]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[18, 23]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2348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[82, 85]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[69, 73]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[32, 37]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[13, 17]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[78, 83]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[62, 68]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[24, 29]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[6, 10]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3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[87, 94]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[76, 87]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[40, 58]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[18, 37]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[89, 93]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[79, 85]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[42, 51]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[18, 27]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812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[87, 91]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[73, 79]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[38, 46]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[12, 19]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[80, 89]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[67, 78]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[27, 40]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[6, 15]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0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87350" y="3398838"/>
            <a:ext cx="4043363" cy="331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333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48092"/>
            <a:ext cx="7114306" cy="5157172"/>
            <a:chOff x="104295929" y="109366740"/>
            <a:chExt cx="4017583" cy="285364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4385718" y="109366740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506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305" r="-8076" b="3300"/>
            <a:stretch>
              <a:fillRect/>
            </a:stretch>
          </p:blipFill>
          <p:spPr bwMode="auto">
            <a:xfrm>
              <a:off x="104295929" y="109742053"/>
              <a:ext cx="4017583" cy="2478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8007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620688"/>
            <a:ext cx="7560840" cy="4968552"/>
            <a:chOff x="104295929" y="112420413"/>
            <a:chExt cx="4021705" cy="263272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385718" y="112420413"/>
              <a:ext cx="11906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2" r="-8443" b="3302"/>
            <a:stretch>
              <a:fillRect/>
            </a:stretch>
          </p:blipFill>
          <p:spPr bwMode="auto">
            <a:xfrm>
              <a:off x="104295929" y="112648740"/>
              <a:ext cx="4021705" cy="240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484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28622"/>
              </p:ext>
            </p:extLst>
          </p:nvPr>
        </p:nvGraphicFramePr>
        <p:xfrm>
          <a:off x="1115617" y="310542"/>
          <a:ext cx="6984774" cy="6214802"/>
        </p:xfrm>
        <a:graphic>
          <a:graphicData uri="http://schemas.openxmlformats.org/drawingml/2006/table">
            <a:tbl>
              <a:tblPr/>
              <a:tblGrid>
                <a:gridCol w="2547006"/>
                <a:gridCol w="204927"/>
                <a:gridCol w="1697891"/>
                <a:gridCol w="316865"/>
                <a:gridCol w="2218085"/>
              </a:tblGrid>
              <a:tr h="311637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6.45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9906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Causes of Technique Failure  1-Jan-2009 to 31-Dec-2010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Excluding Death, Transplantation, Recovery of Renal Function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71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Causes of Technique Failure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760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Recurrent/persistent peritonitis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3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Acute peritonitis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Tunnel/exit site infection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Infective Causes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512 (25%)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139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Inadequate solute clearance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Inadequate fluid ultrafiltration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Excessive fluid ultrafiltration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Dialysis Failure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337 (16%</a:t>
                      </a: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175 (28%</a:t>
                      </a: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Dialysate leak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Hydrothorax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Scrotal oedema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Catheter block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Catheter fell out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Hernia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Abdominal pain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Abdominal surgery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surgery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Haemoperitoneum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Sclerosing peritonitis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Multiple adhesions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3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Technical Failure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356(17%)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101 (16%)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Unable to manage self care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6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preference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1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outside Australia/NZ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Social Reasons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876 (42%</a:t>
                      </a: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216 (34%)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222" marR="29222" marT="14611" marB="14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8207375" y="5975350"/>
            <a:ext cx="4378325" cy="50688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637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79513"/>
              </p:ext>
            </p:extLst>
          </p:nvPr>
        </p:nvGraphicFramePr>
        <p:xfrm>
          <a:off x="1043608" y="548680"/>
          <a:ext cx="7189093" cy="5672973"/>
        </p:xfrm>
        <a:graphic>
          <a:graphicData uri="http://schemas.openxmlformats.org/drawingml/2006/table">
            <a:tbl>
              <a:tblPr/>
              <a:tblGrid>
                <a:gridCol w="1177465"/>
                <a:gridCol w="858804"/>
                <a:gridCol w="858804"/>
                <a:gridCol w="858804"/>
                <a:gridCol w="858804"/>
                <a:gridCol w="858804"/>
                <a:gridCol w="858804"/>
                <a:gridCol w="858804"/>
              </a:tblGrid>
              <a:tr h="46513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6.46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72078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First PD Treatment to First Episode of Peritonitis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 to Age at Entry   01-Jan-2006 to 31-Dec-2010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987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4717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00-14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15-34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35-54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&gt;=75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898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9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(n=96)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(n=363)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(n=1201)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(n=991)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(n=1081)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(n=782)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(n=4514)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8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[70,87]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[82,89]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[85,89]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[86,90]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[84,89]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[86,88]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3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[59,78]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[73,82]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[76,81]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[76,82]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[78,83]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[75,81]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[78,80]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22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[46,67]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[66,76]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[69,74]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[67,73]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[70,76]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[68,75]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[70,73]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[44,66]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[60,71]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[62,68]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[61,68]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[64,70]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[60,68]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[64,67]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[19,49]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[41,55]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[43,50]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[40,48]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[43,51]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[40,50]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[44,47]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[5,40]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[22,40]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[26,34]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[27,37]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[25,34]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[26,37]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[28,32]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44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(n=25)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(n=104)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(n=383)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(n=372)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(n=346)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(n=139)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(n=1369)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[47,85]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[75,90]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[85,92]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[79,87]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[81,89]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[82,93]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4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[26,66]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[67,84]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[73,82]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[67,77]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[72,81]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[75,89]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[73,78]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[16,55]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[51,72]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[62,73]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[59,70]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[60,71]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[61,78]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[63,68]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4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[10,49]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[48,70]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[55,66]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[53,64]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[52,64]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[54,73]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[56,62]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4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[10,49]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[28,52]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[32,45]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[35,47]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[36,50]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[24,47]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[36,43]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[7,31]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[23,36]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[25,39]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[23,38]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[10,34]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[25,32]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7931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Survival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1201738" y="5178425"/>
            <a:ext cx="5659438" cy="4048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943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9632" y="620688"/>
            <a:ext cx="6768752" cy="4968552"/>
            <a:chOff x="103016880" y="112314285"/>
            <a:chExt cx="3194280" cy="237886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140672" y="11231428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6880" y="112563633"/>
              <a:ext cx="3194280" cy="212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287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77950" y="620688"/>
            <a:ext cx="6434410" cy="5040560"/>
            <a:chOff x="106414740" y="112314285"/>
            <a:chExt cx="3194280" cy="237886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6526073" y="11231428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4740" y="112563633"/>
              <a:ext cx="3194280" cy="212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05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5815013" y="8177213"/>
            <a:ext cx="6376987" cy="37163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12168" y="620688"/>
            <a:ext cx="6084168" cy="4869160"/>
            <a:chOff x="110803285" y="112450164"/>
            <a:chExt cx="3150000" cy="235094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0855740" y="11245016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03285" y="112701105"/>
              <a:ext cx="3150000" cy="21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38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9632" y="301030"/>
            <a:ext cx="158417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6.49 - </a:t>
            </a:r>
            <a:r>
              <a:rPr kumimoji="0" lang="en-A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570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8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31640" y="301030"/>
            <a:ext cx="158417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6.49 - </a:t>
            </a:r>
            <a:r>
              <a:rPr kumimoji="0" lang="en-A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2226" name="Picture 2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3" y="548680"/>
            <a:ext cx="756272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87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19672" y="301030"/>
            <a:ext cx="158417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6.50 -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3250" name="Picture 2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12" y="580083"/>
            <a:ext cx="6867372" cy="45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45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301030"/>
            <a:ext cx="158417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6.50 -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275" name="Picture 3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1" y="548680"/>
            <a:ext cx="756272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830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2207"/>
              </p:ext>
            </p:extLst>
          </p:nvPr>
        </p:nvGraphicFramePr>
        <p:xfrm>
          <a:off x="894915" y="476672"/>
          <a:ext cx="7421503" cy="5545472"/>
        </p:xfrm>
        <a:graphic>
          <a:graphicData uri="http://schemas.openxmlformats.org/drawingml/2006/table">
            <a:tbl>
              <a:tblPr/>
              <a:tblGrid>
                <a:gridCol w="1191461"/>
                <a:gridCol w="890006"/>
                <a:gridCol w="890006"/>
                <a:gridCol w="890006"/>
                <a:gridCol w="890006"/>
                <a:gridCol w="890006"/>
                <a:gridCol w="890006"/>
                <a:gridCol w="890006"/>
              </a:tblGrid>
              <a:tr h="468725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6.51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4216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First Home APD Treatment to First Episode of Peritonitis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 to Age at Entry   01-Jan-2006 to 31-Dec-2010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496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740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00-14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15-34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35-54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&gt;=75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88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1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(n=140)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(n=424)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(n=1225)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(n=932)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(n=1004)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(n=645)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(n=4370)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1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[73, 87]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[84, 90]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[85, 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[88, 90]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1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[62, 78]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[76, 84]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[75, 80]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[80, 85]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[78, 83]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[80, 86]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[79, 82]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91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[51, 69]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[69, 78]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[68, 73]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[72, 78]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[70, 76]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[70, 78]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[71, 74]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[47, 66]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[63, 73]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[62, 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[64, 71]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[65, 72]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[63, 71]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[65, 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91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[26, 50]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[36, 50]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[42, 49]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[44, 52]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[45, 53]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[42, 52]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[45, 49]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[12, 40]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[27, 42]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[27, 36]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[29, 38]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[30, 39]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[29, 41]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[31, 35]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888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(n=49)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(n=100)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(n=266)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(n=192)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(n=157)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(n=77)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(n=841)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[65, 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[73, 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[82, 90]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[83, 92]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[80, 91]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[74, 91]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[83, 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[44, 72]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[66, 84]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[70, 81]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[73, 85]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[64, 79]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[64, 84]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[72, 78]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[33, 63]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[51, 72]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[59, 71]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[60, 75]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[54, 71]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[49, 73]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[60, 67]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[26, 56]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[45, 67]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[53, 66]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[48, 65]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[44, 61]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[39, 64]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[52, 59]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50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[15, 48]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[24, 46]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[34, 49]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[31, 49]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[23, 41]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[10, 37]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[32, 41]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1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[1, 36]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[11, 33]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[20, 36]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[18, 38]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[8, 27]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[7, 33]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[19, 28]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3985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Survival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1403350" y="3119438"/>
            <a:ext cx="5837238" cy="38401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811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301030"/>
            <a:ext cx="144016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6.52 - </a:t>
            </a:r>
            <a:r>
              <a:rPr kumimoji="0" lang="en-A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49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301030"/>
            <a:ext cx="144016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6.52 -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346" name="Picture 2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6" y="548680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33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09932"/>
              </p:ext>
            </p:extLst>
          </p:nvPr>
        </p:nvGraphicFramePr>
        <p:xfrm>
          <a:off x="1907704" y="764704"/>
          <a:ext cx="5328592" cy="4824535"/>
        </p:xfrm>
        <a:graphic>
          <a:graphicData uri="http://schemas.openxmlformats.org/drawingml/2006/table">
            <a:tbl>
              <a:tblPr/>
              <a:tblGrid>
                <a:gridCol w="1906091"/>
                <a:gridCol w="3422501"/>
              </a:tblGrid>
              <a:tr h="666355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6.53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15251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Peritonitis Episodes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18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Number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(3 months data only)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4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1,196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353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4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881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1,254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1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881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1,344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1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1,135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84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8,736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9518650" y="6561138"/>
            <a:ext cx="2655888" cy="218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541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75929" y="692150"/>
            <a:ext cx="6264423" cy="4969098"/>
            <a:chOff x="110761506" y="111750911"/>
            <a:chExt cx="3239649" cy="273744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920228" y="111750911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_time_12_09_mon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r="2382"/>
            <a:stretch>
              <a:fillRect/>
            </a:stretch>
          </p:blipFill>
          <p:spPr bwMode="auto">
            <a:xfrm>
              <a:off x="110761506" y="112014389"/>
              <a:ext cx="3239649" cy="2473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087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10159" y="620688"/>
            <a:ext cx="6158185" cy="4915495"/>
            <a:chOff x="114279386" y="111210922"/>
            <a:chExt cx="2917899" cy="203465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360949" y="111210922"/>
              <a:ext cx="870450" cy="23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_55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9386" y="111447511"/>
              <a:ext cx="2917899" cy="179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78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0163" y="5794375"/>
            <a:ext cx="5327650" cy="62976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755343" cy="5040560"/>
            <a:chOff x="114143479" y="112453314"/>
            <a:chExt cx="3150000" cy="234779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230940" y="11245331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14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3479" y="112701106"/>
              <a:ext cx="3150000" cy="21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38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15616" y="688405"/>
            <a:ext cx="6922343" cy="4900835"/>
            <a:chOff x="104497578" y="107105613"/>
            <a:chExt cx="3610080" cy="266790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600642" y="107105613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onitis_fig6_56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7578" y="107366796"/>
              <a:ext cx="3610080" cy="240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6273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620688"/>
            <a:ext cx="6346279" cy="5044851"/>
            <a:chOff x="104509643" y="111440446"/>
            <a:chExt cx="3610080" cy="266802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605334" y="111440446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onitis_fig6_57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09643" y="111701746"/>
              <a:ext cx="3610080" cy="240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400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620688"/>
            <a:ext cx="6341963" cy="5069681"/>
            <a:chOff x="112180342" y="107131987"/>
            <a:chExt cx="3749400" cy="276493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267867" y="107131987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onitis_fig6_58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0342" y="107397318"/>
              <a:ext cx="3749400" cy="249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655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87624" y="665163"/>
            <a:ext cx="6774011" cy="5068093"/>
            <a:chOff x="112191772" y="111343062"/>
            <a:chExt cx="3749400" cy="276375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265363" y="111343062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onitis_6_59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1772" y="111607218"/>
              <a:ext cx="3749400" cy="249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4899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64593" y="620688"/>
            <a:ext cx="6691783" cy="5101877"/>
            <a:chOff x="104299147" y="106992669"/>
            <a:chExt cx="4026960" cy="294275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364810" y="106992669"/>
              <a:ext cx="1080000" cy="25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_60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9147" y="107250786"/>
              <a:ext cx="4026960" cy="268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794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648271"/>
            <a:ext cx="6552083" cy="5012977"/>
            <a:chOff x="104363792" y="112036322"/>
            <a:chExt cx="3888000" cy="285263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467642" y="112036322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onitis_6_72_mon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3792" y="112296956"/>
              <a:ext cx="3888000" cy="25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259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272463" y="7956550"/>
            <a:ext cx="3902075" cy="33893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88852" y="620688"/>
            <a:ext cx="6595516" cy="5072732"/>
            <a:chOff x="112109819" y="107319718"/>
            <a:chExt cx="3859864" cy="298362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199915" y="107319718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7588" name="Picture 4" descr="peritonitis_6_62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8" r="720" b="4166"/>
            <a:stretch>
              <a:fillRect/>
            </a:stretch>
          </p:blipFill>
          <p:spPr bwMode="auto">
            <a:xfrm>
              <a:off x="112109819" y="107587929"/>
              <a:ext cx="3859864" cy="2715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5724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620688"/>
            <a:ext cx="6456263" cy="5117752"/>
            <a:chOff x="112107618" y="110697505"/>
            <a:chExt cx="3863843" cy="295727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210432" y="110697505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peritonitis_6_63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" r="288" b="4164"/>
            <a:stretch>
              <a:fillRect/>
            </a:stretch>
          </p:blipFill>
          <p:spPr bwMode="auto">
            <a:xfrm>
              <a:off x="112107618" y="110959152"/>
              <a:ext cx="3863843" cy="2695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119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620688"/>
            <a:ext cx="6452889" cy="5791224"/>
            <a:chOff x="104661377" y="108064200"/>
            <a:chExt cx="3284164" cy="298291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779125" y="10806420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61377" y="108310307"/>
              <a:ext cx="3284164" cy="2736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54836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297855"/>
            <a:ext cx="1800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6.65 - </a:t>
            </a:r>
            <a:r>
              <a:rPr kumimoji="0" lang="en-A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0659" name="Picture 3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65867" cy="539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5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06413" y="8047038"/>
            <a:ext cx="5102226" cy="4035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62788" y="692696"/>
            <a:ext cx="6793588" cy="5184576"/>
            <a:chOff x="103352580" y="105951450"/>
            <a:chExt cx="2863485" cy="215769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3447977" y="105951450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52580" y="106200150"/>
              <a:ext cx="2863485" cy="190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4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3384" y="260648"/>
            <a:ext cx="1418456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6.65 -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83" name="Picture 3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57" y="548680"/>
            <a:ext cx="6552211" cy="546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5733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620688"/>
            <a:ext cx="6449838" cy="5108599"/>
            <a:chOff x="110891075" y="108963075"/>
            <a:chExt cx="3065760" cy="230071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960786" y="10896307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1075" y="1092199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491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620688"/>
            <a:ext cx="6379418" cy="5177432"/>
            <a:chOff x="114151565" y="108972600"/>
            <a:chExt cx="3065760" cy="229651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220738" y="10897260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1565" y="109225275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4869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87624" y="648061"/>
            <a:ext cx="6768752" cy="5229211"/>
            <a:chOff x="110891075" y="111637737"/>
            <a:chExt cx="3065760" cy="242145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970311" y="11163773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1075" y="1120153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033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60934" y="620688"/>
            <a:ext cx="6451426" cy="5175845"/>
            <a:chOff x="114151565" y="111763139"/>
            <a:chExt cx="3065760" cy="2296051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4201688" y="11176313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6.69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578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1565" y="1120153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699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620688"/>
            <a:ext cx="6305822" cy="5323805"/>
            <a:chOff x="104776336" y="108345907"/>
            <a:chExt cx="3065799" cy="280345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843184" y="10834590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6336" y="108594526"/>
              <a:ext cx="3065799" cy="2554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61536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9632" y="622300"/>
            <a:ext cx="6593854" cy="5326980"/>
            <a:chOff x="104768926" y="111517006"/>
            <a:chExt cx="3065799" cy="280635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860436" y="11151700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68926" y="111768525"/>
              <a:ext cx="3065799" cy="2554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5785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8152" y="620688"/>
            <a:ext cx="6444208" cy="5157192"/>
            <a:chOff x="110897850" y="108909315"/>
            <a:chExt cx="3054960" cy="22898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963470" y="10890931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7850" y="109162500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1164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620688"/>
            <a:ext cx="6444208" cy="5085184"/>
            <a:chOff x="114153500" y="108900689"/>
            <a:chExt cx="3065760" cy="230175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190138" y="10890068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3500" y="10915860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178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648072"/>
            <a:ext cx="6444208" cy="5085184"/>
            <a:chOff x="110885850" y="111732401"/>
            <a:chExt cx="3065760" cy="230203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979823" y="11173240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5850" y="11199060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22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396038" y="3394075"/>
            <a:ext cx="5799137" cy="3133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403648" y="620688"/>
            <a:ext cx="6336704" cy="4968552"/>
            <a:chOff x="106417686" y="105949153"/>
            <a:chExt cx="2910750" cy="219149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6485658" y="105949153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7686" y="106200150"/>
              <a:ext cx="2910750" cy="194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1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8152" y="648072"/>
            <a:ext cx="6516216" cy="5157192"/>
            <a:chOff x="114153500" y="111732401"/>
            <a:chExt cx="3065760" cy="230203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216016" y="11173240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3500" y="11199060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9419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610350" y="3938588"/>
            <a:ext cx="5570538" cy="33210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8152" y="620688"/>
            <a:ext cx="6516216" cy="5373216"/>
            <a:chOff x="104800900" y="107134042"/>
            <a:chExt cx="3012480" cy="275820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880034" y="10713404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294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0900" y="107381850"/>
              <a:ext cx="3012480" cy="251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2856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52128" y="620688"/>
            <a:ext cx="6876256" cy="4968552"/>
            <a:chOff x="103134760" y="112408562"/>
            <a:chExt cx="3065760" cy="229444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207311" y="11240856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34760" y="112659164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6828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620688"/>
            <a:ext cx="6235402" cy="4887813"/>
            <a:chOff x="106417915" y="112408562"/>
            <a:chExt cx="3065760" cy="229444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489274" y="11240856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7915" y="112659164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7237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620688"/>
            <a:ext cx="6366718" cy="5104606"/>
            <a:chOff x="112529376" y="107341455"/>
            <a:chExt cx="3054600" cy="279966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01526" y="10734145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6.79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5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29376" y="107595624"/>
              <a:ext cx="3054600" cy="254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03478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2522" y="703015"/>
            <a:ext cx="6449838" cy="4958233"/>
            <a:chOff x="110888876" y="112287798"/>
            <a:chExt cx="3065799" cy="229446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74397" y="11228779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8876" y="112538400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2591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620688"/>
            <a:ext cx="6091386" cy="4958233"/>
            <a:chOff x="114161090" y="112287798"/>
            <a:chExt cx="3065799" cy="229446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20957" y="11228779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6.81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0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61090" y="112538400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0435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55320" cy="5191462"/>
            <a:chOff x="104822175" y="107479372"/>
            <a:chExt cx="2982960" cy="274295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4924516" y="10747937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6.82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2175" y="107736525"/>
              <a:ext cx="2982960" cy="24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4842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620688"/>
            <a:ext cx="6366718" cy="5092724"/>
            <a:chOff x="103159755" y="112329958"/>
            <a:chExt cx="3054960" cy="228430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255970" y="11232995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6.83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14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59755" y="112577625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737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31007"/>
            <a:ext cx="6449838" cy="5102249"/>
            <a:chOff x="106412835" y="112329958"/>
            <a:chExt cx="3065760" cy="229458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474223" y="11232995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6.84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17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2835" y="11258070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51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937500" y="6407150"/>
            <a:ext cx="4981575" cy="5768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24366"/>
              </p:ext>
            </p:extLst>
          </p:nvPr>
        </p:nvGraphicFramePr>
        <p:xfrm>
          <a:off x="971600" y="188640"/>
          <a:ext cx="7200801" cy="6567543"/>
        </p:xfrm>
        <a:graphic>
          <a:graphicData uri="http://schemas.openxmlformats.org/drawingml/2006/table">
            <a:tbl>
              <a:tblPr/>
              <a:tblGrid>
                <a:gridCol w="2104806"/>
                <a:gridCol w="1019199"/>
                <a:gridCol w="1019199"/>
                <a:gridCol w="1019199"/>
                <a:gridCol w="1019199"/>
                <a:gridCol w="1019199"/>
              </a:tblGrid>
              <a:tr h="324159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6.8 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3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Peritoneal Dialysis by Age Groups   2006 - 2010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180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561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4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 (17%)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(18%)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(18%)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(14%)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(18%)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 (25%)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 (25%)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 (24%)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(17%)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(17%)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 (17%)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(16%)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(14%)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1005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896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(100%)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 (15%)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 (16%)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(17%)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 (15%)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 (23%)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479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 (23%)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 (22%)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 (25%)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 (26%)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 (27%)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 (19%)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(19%)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 (19%)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 (18%)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(18%)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2242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2195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2064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 (26%)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(28%)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 (27%)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Nephropathy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(15%)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(12%)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(17%)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(13%)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 (32%)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 (32%)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 (33%)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 (30%)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(33%)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(11%)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(11%)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1005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896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 (100%)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3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                  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peritoneal dialysis treatment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731" marR="23731" marT="11865" marB="1186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175" y="5592763"/>
            <a:ext cx="5340350" cy="6240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2 pp">
  <a:themeElements>
    <a:clrScheme name="">
      <a:dk1>
        <a:srgbClr val="000000"/>
      </a:dk1>
      <a:lt1>
        <a:srgbClr val="3365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B8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Regist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7938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7938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gist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st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 pp</Template>
  <TotalTime>496</TotalTime>
  <Pages>1</Pages>
  <Words>4514</Words>
  <Application>Microsoft Office PowerPoint</Application>
  <PresentationFormat>On-screen Show (4:3)</PresentationFormat>
  <Paragraphs>1932</Paragraphs>
  <Slides>89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C02 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Alan Hurst</dc:creator>
  <cp:keywords/>
  <dc:description/>
  <cp:lastModifiedBy>ANZDATA </cp:lastModifiedBy>
  <cp:revision>271</cp:revision>
  <cp:lastPrinted>2002-10-08T08:01:51Z</cp:lastPrinted>
  <dcterms:created xsi:type="dcterms:W3CDTF">2012-04-27T03:28:39Z</dcterms:created>
  <dcterms:modified xsi:type="dcterms:W3CDTF">2012-06-05T05:56:41Z</dcterms:modified>
</cp:coreProperties>
</file>